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sldIdLst>
    <p:sldId id="256" r:id="rId2"/>
    <p:sldId id="258" r:id="rId3"/>
    <p:sldId id="280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  <p:sldId id="278" r:id="rId23"/>
    <p:sldId id="277" r:id="rId24"/>
    <p:sldId id="279" r:id="rId25"/>
    <p:sldId id="281" r:id="rId26"/>
    <p:sldId id="28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35" autoAdjust="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7DAE5-C626-4D62-A7A1-CD429913E708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1FDABD-2E7E-42B6-8EFE-CE74E539A8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ontur-World-Map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9144000" cy="6669360"/>
          </a:xfrm>
          <a:prstGeom prst="rect">
            <a:avLst/>
          </a:prstGeom>
        </p:spPr>
      </p:pic>
      <p:pic>
        <p:nvPicPr>
          <p:cNvPr id="7" name="Рисунок 6" descr="7b5d85c80977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547664" y="260648"/>
            <a:ext cx="5256584" cy="53285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5085184"/>
            <a:ext cx="820891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Путешествие по 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материкам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33265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292080" y="33265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652120" y="404664"/>
            <a:ext cx="27363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tx2">
                    <a:lumMod val="75000"/>
                  </a:schemeClr>
                </a:solidFill>
              </a:rPr>
              <a:t>Окружающий мир</a:t>
            </a:r>
          </a:p>
          <a:p>
            <a:pPr algn="ctr"/>
            <a:r>
              <a:rPr lang="ru-RU" i="1" dirty="0" smtClean="0">
                <a:solidFill>
                  <a:schemeClr val="tx2">
                    <a:lumMod val="75000"/>
                  </a:schemeClr>
                </a:solidFill>
              </a:rPr>
              <a:t>2 класс</a:t>
            </a:r>
          </a:p>
          <a:p>
            <a:pPr algn="ctr"/>
            <a:r>
              <a:rPr lang="ru-RU" i="1" dirty="0" err="1" smtClean="0">
                <a:solidFill>
                  <a:schemeClr val="tx2">
                    <a:lumMod val="75000"/>
                  </a:schemeClr>
                </a:solidFill>
              </a:rPr>
              <a:t>Гусельникова</a:t>
            </a:r>
            <a:r>
              <a:rPr lang="ru-RU" i="1" dirty="0" smtClean="0">
                <a:solidFill>
                  <a:schemeClr val="tx2">
                    <a:lumMod val="75000"/>
                  </a:schemeClr>
                </a:solidFill>
              </a:rPr>
              <a:t> А.Н.,</a:t>
            </a:r>
          </a:p>
          <a:p>
            <a:pPr algn="ctr"/>
            <a:r>
              <a:rPr lang="ru-RU" i="1" dirty="0" smtClean="0">
                <a:solidFill>
                  <a:schemeClr val="tx2">
                    <a:lumMod val="75000"/>
                  </a:schemeClr>
                </a:solidFill>
              </a:rPr>
              <a:t>Учитель начальных классов</a:t>
            </a:r>
            <a:endParaRPr lang="ru-RU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 descr="Contur-World-Map.gif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3" name="Рисунок 22" descr="dver0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139952" y="1484784"/>
            <a:ext cx="2159000" cy="280831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1797968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725144"/>
            <a:ext cx="6400800" cy="9856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139952" y="620689"/>
            <a:ext cx="504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</a:t>
            </a:r>
            <a:r>
              <a:rPr lang="ru-RU" sz="4000" b="1" dirty="0" smtClean="0"/>
              <a:t> </a:t>
            </a:r>
            <a:endParaRPr lang="ru-RU" sz="4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923928" y="1268760"/>
            <a:ext cx="79208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,,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12160" y="1556792"/>
            <a:ext cx="5760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Ь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V="1">
            <a:off x="6084168" y="1700808"/>
            <a:ext cx="432048" cy="720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876256" y="2420888"/>
            <a:ext cx="17844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КРИК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7092280" y="2492896"/>
            <a:ext cx="504056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7092280" y="2492896"/>
            <a:ext cx="504056" cy="792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2051720" y="4813994"/>
            <a:ext cx="56886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МАТЕРИК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6" name="Рисунок 25" descr="mak1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95536" y="1556792"/>
            <a:ext cx="2159000" cy="257403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267744" y="1556792"/>
            <a:ext cx="12618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К=Т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ontur-World-Map.gif"/>
          <p:cNvPicPr>
            <a:picLocks noChangeAspect="1"/>
          </p:cNvPicPr>
          <p:nvPr/>
        </p:nvPicPr>
        <p:blipFill>
          <a:blip r:embed="rId3" cstate="email">
            <a:lum bright="-10000" contrast="40000"/>
          </a:blip>
          <a:stretch>
            <a:fillRect/>
          </a:stretch>
        </p:blipFill>
        <p:spPr>
          <a:xfrm>
            <a:off x="0" y="0"/>
            <a:ext cx="9144000" cy="66693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130425"/>
            <a:ext cx="8134672" cy="866527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Учебные задачи</a:t>
            </a:r>
            <a:r>
              <a:rPr lang="ru-RU" dirty="0" smtClean="0"/>
              <a:t>:</a:t>
            </a:r>
            <a:br>
              <a:rPr lang="ru-RU" dirty="0" smtClean="0"/>
            </a:br>
            <a:r>
              <a:rPr lang="ru-RU" dirty="0" smtClean="0"/>
              <a:t>-</a:t>
            </a:r>
            <a:r>
              <a:rPr lang="ru-RU" sz="4000" dirty="0" smtClean="0"/>
              <a:t>узнаем об особенностях каждого материка;</a:t>
            </a:r>
            <a:br>
              <a:rPr lang="ru-RU" sz="4000" dirty="0" smtClean="0"/>
            </a:br>
            <a:r>
              <a:rPr lang="ru-RU" sz="4000" dirty="0" smtClean="0"/>
              <a:t>-будем учиться находить нужную информацию в учебнике и других источниках;</a:t>
            </a:r>
            <a:br>
              <a:rPr lang="ru-RU" sz="4000" dirty="0" smtClean="0"/>
            </a:br>
            <a:r>
              <a:rPr lang="ru-RU" sz="4000" dirty="0" smtClean="0"/>
              <a:t>-использовать её для подготовки сообщения.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88640"/>
            <a:ext cx="751129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Тема:  Путешествие по материкам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2987824" y="188640"/>
            <a:ext cx="28729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Евразия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7" name="Рисунок 6" descr="280px-Eurasia_(orthographic_projection).svg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67544" y="908720"/>
            <a:ext cx="3024336" cy="30990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7904" y="1268760"/>
            <a:ext cx="51845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 smtClean="0">
                <a:solidFill>
                  <a:srgbClr val="C00000"/>
                </a:solidFill>
              </a:rPr>
              <a:t>Евразия</a:t>
            </a:r>
            <a:r>
              <a:rPr lang="ru-RU" sz="2800" dirty="0" smtClean="0"/>
              <a:t> – самый большой материк. Он так велик, что его делят на две части света – Европу и Азию.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635896" y="2996952"/>
            <a:ext cx="51125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Именно в Евразии находится наша Родина  - Россия.</a:t>
            </a:r>
            <a:endParaRPr lang="ru-RU" sz="2800" dirty="0"/>
          </a:p>
        </p:txBody>
      </p:sp>
      <p:pic>
        <p:nvPicPr>
          <p:cNvPr id="10" name="Рисунок 9" descr="340kps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483768" y="4077072"/>
            <a:ext cx="6264696" cy="2270724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1" name="Прямоугольник 10"/>
          <p:cNvSpPr/>
          <p:nvPr/>
        </p:nvSpPr>
        <p:spPr>
          <a:xfrm>
            <a:off x="3203848" y="0"/>
            <a:ext cx="25523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Европа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2" name="Рисунок 11" descr="541px-Europe_(orthographic_projection).svg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1520" y="620688"/>
            <a:ext cx="3600400" cy="36724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51920" y="980728"/>
            <a:ext cx="49685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На территории Европы размещается более 40 стран, народы которых говорят на десятках языках.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3491880" y="2996952"/>
            <a:ext cx="5328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Самая длинная река Европы - </a:t>
            </a:r>
            <a:r>
              <a:rPr lang="ru-RU" sz="2800" u="sng" dirty="0" smtClean="0">
                <a:solidFill>
                  <a:srgbClr val="C00000"/>
                </a:solidFill>
              </a:rPr>
              <a:t>Волга</a:t>
            </a:r>
            <a:endParaRPr lang="ru-RU" sz="2800" u="sng" dirty="0">
              <a:solidFill>
                <a:srgbClr val="C00000"/>
              </a:solidFill>
            </a:endParaRPr>
          </a:p>
        </p:txBody>
      </p:sp>
      <p:pic>
        <p:nvPicPr>
          <p:cNvPr id="15" name="Рисунок 14" descr="930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851920" y="3933056"/>
            <a:ext cx="4784576" cy="2728340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1" name="Прямоугольник 10"/>
          <p:cNvSpPr/>
          <p:nvPr/>
        </p:nvSpPr>
        <p:spPr>
          <a:xfrm>
            <a:off x="3563888" y="0"/>
            <a:ext cx="17828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Азия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9" name="Рисунок 8" descr="Asia_(orthographic_projection).svg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692696"/>
            <a:ext cx="3099048" cy="3027040"/>
          </a:xfrm>
          <a:prstGeom prst="rect">
            <a:avLst/>
          </a:prstGeom>
        </p:spPr>
      </p:pic>
      <p:pic>
        <p:nvPicPr>
          <p:cNvPr id="10" name="Рисунок 9" descr="4323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211960" y="3429000"/>
            <a:ext cx="4387718" cy="2664296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59832" y="750186"/>
            <a:ext cx="6084169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Большая часть территории нашей страны находится в Азии.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 Азия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— самая большая часть света.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Она в четыре раза больше Европы.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Вместе с ней она образует материк Евразию.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На территории Азии расположено 54 государства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4005064"/>
            <a:ext cx="39959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 территории Азии находится </a:t>
            </a:r>
            <a:r>
              <a:rPr lang="ru-RU" sz="2400" u="sng" dirty="0" smtClean="0">
                <a:solidFill>
                  <a:srgbClr val="C00000"/>
                </a:solidFill>
              </a:rPr>
              <a:t>Китай </a:t>
            </a:r>
            <a:r>
              <a:rPr lang="ru-RU" sz="2400" dirty="0" smtClean="0"/>
              <a:t>– крупнейшее по численности населения государство мира. (больше одного миллиарда)</a:t>
            </a:r>
            <a:endParaRPr lang="ru-RU" sz="24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51520" y="719510"/>
            <a:ext cx="856895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 Азии находятся 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Гималаи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высочайшие горы на Земле.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На снимке: самая высокая точка Гималаев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Эверест (Джомолунгма),</a:t>
            </a:r>
            <a:r>
              <a:rPr kumimoji="0" lang="ru-RU" sz="2400" b="0" i="0" u="sng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ее высота около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8850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метров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7" name="Рисунок 16" descr="1324978827_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75656" y="2348880"/>
            <a:ext cx="5715000" cy="3422526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827584" y="842622"/>
            <a:ext cx="756084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 Азии находится </a:t>
            </a:r>
            <a:r>
              <a:rPr kumimoji="0" lang="ru-RU" sz="2800" b="0" i="0" u="sng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озеро Байкал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– самое глубокое озеро мира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ozero-baikal-0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547664" y="1916832"/>
            <a:ext cx="6096000" cy="4048125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331640" y="260648"/>
            <a:ext cx="64933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Северная 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</a:t>
            </a:r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мерика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7" name="Рисунок 16" descr="280px-Location_North_America.svg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1520" y="1268760"/>
            <a:ext cx="3096344" cy="2955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491880" y="1700808"/>
            <a:ext cx="56521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Северная Америка – материк, большую часть которого занимают две страны – Соединённые Штаты Америки (США) и Канада</a:t>
            </a:r>
            <a:endParaRPr lang="ru-RU" sz="2400" dirty="0"/>
          </a:p>
        </p:txBody>
      </p:sp>
      <p:pic>
        <p:nvPicPr>
          <p:cNvPr id="19" name="Рисунок 18" descr="50c30baba0a0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563888" y="3645024"/>
            <a:ext cx="4968552" cy="2931418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331640" y="332656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Самые высокие в мире дома  - </a:t>
            </a:r>
            <a:r>
              <a:rPr lang="ru-RU" sz="2800" i="1" dirty="0" smtClean="0">
                <a:solidFill>
                  <a:srgbClr val="C00000"/>
                </a:solidFill>
              </a:rPr>
              <a:t>небоскрёбы</a:t>
            </a:r>
            <a:endParaRPr lang="ru-RU" sz="2800" i="1" dirty="0">
              <a:solidFill>
                <a:srgbClr val="C00000"/>
              </a:solidFill>
            </a:endParaRPr>
          </a:p>
        </p:txBody>
      </p:sp>
      <p:pic>
        <p:nvPicPr>
          <p:cNvPr id="20" name="Рисунок 19" descr="1348149971_1323337792_0_782fb_1397f965_xxl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1520" y="1484784"/>
            <a:ext cx="4032448" cy="5066928"/>
          </a:xfrm>
          <a:prstGeom prst="rect">
            <a:avLst/>
          </a:prstGeom>
        </p:spPr>
      </p:pic>
      <p:pic>
        <p:nvPicPr>
          <p:cNvPr id="21" name="Рисунок 20" descr="20111026_usa_ny_esb_001_183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427984" y="1484784"/>
            <a:ext cx="4392488" cy="5065712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187624" y="332656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</a:rPr>
              <a:t>Диснейленд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pic>
        <p:nvPicPr>
          <p:cNvPr id="17" name="Рисунок 16" descr="800px-Castillo_de_Disneyland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971600" y="980728"/>
            <a:ext cx="7056784" cy="362406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467544" y="5013176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Диснейленд  — парк развлечений в городе </a:t>
            </a:r>
            <a:r>
              <a:rPr lang="ru-RU" sz="2400" dirty="0" err="1" smtClean="0"/>
              <a:t>Анахайме</a:t>
            </a:r>
            <a:r>
              <a:rPr lang="ru-RU" sz="2400" dirty="0" smtClean="0"/>
              <a:t> (штат Калифорния, США), в котором был бы воссоздан мир мультфильмов и сказок Уолта Диснея, где интересно всем: и взрослым, и детям</a:t>
            </a:r>
            <a:endParaRPr lang="ru-RU" sz="24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339752" y="260648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</a:rPr>
              <a:t>Гора </a:t>
            </a:r>
            <a:r>
              <a:rPr lang="ru-RU" sz="2800" b="1" i="1" dirty="0" err="1" smtClean="0">
                <a:solidFill>
                  <a:srgbClr val="C00000"/>
                </a:solidFill>
              </a:rPr>
              <a:t>Рашмор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pic>
        <p:nvPicPr>
          <p:cNvPr id="9" name="Рисунок 8" descr="mount_rushmore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00125" y="836713"/>
            <a:ext cx="7143750" cy="403244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67544" y="4869160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На юго-западе штата Южная Дакота, в горах </a:t>
            </a:r>
            <a:r>
              <a:rPr lang="ru-RU" sz="2400" dirty="0" err="1" smtClean="0"/>
              <a:t>Блэк-Хиллс</a:t>
            </a:r>
            <a:r>
              <a:rPr lang="ru-RU" sz="2400" dirty="0" smtClean="0"/>
              <a:t>, расположен величественный монумент - "Национальный мемориал </a:t>
            </a:r>
            <a:r>
              <a:rPr lang="ru-RU" sz="2400" i="1" dirty="0" smtClean="0">
                <a:solidFill>
                  <a:srgbClr val="C00000"/>
                </a:solidFill>
              </a:rPr>
              <a:t>гора </a:t>
            </a:r>
            <a:r>
              <a:rPr lang="ru-RU" sz="2400" i="1" dirty="0" err="1" smtClean="0">
                <a:solidFill>
                  <a:srgbClr val="C00000"/>
                </a:solidFill>
              </a:rPr>
              <a:t>Рашмор</a:t>
            </a:r>
            <a:r>
              <a:rPr lang="ru-RU" sz="2400" dirty="0" smtClean="0"/>
              <a:t>." Здесь из гранитной скалы высечены огромные (около 18 метров высотой) изображения четырех Президентов.</a:t>
            </a:r>
            <a:endParaRPr lang="ru-RU" sz="24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763688" y="332656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</a:rPr>
              <a:t>Большой каньон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pic>
        <p:nvPicPr>
          <p:cNvPr id="10" name="Рисунок 9" descr="grand_canyon_arizona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9512" y="1052736"/>
            <a:ext cx="4248472" cy="3240360"/>
          </a:xfrm>
          <a:prstGeom prst="rect">
            <a:avLst/>
          </a:prstGeom>
        </p:spPr>
      </p:pic>
      <p:pic>
        <p:nvPicPr>
          <p:cNvPr id="11" name="Рисунок 10" descr="havasu_falls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572000" y="1052737"/>
            <a:ext cx="4392488" cy="331236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51520" y="4437112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u="sng" dirty="0" smtClean="0">
                <a:solidFill>
                  <a:srgbClr val="C00000"/>
                </a:solidFill>
              </a:rPr>
              <a:t>Большой Каньон </a:t>
            </a:r>
            <a:r>
              <a:rPr lang="ru-RU" sz="2400" dirty="0" smtClean="0"/>
              <a:t>– это разнообразие скал и пещер. Он образован рекой Колорадо, на протяжении миллионов лет вода прорезала себе путь в сравнительно мягких породах (известняки, песчаники и сланцы), добравшись до твердого гранита.</a:t>
            </a:r>
          </a:p>
          <a:p>
            <a:r>
              <a:rPr lang="ru-RU" sz="2400" dirty="0" smtClean="0"/>
              <a:t>Длина Каньона - 446 км, ширина - до 29 км</a:t>
            </a:r>
            <a:endParaRPr lang="ru-RU" sz="24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0"/>
            <a:ext cx="8568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Одни из самых удивительных деревьев нашей планеты — </a:t>
            </a:r>
            <a:r>
              <a:rPr lang="ru-RU" sz="2400" u="sng" dirty="0" smtClean="0">
                <a:solidFill>
                  <a:srgbClr val="C00000"/>
                </a:solidFill>
              </a:rPr>
              <a:t>секвойи</a:t>
            </a:r>
            <a:r>
              <a:rPr lang="ru-RU" sz="2400" dirty="0" smtClean="0"/>
              <a:t>. Эти величественные гиганты тысячелетиями растут ввысь и вширь и на сегодняшний день являются высочайшими растениями мира</a:t>
            </a:r>
            <a:endParaRPr lang="ru-RU" sz="2400" dirty="0"/>
          </a:p>
        </p:txBody>
      </p:sp>
      <p:pic>
        <p:nvPicPr>
          <p:cNvPr id="10" name="Рисунок 9" descr="12845351_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1520" y="1556792"/>
            <a:ext cx="3960440" cy="5040560"/>
          </a:xfrm>
          <a:prstGeom prst="rect">
            <a:avLst/>
          </a:prstGeom>
        </p:spPr>
      </p:pic>
      <p:pic>
        <p:nvPicPr>
          <p:cNvPr id="11" name="Рисунок 10" descr="8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355976" y="1322685"/>
            <a:ext cx="4387204" cy="5535315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0"/>
            <a:ext cx="57431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Южная Америка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" name="Рисунок 9" descr="280px-South_America_(orthographic_projection).svg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1520" y="1124744"/>
            <a:ext cx="3384376" cy="3384376"/>
          </a:xfrm>
          <a:prstGeom prst="rect">
            <a:avLst/>
          </a:prstGeom>
        </p:spPr>
      </p:pic>
      <p:pic>
        <p:nvPicPr>
          <p:cNvPr id="11" name="Рисунок 10" descr="4.Тропические-леса-Ивокрама_Iwokrama-rainforest-445x333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427984" y="3429000"/>
            <a:ext cx="4238625" cy="31718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07904" y="1340768"/>
            <a:ext cx="54360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Это четвёртый по размеру материк после Евразии. Этот материк богат влажными тропическими лесами с яркими птицами, обезьянами и другими удивительными животными.</a:t>
            </a:r>
            <a:endParaRPr lang="ru-RU" sz="24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" name="Рисунок 9" descr="amazon9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23528" y="1700808"/>
            <a:ext cx="4248472" cy="4032448"/>
          </a:xfrm>
          <a:prstGeom prst="rect">
            <a:avLst/>
          </a:prstGeom>
        </p:spPr>
      </p:pic>
      <p:pic>
        <p:nvPicPr>
          <p:cNvPr id="11" name="Рисунок 10" descr="amazon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644008" y="1700808"/>
            <a:ext cx="4320480" cy="413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95536" y="476672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rgbClr val="C00000"/>
                </a:solidFill>
              </a:rPr>
              <a:t>Амазонка</a:t>
            </a:r>
            <a:r>
              <a:rPr lang="ru-RU" sz="2800" b="1" dirty="0" smtClean="0"/>
              <a:t> </a:t>
            </a:r>
            <a:r>
              <a:rPr lang="ru-RU" sz="2800" dirty="0" smtClean="0"/>
              <a:t>– самая длинная и полноводная река планеты. Её длинна – </a:t>
            </a:r>
            <a:r>
              <a:rPr lang="ru-RU" sz="2800" dirty="0" smtClean="0">
                <a:solidFill>
                  <a:srgbClr val="C00000"/>
                </a:solidFill>
              </a:rPr>
              <a:t>7100 км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635896" y="1628800"/>
            <a:ext cx="53285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rgbClr val="C00000"/>
                </a:solidFill>
              </a:rPr>
              <a:t>Африка</a:t>
            </a:r>
            <a:r>
              <a:rPr lang="ru-RU" sz="2800" dirty="0" smtClean="0"/>
              <a:t> – это второй по величине материк после Евразии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75856" y="0"/>
            <a:ext cx="27250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Африка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" name="Рисунок 9" descr="280px-Africa_(orthographic_projection).svg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95536" y="1268760"/>
            <a:ext cx="3240360" cy="3096344"/>
          </a:xfrm>
          <a:prstGeom prst="rect">
            <a:avLst/>
          </a:prstGeom>
        </p:spPr>
      </p:pic>
      <p:pic>
        <p:nvPicPr>
          <p:cNvPr id="11" name="Рисунок 10" descr="Africa_07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923928" y="3429000"/>
            <a:ext cx="4464496" cy="2736304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404664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Много интересного есть в Африке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55576" y="1268760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rgbClr val="C00000"/>
                </a:solidFill>
              </a:rPr>
              <a:t>Нил </a:t>
            </a:r>
            <a:r>
              <a:rPr lang="ru-RU" sz="2800" dirty="0" smtClean="0"/>
              <a:t>– одна из самых длинных рек в мире.</a:t>
            </a:r>
            <a:endParaRPr lang="ru-RU" sz="2800" dirty="0"/>
          </a:p>
        </p:txBody>
      </p:sp>
      <p:pic>
        <p:nvPicPr>
          <p:cNvPr id="11" name="Рисунок 10" descr="NileRiverAswanEgypt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23528" y="2060848"/>
            <a:ext cx="3960440" cy="3384376"/>
          </a:xfrm>
          <a:prstGeom prst="rect">
            <a:avLst/>
          </a:prstGeom>
        </p:spPr>
      </p:pic>
      <p:pic>
        <p:nvPicPr>
          <p:cNvPr id="12" name="Рисунок 11" descr="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572000" y="2060848"/>
            <a:ext cx="4234086" cy="3384376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692696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rgbClr val="C00000"/>
                </a:solidFill>
              </a:rPr>
              <a:t>Египетские пирамиды</a:t>
            </a:r>
            <a:endParaRPr lang="ru-RU" sz="2800" b="1" i="1" u="sng" dirty="0">
              <a:solidFill>
                <a:srgbClr val="C00000"/>
              </a:solidFill>
            </a:endParaRPr>
          </a:p>
        </p:txBody>
      </p:sp>
      <p:pic>
        <p:nvPicPr>
          <p:cNvPr id="10" name="Рисунок 9" descr="Egipetskie-piramidy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1520" y="1628800"/>
            <a:ext cx="4176464" cy="3312368"/>
          </a:xfrm>
          <a:prstGeom prst="rect">
            <a:avLst/>
          </a:prstGeom>
        </p:spPr>
      </p:pic>
      <p:pic>
        <p:nvPicPr>
          <p:cNvPr id="11" name="Рисунок 10" descr="Egipetskie-piramidy1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499992" y="1628800"/>
            <a:ext cx="4464496" cy="3312368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27584" y="0"/>
            <a:ext cx="6984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Нигде в мире не осталось столько крупных диких животных , как в Африке</a:t>
            </a:r>
            <a:endParaRPr lang="ru-RU" sz="2800" dirty="0"/>
          </a:p>
        </p:txBody>
      </p:sp>
      <p:pic>
        <p:nvPicPr>
          <p:cNvPr id="10" name="Рисунок 9" descr="Africa_06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95536" y="1052736"/>
            <a:ext cx="2160240" cy="2808312"/>
          </a:xfrm>
          <a:prstGeom prst="rect">
            <a:avLst/>
          </a:prstGeom>
        </p:spPr>
      </p:pic>
      <p:pic>
        <p:nvPicPr>
          <p:cNvPr id="11" name="Рисунок 10" descr="Africa_07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827584" y="4221088"/>
            <a:ext cx="3312368" cy="2222732"/>
          </a:xfrm>
          <a:prstGeom prst="rect">
            <a:avLst/>
          </a:prstGeom>
        </p:spPr>
      </p:pic>
      <p:pic>
        <p:nvPicPr>
          <p:cNvPr id="12" name="Рисунок 11" descr="Africa_019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987824" y="1052736"/>
            <a:ext cx="2919576" cy="2512288"/>
          </a:xfrm>
          <a:prstGeom prst="rect">
            <a:avLst/>
          </a:prstGeom>
        </p:spPr>
      </p:pic>
      <p:pic>
        <p:nvPicPr>
          <p:cNvPr id="17" name="Рисунок 16" descr="Africa_030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4644008" y="3933056"/>
            <a:ext cx="3030840" cy="2160240"/>
          </a:xfrm>
          <a:prstGeom prst="rect">
            <a:avLst/>
          </a:prstGeom>
        </p:spPr>
      </p:pic>
      <p:pic>
        <p:nvPicPr>
          <p:cNvPr id="18" name="Рисунок 17" descr="Africa_064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6084168" y="1196752"/>
            <a:ext cx="2808312" cy="2309608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915816" y="260648"/>
            <a:ext cx="3659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Австралия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" name="Рисунок 9" descr="300px-Australia_(orthographic_projection).svg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23528" y="1268760"/>
            <a:ext cx="3168352" cy="30735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23928" y="1556792"/>
            <a:ext cx="52200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rgbClr val="C00000"/>
                </a:solidFill>
              </a:rPr>
              <a:t>Австралия</a:t>
            </a:r>
            <a:r>
              <a:rPr lang="ru-RU" sz="2800" dirty="0" smtClean="0"/>
              <a:t> – самый маленький материк земли. Название Австралия – означает «Южная земля»</a:t>
            </a:r>
            <a:endParaRPr lang="ru-RU" sz="2800" dirty="0"/>
          </a:p>
        </p:txBody>
      </p:sp>
      <p:pic>
        <p:nvPicPr>
          <p:cNvPr id="12" name="Рисунок 11" descr="tasmania-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067944" y="3501008"/>
            <a:ext cx="4320480" cy="2880320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23528" y="404664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Только здесь обитают кенгуру, коалы и другие сумчатые животные. Они носят своих детёнышей в сумках на животе.</a:t>
            </a:r>
            <a:endParaRPr lang="ru-RU" sz="2800" dirty="0"/>
          </a:p>
        </p:txBody>
      </p:sp>
      <p:pic>
        <p:nvPicPr>
          <p:cNvPr id="10" name="Рисунок 9" descr="kenguru_3_small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39552" y="1700808"/>
            <a:ext cx="3888432" cy="3904488"/>
          </a:xfrm>
          <a:prstGeom prst="rect">
            <a:avLst/>
          </a:prstGeom>
        </p:spPr>
      </p:pic>
      <p:pic>
        <p:nvPicPr>
          <p:cNvPr id="11" name="Рисунок 10" descr="3159343260_b579d41d80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716016" y="1700808"/>
            <a:ext cx="4114428" cy="3960440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>
            <a:lum bright="10000"/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55776" y="188640"/>
            <a:ext cx="40911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Антарктида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" name="Рисунок 9" descr="280px-Location_Antarctica.svg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67544" y="908720"/>
            <a:ext cx="2880320" cy="288302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35896" y="1412776"/>
            <a:ext cx="49685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u="sng" dirty="0" smtClean="0">
                <a:solidFill>
                  <a:srgbClr val="C00000"/>
                </a:solidFill>
              </a:rPr>
              <a:t>Антарктида</a:t>
            </a:r>
            <a:r>
              <a:rPr lang="ru-RU" sz="2800" dirty="0" smtClean="0"/>
              <a:t> – это континент, который находится на самом юге Земли.</a:t>
            </a:r>
            <a:endParaRPr lang="ru-RU" sz="2800" dirty="0"/>
          </a:p>
        </p:txBody>
      </p:sp>
      <p:pic>
        <p:nvPicPr>
          <p:cNvPr id="12" name="Рисунок 11" descr="antarctida_08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139952" y="2924944"/>
            <a:ext cx="4824536" cy="335126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0" y="4365104"/>
            <a:ext cx="4067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Это самый холодный материк.</a:t>
            </a:r>
          </a:p>
          <a:p>
            <a:r>
              <a:rPr lang="ru-RU" sz="2400" dirty="0" smtClean="0"/>
              <a:t>Средняя температура зимних месяцев от -60 до -70 градусов, летних от -30 до -50.  </a:t>
            </a:r>
            <a:endParaRPr lang="ru-RU" sz="24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>
            <a:lum bright="10000"/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11560" y="188640"/>
            <a:ext cx="8532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Самые распространённые обитатели Антарктиды – это пингвины, морские слоны, морские львы ,морские леопарды, тюлени.</a:t>
            </a:r>
            <a:endParaRPr lang="ru-RU" sz="2400" dirty="0"/>
          </a:p>
        </p:txBody>
      </p:sp>
      <p:pic>
        <p:nvPicPr>
          <p:cNvPr id="11" name="Рисунок 10" descr="Пингвин-Адели_Adélie-Penguin-445x303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67544" y="1268760"/>
            <a:ext cx="3672408" cy="2664296"/>
          </a:xfrm>
          <a:prstGeom prst="rect">
            <a:avLst/>
          </a:prstGeom>
        </p:spPr>
      </p:pic>
      <p:pic>
        <p:nvPicPr>
          <p:cNvPr id="12" name="Рисунок 11" descr="Морской-слон_Seal_elephant1-445x303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499992" y="1268760"/>
            <a:ext cx="3528392" cy="2592288"/>
          </a:xfrm>
          <a:prstGeom prst="rect">
            <a:avLst/>
          </a:prstGeom>
        </p:spPr>
      </p:pic>
      <p:pic>
        <p:nvPicPr>
          <p:cNvPr id="17" name="Рисунок 16" descr="275px-Zalophus_californianus_wollebaeki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67544" y="4149080"/>
            <a:ext cx="3600400" cy="2376264"/>
          </a:xfrm>
          <a:prstGeom prst="rect">
            <a:avLst/>
          </a:prstGeom>
        </p:spPr>
      </p:pic>
      <p:pic>
        <p:nvPicPr>
          <p:cNvPr id="18" name="Рисунок 17" descr="275px-Hydrurga_leptonyx_edit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4499992" y="4149080"/>
            <a:ext cx="3528392" cy="2376264"/>
          </a:xfrm>
          <a:prstGeom prst="rect">
            <a:avLst/>
          </a:prstGeom>
        </p:spPr>
      </p:pic>
      <p:pic>
        <p:nvPicPr>
          <p:cNvPr id="19" name="Рисунок 18" descr="in_b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2411760" y="2132856"/>
            <a:ext cx="4104456" cy="3312368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>
            <a:lum bright="10000"/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9" name="Рисунок 8" descr="4F2C719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23528" y="260648"/>
            <a:ext cx="3960440" cy="3168352"/>
          </a:xfrm>
          <a:prstGeom prst="rect">
            <a:avLst/>
          </a:prstGeom>
        </p:spPr>
      </p:pic>
      <p:pic>
        <p:nvPicPr>
          <p:cNvPr id="10" name="Рисунок 9" descr="4F2C8155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572000" y="3212976"/>
            <a:ext cx="4320480" cy="34095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99992" y="908720"/>
            <a:ext cx="46440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А вот люди в Антарктиде не живут. Они приезжают только на время в многочисленные экспедиции. Здесь находятся разные научные станции.</a:t>
            </a:r>
            <a:endParaRPr lang="ru-RU" sz="24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Евразия</a:t>
            </a:r>
            <a:endParaRPr lang="ru-RU"/>
          </a:p>
        </p:txBody>
      </p:sp>
      <p:pic>
        <p:nvPicPr>
          <p:cNvPr id="4" name="Содержимое 3" descr="Contur-World-Map.gif"/>
          <p:cNvPicPr>
            <a:picLocks noGrp="1" noChangeAspect="1"/>
          </p:cNvPicPr>
          <p:nvPr>
            <p:ph idx="1"/>
          </p:nvPr>
        </p:nvPicPr>
        <p:blipFill>
          <a:blip r:embed="rId2" cstate="email">
            <a:lum bright="10000"/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3" name="TextBox 12"/>
          <p:cNvSpPr txBox="1"/>
          <p:nvPr/>
        </p:nvSpPr>
        <p:spPr>
          <a:xfrm>
            <a:off x="3995936" y="162880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23928" y="321297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454686" y="1807949"/>
            <a:ext cx="229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648325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Helv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40050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1187624" y="980728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835696" y="260648"/>
            <a:ext cx="555152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Сегодня на уроке:</a:t>
            </a:r>
            <a:endParaRPr lang="ru-RU" sz="4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1844824"/>
            <a:ext cx="48965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>
                  <a:lumMod val="50000"/>
                </a:schemeClr>
              </a:buClr>
              <a:buFont typeface="Wingdings" pitchFamily="2" charset="2"/>
              <a:buChar char="§"/>
            </a:pP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  Я узнал…….</a:t>
            </a:r>
          </a:p>
          <a:p>
            <a:pPr>
              <a:buClr>
                <a:schemeClr val="tx2">
                  <a:lumMod val="50000"/>
                </a:schemeClr>
              </a:buClr>
              <a:buFont typeface="Wingdings" pitchFamily="2" charset="2"/>
              <a:buChar char="§"/>
            </a:pP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  Я удивился….</a:t>
            </a:r>
          </a:p>
          <a:p>
            <a:pPr>
              <a:buClr>
                <a:schemeClr val="tx2">
                  <a:lumMod val="50000"/>
                </a:schemeClr>
              </a:buClr>
              <a:buFont typeface="Wingdings" pitchFamily="2" charset="2"/>
              <a:buChar char="§"/>
            </a:pPr>
            <a:r>
              <a:rPr lang="ru-RU" sz="4000" b="1" dirty="0" smtClean="0">
                <a:solidFill>
                  <a:schemeClr val="tx2">
                    <a:lumMod val="75000"/>
                  </a:schemeClr>
                </a:solidFill>
              </a:rPr>
              <a:t>  Я задумался…</a:t>
            </a:r>
            <a:endParaRPr lang="ru-RU" sz="4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488</TotalTime>
  <Words>609</Words>
  <Application>Microsoft Office PowerPoint</Application>
  <PresentationFormat>Экран (4:3)</PresentationFormat>
  <Paragraphs>105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     Учебные задачи: -узнаем об особенностях каждого материка; -будем учиться находить нужную информацию в учебнике и других источниках; -использовать её для подготовки сообщения. 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  <vt:lpstr>Евразия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59</cp:revision>
  <dcterms:created xsi:type="dcterms:W3CDTF">2014-04-30T14:43:20Z</dcterms:created>
  <dcterms:modified xsi:type="dcterms:W3CDTF">2022-05-18T09:17:35Z</dcterms:modified>
</cp:coreProperties>
</file>