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68" r:id="rId6"/>
    <p:sldId id="262" r:id="rId7"/>
    <p:sldId id="263" r:id="rId8"/>
    <p:sldId id="272" r:id="rId9"/>
    <p:sldId id="264" r:id="rId10"/>
    <p:sldId id="270" r:id="rId11"/>
    <p:sldId id="265" r:id="rId12"/>
    <p:sldId id="269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41" autoAdjust="0"/>
    <p:restoredTop sz="94609" autoAdjust="0"/>
  </p:normalViewPr>
  <p:slideViewPr>
    <p:cSldViewPr>
      <p:cViewPr varScale="1">
        <p:scale>
          <a:sx n="115" d="100"/>
          <a:sy n="115" d="100"/>
        </p:scale>
        <p:origin x="-137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392CB-DE7B-44F1-B6BD-FE7E9D3602F3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E96D7-8340-49E8-99FD-2D2B6DD21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E96D7-8340-49E8-99FD-2D2B6DD21CA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428604"/>
            <a:ext cx="7772400" cy="321471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«Практики современного урока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по иностранному языку</a:t>
            </a:r>
            <a:r>
              <a:rPr lang="ru-RU" dirty="0" smtClean="0">
                <a:solidFill>
                  <a:schemeClr val="tx2"/>
                </a:solidFill>
              </a:rPr>
              <a:t>».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sz="3200" dirty="0" smtClean="0">
                <a:solidFill>
                  <a:schemeClr val="tx2"/>
                </a:solidFill>
              </a:rPr>
              <a:t>Выполнила : учитель МБУ «Школа №40» Бояркина Т.Н.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3714752"/>
            <a:ext cx="7786742" cy="25717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Maxim\Desktop\винни -пух\bezymjannyj-1078x5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643314"/>
            <a:ext cx="7786742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257176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tx2"/>
                </a:solidFill>
              </a:rPr>
              <a:t>Новая образовательная парадигма выдвигает на первое место не знания, умения и навыки, а личность ребёнка, её развитие посредством образования. </a:t>
            </a:r>
            <a:br>
              <a:rPr lang="ru-RU" sz="4000" dirty="0" smtClean="0">
                <a:solidFill>
                  <a:schemeClr val="tx2"/>
                </a:solidFill>
              </a:rPr>
            </a:br>
            <a:endParaRPr lang="ru-RU" sz="4000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Maxim\Desktop\винни -пух\depositphotos_24889363_s-201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143249"/>
            <a:ext cx="4929222" cy="3143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2071702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 </a:t>
            </a:r>
            <a:br>
              <a:rPr lang="ru-RU" u="sng" dirty="0" smtClean="0"/>
            </a:br>
            <a:r>
              <a:rPr lang="ru-RU" sz="4000" u="sng" dirty="0" smtClean="0">
                <a:solidFill>
                  <a:schemeClr val="accent5">
                    <a:lumMod val="75000"/>
                  </a:schemeClr>
                </a:solidFill>
              </a:rPr>
              <a:t>На современном этапе обучения существуют уже хорошо зарекомендовавшие себя методики и технологии.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-  игровая технология</a:t>
            </a:r>
          </a:p>
          <a:p>
            <a:pPr lvl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-  икт технологии</a:t>
            </a:r>
          </a:p>
          <a:p>
            <a:pPr lvl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-   кейс-технология</a:t>
            </a:r>
          </a:p>
          <a:p>
            <a:pPr lvl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-   метод проектов</a:t>
            </a:r>
          </a:p>
          <a:p>
            <a:pPr lvl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-  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здоровьесберегающие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технологии</a:t>
            </a:r>
          </a:p>
          <a:p>
            <a:pPr lvl="0">
              <a:buFontTx/>
              <a:buChar char="-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технология интерактивного обучения</a:t>
            </a:r>
          </a:p>
          <a:p>
            <a:pPr lvl="0">
              <a:buFontTx/>
              <a:buChar char="-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обучение в сотрудничестве</a:t>
            </a:r>
          </a:p>
          <a:p>
            <a:pPr lvl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-   развивающие технологии</a:t>
            </a:r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Метод проектов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  <a:solidFill>
            <a:schemeClr val="bg1">
              <a:lumMod val="95000"/>
            </a:schemeClr>
          </a:solidFill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повышается  уровень культуры обучающихся;</a:t>
            </a:r>
          </a:p>
          <a:p>
            <a:pPr lvl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устанавливаются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межпредметные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связи;</a:t>
            </a:r>
          </a:p>
          <a:p>
            <a:pPr lvl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растет самооценка личности;</a:t>
            </a:r>
          </a:p>
          <a:p>
            <a:pPr lvl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обучающиеся учатся добывать знания;</a:t>
            </a:r>
          </a:p>
          <a:p>
            <a:pPr lvl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получают опыт владения современными компьютерными технологиями;</a:t>
            </a:r>
          </a:p>
          <a:p>
            <a:pPr lvl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расширяют границы владения языком, получая опыт от практического его использования,</a:t>
            </a:r>
          </a:p>
          <a:p>
            <a:pPr lvl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учатся слушать иноязычную речь и слышать, понимать друг друга при защите проектов.</a:t>
            </a:r>
          </a:p>
          <a:p>
            <a:pPr lvl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работают со справочной литературой, словарями, компьютером;</a:t>
            </a:r>
          </a:p>
          <a:p>
            <a:pPr lvl="0"/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развивают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творческие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способности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Проекты обучающихся .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Maxim\Desktop\винни -пух\stend_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7" y="1428736"/>
            <a:ext cx="3929090" cy="2500331"/>
          </a:xfrm>
          <a:prstGeom prst="rect">
            <a:avLst/>
          </a:prstGeom>
          <a:noFill/>
        </p:spPr>
      </p:pic>
      <p:pic>
        <p:nvPicPr>
          <p:cNvPr id="5125" name="Picture 5" descr="C:\Users\Maxim\Desktop\винни -пух\stend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58280" y="-20645606"/>
            <a:ext cx="29527500" cy="13573220"/>
          </a:xfrm>
          <a:prstGeom prst="rect">
            <a:avLst/>
          </a:prstGeom>
          <a:noFill/>
        </p:spPr>
      </p:pic>
      <p:pic>
        <p:nvPicPr>
          <p:cNvPr id="5127" name="Picture 7" descr="C:\Users\Maxim\Desktop\винни -пух\img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1428736"/>
            <a:ext cx="4357718" cy="4929222"/>
          </a:xfrm>
          <a:prstGeom prst="rect">
            <a:avLst/>
          </a:prstGeom>
          <a:noFill/>
        </p:spPr>
      </p:pic>
      <p:pic>
        <p:nvPicPr>
          <p:cNvPr id="5129" name="Picture 9" descr="C:\Users\Maxim\Desktop\винни -пух\img1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3911206"/>
            <a:ext cx="4000528" cy="2446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Здоровьесберегающие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 технологии.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100" name="Picture 4" descr="C:\Users\Maxim\Desktop\винни -пух\132021.text.468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8215370" cy="39290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35732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Игровые технологии</a:t>
            </a:r>
            <a:r>
              <a:rPr lang="ru-RU" dirty="0" smtClean="0"/>
              <a:t> 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84030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Повышают эффективность преподавания, делают процесс обучения более интересным, способствуют успешному усвоению изученного материала, формируют навыки коллективной работы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6" name="Picture 2" descr="C:\Users\Maxim\Desktop\винни -пух\pervoklassniki_na_uro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3" y="3429000"/>
            <a:ext cx="5286391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Любимые игры.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«Снежный ком»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«Поле чудес»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«Съедобное, несъедобное»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«Аукцион»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«Лишний стул»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«Счетовод»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«Отгадай, что это?»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ИКТ  технологии.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       Возможности использования интернет ресурсов огромны. На уроке учитель вместе с учащимися может решить ряд    дидактических задач: </a:t>
            </a:r>
          </a:p>
          <a:p>
            <a:pPr>
              <a:buNone/>
            </a:pPr>
            <a:r>
              <a:rPr lang="ru-RU" i="1" dirty="0" smtClean="0"/>
              <a:t> 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-  формирование и совершенствование языковых навыков и умений чтения, письма, говорения,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аудирования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;   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  -  расширение активного и пассивного словарей   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  -  приобретение культурологических знаний;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    -формирование культуры общения;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     -формирование устойчивой мотивации познавательной деятельности, 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     -потребности к использованию иностранного языка для целей подлинного общения;</a:t>
            </a:r>
          </a:p>
          <a:p>
            <a:pPr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     -формирование навыков работы в группе.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ИКТ технологии открывают возможность к очень интересным способам овладения иностранного языка.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использование языковых тренажеров 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nline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общение в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соцсетях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nline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тестирование 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nline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словари;</a:t>
            </a:r>
          </a:p>
          <a:p>
            <a:pPr>
              <a:buFontTx/>
              <a:buChar char="-"/>
            </a:pP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мультимедийные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презентации 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компьютерные игры по необходимым темам;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мультфильмы с субтитрами на иностранном языке и наоборот ;</a:t>
            </a:r>
          </a:p>
          <a:p>
            <a:pPr>
              <a:buFontTx/>
              <a:buChar char="-"/>
            </a:pP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видеоуроки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и т.д.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/>
            </a:r>
            <a:br>
              <a:rPr lang="ru-RU" b="1" i="1" dirty="0" smtClean="0">
                <a:solidFill>
                  <a:schemeClr val="tx2"/>
                </a:solidFill>
              </a:rPr>
            </a:br>
            <a:r>
              <a:rPr lang="ru-RU" b="1" i="1" dirty="0" smtClean="0">
                <a:solidFill>
                  <a:schemeClr val="tx2"/>
                </a:solidFill>
              </a:rPr>
              <a:t>Развивающие технологии.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основе технологии лежат творческие задания  для развития обучающегося: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/>
                </a:solidFill>
              </a:rPr>
              <a:t>художественный перевод стихов;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/>
                </a:solidFill>
              </a:rPr>
              <a:t>иллюстрированное сочинение;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/>
                </a:solidFill>
              </a:rPr>
              <a:t>презентации;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/>
                </a:solidFill>
              </a:rPr>
              <a:t>выполнение макетов, поделок;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/>
                </a:solidFill>
              </a:rPr>
              <a:t>оформление  и защита рефератов;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accent2"/>
                </a:solidFill>
              </a:rPr>
              <a:t>составление кроссвордов и т.д.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Творческие работы обучающихся.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Maxim\Desktop\винни -пух\moio-liubimoie-zhivotnoie_9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000108"/>
            <a:ext cx="3500462" cy="3357586"/>
          </a:xfrm>
          <a:prstGeom prst="rect">
            <a:avLst/>
          </a:prstGeom>
          <a:noFill/>
        </p:spPr>
      </p:pic>
      <p:pic>
        <p:nvPicPr>
          <p:cNvPr id="6147" name="Picture 3" descr="C:\Users\Maxim\Desktop\винни -пух\gihvhs_p9r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00108"/>
            <a:ext cx="4643470" cy="3357586"/>
          </a:xfrm>
          <a:prstGeom prst="rect">
            <a:avLst/>
          </a:prstGeom>
          <a:noFill/>
        </p:spPr>
      </p:pic>
      <p:pic>
        <p:nvPicPr>
          <p:cNvPr id="6148" name="Picture 4" descr="C:\Users\Maxim\Desktop\винни -пух\img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345785"/>
            <a:ext cx="3349620" cy="2369363"/>
          </a:xfrm>
          <a:prstGeom prst="rect">
            <a:avLst/>
          </a:prstGeom>
          <a:noFill/>
        </p:spPr>
      </p:pic>
      <p:pic>
        <p:nvPicPr>
          <p:cNvPr id="6149" name="Picture 5" descr="C:\Users\Maxim\Desktop\винни -пух\img1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4357694"/>
            <a:ext cx="4714908" cy="25003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Весна(перевод стихотворения Ф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Зайдель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de-DE" dirty="0" smtClean="0">
                <a:solidFill>
                  <a:srgbClr val="00B050"/>
                </a:solidFill>
              </a:rPr>
              <a:t>„</a:t>
            </a:r>
            <a:r>
              <a:rPr lang="en-US" dirty="0" err="1" smtClean="0">
                <a:solidFill>
                  <a:srgbClr val="00B050"/>
                </a:solidFill>
              </a:rPr>
              <a:t>Der</a:t>
            </a:r>
            <a:r>
              <a:rPr lang="en-US" dirty="0" smtClean="0">
                <a:solidFill>
                  <a:srgbClr val="00B050"/>
                </a:solidFill>
              </a:rPr>
              <a:t> Fr</a:t>
            </a:r>
            <a:r>
              <a:rPr lang="de-DE" dirty="0" smtClean="0">
                <a:solidFill>
                  <a:srgbClr val="00B050"/>
                </a:solidFill>
              </a:rPr>
              <a:t>ü</a:t>
            </a:r>
            <a:r>
              <a:rPr lang="en-US" dirty="0" err="1" smtClean="0">
                <a:solidFill>
                  <a:srgbClr val="00B050"/>
                </a:solidFill>
              </a:rPr>
              <a:t>hling</a:t>
            </a:r>
            <a:r>
              <a:rPr lang="en-US" dirty="0" smtClean="0">
                <a:solidFill>
                  <a:srgbClr val="00B050"/>
                </a:solidFill>
              </a:rPr>
              <a:t>”).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журчит, что шумит, что несется так быстро?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сверкает на солнце? Что мерцает в дали?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На вопрос мой ручей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прожурчит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прозаично: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"Весна, весна, весна в пути! "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волнует мне кровь, ярким светом струится?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Что же это так чудно звучит?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На вопрос мой шумящая роща ответит: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"Весна, весна, весна в дверь стучит!"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Что теплом согревает? Что ликует отрадно?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Что творит на земле чудеса?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И соловушки голос пропоет мне сладко: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"Весна, весна, милый друг, весна!"</a:t>
            </a:r>
          </a:p>
          <a:p>
            <a:endParaRPr lang="ru-RU" dirty="0"/>
          </a:p>
        </p:txBody>
      </p:sp>
      <p:pic>
        <p:nvPicPr>
          <p:cNvPr id="4" name="Рисунок 3" descr="C:\Users\Maxim\Desktop\Рома\solovey_i_ma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928934"/>
            <a:ext cx="242889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338</Words>
  <PresentationFormat>Экран (4:3)</PresentationFormat>
  <Paragraphs>83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«Практики современного урока по иностранному языку».  Выполнила : учитель МБУ «Школа №40» Бояркина Т.Н.</vt:lpstr>
      <vt:lpstr>Новая образовательная парадигма выдвигает на первое место не знания, умения и навыки, а личность ребёнка, её развитие посредством образования.  </vt:lpstr>
      <vt:lpstr>  На современном этапе обучения существуют уже хорошо зарекомендовавшие себя методики и технологии.  </vt:lpstr>
      <vt:lpstr>Метод проектов</vt:lpstr>
      <vt:lpstr>Проекты обучающихся .</vt:lpstr>
      <vt:lpstr> Здоровьесберегающие технологии. </vt:lpstr>
      <vt:lpstr> Игровые технологии . </vt:lpstr>
      <vt:lpstr>Любимые игры.</vt:lpstr>
      <vt:lpstr>ИКТ  технологии.</vt:lpstr>
      <vt:lpstr>ИКТ технологии открывают возможность к очень интересным способам овладения иностранного языка.</vt:lpstr>
      <vt:lpstr> Развивающие технологии. </vt:lpstr>
      <vt:lpstr>Творческие работы обучающихся.</vt:lpstr>
      <vt:lpstr>Весна(перевод стихотворения Ф. Зайдель „Der Frühling”).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«Практики современного урока по иностранному языку».</dc:title>
  <dc:creator>Maxim</dc:creator>
  <cp:lastModifiedBy>Maxim</cp:lastModifiedBy>
  <cp:revision>56</cp:revision>
  <dcterms:created xsi:type="dcterms:W3CDTF">2022-03-26T16:26:19Z</dcterms:created>
  <dcterms:modified xsi:type="dcterms:W3CDTF">2022-05-24T19:05:36Z</dcterms:modified>
</cp:coreProperties>
</file>