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03" r:id="rId1"/>
  </p:sldMasterIdLst>
  <p:sldIdLst>
    <p:sldId id="256" r:id="rId2"/>
    <p:sldId id="265" r:id="rId3"/>
    <p:sldId id="266" r:id="rId4"/>
    <p:sldId id="257" r:id="rId5"/>
    <p:sldId id="259" r:id="rId6"/>
    <p:sldId id="270" r:id="rId7"/>
    <p:sldId id="267" r:id="rId8"/>
    <p:sldId id="268" r:id="rId9"/>
    <p:sldId id="269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  <a:srgbClr val="FF0066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10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853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9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447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85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172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21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022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856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209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131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06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31428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119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7686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604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561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119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9850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17" r:id="rId14"/>
    <p:sldLayoutId id="2147483918" r:id="rId15"/>
    <p:sldLayoutId id="2147483919" r:id="rId16"/>
    <p:sldLayoutId id="214748392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utschland.de/ru/pabota-v-germanii" TargetMode="External"/><Relationship Id="rId2" Type="http://schemas.openxmlformats.org/officeDocument/2006/relationships/hyperlink" Target="https://www.tadviser.ru/&#1056;&#1099;&#1085;&#1086;&#1082;&#1090;&#1088;&#1091;&#1076;&#1072;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454" y="2121083"/>
            <a:ext cx="9602120" cy="158816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effectLst/>
              </a:rPr>
              <a:t>Современный рынок труда в германии и России: сравнительный анализ </a:t>
            </a:r>
            <a:r>
              <a:rPr lang="ru-RU" sz="3600" dirty="0" smtClean="0">
                <a:effectLst/>
              </a:rPr>
              <a:t/>
            </a:r>
            <a:br>
              <a:rPr lang="ru-RU" sz="3600" dirty="0" smtClean="0">
                <a:effectLst/>
              </a:rPr>
            </a:b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(исследование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6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83805" y="4299399"/>
            <a:ext cx="3741576" cy="1402352"/>
          </a:xfrm>
        </p:spPr>
        <p:txBody>
          <a:bodyPr>
            <a:normAutofit fontScale="40000" lnSpcReduction="20000"/>
          </a:bodyPr>
          <a:lstStyle/>
          <a:p>
            <a:r>
              <a:rPr lang="ru-RU" altLang="ru-RU" sz="2700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Выполнили: обучающиеся </a:t>
            </a:r>
            <a:r>
              <a:rPr lang="ru-RU" altLang="ru-RU" sz="27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группы </a:t>
            </a:r>
            <a:r>
              <a:rPr lang="ru-RU" altLang="ru-RU" sz="2700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№27</a:t>
            </a:r>
            <a:endParaRPr lang="ru-RU" altLang="ru-RU" sz="2700" b="1" dirty="0"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altLang="ru-RU" sz="2700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по </a:t>
            </a:r>
            <a:r>
              <a:rPr lang="ru-RU" altLang="ru-RU" sz="27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профессии </a:t>
            </a:r>
            <a:r>
              <a:rPr lang="ru-RU" altLang="ru-RU" sz="2700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«Продавец, контролер-кассир»</a:t>
            </a:r>
            <a:endParaRPr lang="ru-RU" altLang="ru-RU" sz="2700" b="1" dirty="0"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altLang="ru-RU" sz="2700" b="1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Вислова</a:t>
            </a:r>
            <a:r>
              <a:rPr lang="ru-RU" altLang="ru-RU" sz="2700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 Виктория, Щербинина Анастасия</a:t>
            </a:r>
            <a:endParaRPr lang="ru-RU" altLang="ru-RU" sz="2700" b="1" dirty="0"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altLang="ru-RU" sz="27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Руководитель: </a:t>
            </a:r>
            <a:r>
              <a:rPr lang="ru-RU" altLang="ru-RU" sz="2700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Андреева О.А.</a:t>
            </a:r>
            <a:endParaRPr lang="ru-RU" altLang="ru-RU" sz="2700" b="1" dirty="0"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99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60252" y="203858"/>
            <a:ext cx="91364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профессиональное образовательное учреждение</a:t>
            </a:r>
          </a:p>
          <a:p>
            <a:pPr algn="ctr"/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Саратовской области</a:t>
            </a:r>
          </a:p>
          <a:p>
            <a:pPr algn="ctr"/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«Балашовский политехнический лицей</a:t>
            </a:r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alt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04114" y="6198985"/>
            <a:ext cx="132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2022 г</a:t>
            </a:r>
            <a:r>
              <a:rPr lang="ru-RU" alt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08920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362858"/>
            <a:ext cx="10353761" cy="1573064"/>
          </a:xfrm>
        </p:spPr>
        <p:txBody>
          <a:bodyPr>
            <a:normAutofit/>
          </a:bodyPr>
          <a:lstStyle/>
          <a:p>
            <a:r>
              <a:rPr lang="ru-RU" sz="1600" dirty="0">
                <a:effectLst/>
              </a:rPr>
              <a:t/>
            </a:r>
            <a:br>
              <a:rPr lang="ru-RU" sz="1600" dirty="0">
                <a:effectLst/>
              </a:rPr>
            </a:br>
            <a:r>
              <a:rPr lang="ru-RU" sz="1600" dirty="0">
                <a:effectLst/>
              </a:rPr>
              <a:t>           </a:t>
            </a: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1682" y="233238"/>
            <a:ext cx="10353762" cy="636451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effectLst/>
              </a:rPr>
              <a:t>Объект исследования</a:t>
            </a:r>
            <a:r>
              <a:rPr lang="ru-RU" dirty="0">
                <a:solidFill>
                  <a:schemeClr val="bg1"/>
                </a:solidFill>
                <a:effectLst/>
              </a:rPr>
              <a:t>: </a:t>
            </a:r>
            <a:r>
              <a:rPr lang="ru-RU" dirty="0">
                <a:effectLst/>
              </a:rPr>
              <a:t>Германия и Россия.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effectLst/>
              </a:rPr>
              <a:t>Предмет исследования</a:t>
            </a:r>
            <a:r>
              <a:rPr lang="ru-RU" dirty="0">
                <a:solidFill>
                  <a:schemeClr val="bg1"/>
                </a:solidFill>
                <a:effectLst/>
              </a:rPr>
              <a:t>:</a:t>
            </a:r>
            <a:r>
              <a:rPr lang="ru-RU" dirty="0">
                <a:effectLst/>
              </a:rPr>
              <a:t> рынок труда Германии и России.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effectLst/>
              </a:rPr>
              <a:t>Цель работы</a:t>
            </a:r>
            <a:r>
              <a:rPr lang="ru-RU" dirty="0">
                <a:solidFill>
                  <a:schemeClr val="bg1"/>
                </a:solidFill>
                <a:effectLst/>
              </a:rPr>
              <a:t>: </a:t>
            </a:r>
            <a:r>
              <a:rPr lang="ru-RU" dirty="0">
                <a:effectLst/>
              </a:rPr>
              <a:t>определить какие профессии в Германии и России наиболее востребованы.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effectLst/>
              </a:rPr>
              <a:t>Задачи исследовательской работы</a:t>
            </a:r>
            <a:r>
              <a:rPr lang="ru-RU" dirty="0">
                <a:solidFill>
                  <a:schemeClr val="bg1"/>
                </a:solidFill>
                <a:effectLst/>
              </a:rPr>
              <a:t>:</a:t>
            </a:r>
          </a:p>
          <a:p>
            <a:pPr marL="0" indent="0">
              <a:buNone/>
            </a:pPr>
            <a:r>
              <a:rPr lang="ru-RU" dirty="0">
                <a:effectLst/>
              </a:rPr>
              <a:t>-Проанализировать теоретические материалы, связанные с выбранной темой.</a:t>
            </a:r>
          </a:p>
          <a:p>
            <a:pPr marL="0" indent="0">
              <a:buNone/>
            </a:pPr>
            <a:r>
              <a:rPr lang="ru-RU" dirty="0">
                <a:effectLst/>
              </a:rPr>
              <a:t>-Выяснить проблемы рынка труда Германии и России.</a:t>
            </a:r>
          </a:p>
          <a:p>
            <a:pPr marL="0" indent="0">
              <a:buNone/>
            </a:pPr>
            <a:r>
              <a:rPr lang="ru-RU" dirty="0">
                <a:effectLst/>
              </a:rPr>
              <a:t>-Выявить почему возникает </a:t>
            </a:r>
            <a:r>
              <a:rPr lang="ru-RU" dirty="0" smtClean="0">
                <a:effectLst/>
              </a:rPr>
              <a:t>миграция.</a:t>
            </a:r>
            <a:endParaRPr lang="ru-RU" dirty="0">
              <a:effectLst/>
            </a:endParaRPr>
          </a:p>
          <a:p>
            <a:pPr marL="0" indent="0">
              <a:buNone/>
            </a:pPr>
            <a:r>
              <a:rPr lang="ru-RU" dirty="0">
                <a:effectLst/>
              </a:rPr>
              <a:t>-Провести сравнительный анализ востребованных профессий выбранных стран.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effectLst/>
              </a:rPr>
              <a:t>Методы исследования:</a:t>
            </a:r>
            <a:endParaRPr lang="ru-RU" dirty="0">
              <a:solidFill>
                <a:schemeClr val="bg1"/>
              </a:solidFill>
              <a:effectLst/>
            </a:endParaRPr>
          </a:p>
          <a:p>
            <a:pPr marL="0" indent="0">
              <a:buNone/>
            </a:pPr>
            <a:r>
              <a:rPr lang="ru-RU" dirty="0">
                <a:effectLst/>
              </a:rPr>
              <a:t>1) анализ литературы и Интернет-источников по вопросу;</a:t>
            </a:r>
          </a:p>
          <a:p>
            <a:pPr marL="0" indent="0">
              <a:buNone/>
            </a:pPr>
            <a:r>
              <a:rPr lang="ru-RU" dirty="0">
                <a:effectLst/>
              </a:rPr>
              <a:t>2) поиск информации в книгах, журналах и сети Интернет;</a:t>
            </a:r>
          </a:p>
          <a:p>
            <a:pPr marL="0" indent="0">
              <a:buNone/>
            </a:pPr>
            <a:r>
              <a:rPr lang="ru-RU" dirty="0">
                <a:effectLst/>
              </a:rPr>
              <a:t>3) сравнительный анализ;</a:t>
            </a:r>
          </a:p>
          <a:p>
            <a:pPr marL="0" indent="0">
              <a:buNone/>
            </a:pPr>
            <a:r>
              <a:rPr lang="ru-RU" dirty="0">
                <a:effectLst/>
              </a:rPr>
              <a:t>4) обобщение.</a:t>
            </a:r>
          </a:p>
          <a:p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9191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5756"/>
            <a:ext cx="11930743" cy="409008"/>
          </a:xfrm>
        </p:spPr>
        <p:txBody>
          <a:bodyPr>
            <a:normAutofit fontScale="90000"/>
          </a:bodyPr>
          <a:lstStyle/>
          <a:p>
            <a:pPr algn="ctr"/>
            <a:r>
              <a:rPr lang="de-DE" sz="4900" i="1" u="sng" cap="none" dirty="0">
                <a:effectLst/>
                <a:latin typeface="Google Sans"/>
              </a:rPr>
              <a:t>Struktur und Wesen des Arbeitsmarktes</a:t>
            </a:r>
            <a:r>
              <a:rPr lang="ru-RU" altLang="ru-RU" sz="2800" b="0" cap="non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altLang="ru-RU" sz="2800" b="0" cap="non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</a:br>
            <a:r>
              <a:rPr lang="ru-RU" altLang="ru-RU" sz="3600" b="0" cap="none" dirty="0" smtClean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      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096064"/>
            <a:ext cx="4336631" cy="201229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01168" y="622260"/>
            <a:ext cx="2840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dirty="0" smtClean="0">
                <a:latin typeface="Arial" panose="020B0604020202020204" pitchFamily="34" charset="0"/>
              </a:rPr>
              <a:t> </a:t>
            </a:r>
            <a:endParaRPr lang="ru-RU" sz="28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5179" y="1351984"/>
            <a:ext cx="5149516" cy="431087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611" y="1351984"/>
            <a:ext cx="5422547" cy="431087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79082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7768" y="247973"/>
            <a:ext cx="8245635" cy="686264"/>
          </a:xfrm>
        </p:spPr>
        <p:txBody>
          <a:bodyPr>
            <a:normAutofit fontScale="90000"/>
          </a:bodyPr>
          <a:lstStyle/>
          <a:p>
            <a:r>
              <a:rPr lang="en-US" sz="4000" b="1" u="sng" cap="none" dirty="0">
                <a:solidFill>
                  <a:schemeClr val="bg1"/>
                </a:solidFill>
                <a:effectLst/>
                <a:latin typeface="Google Sans"/>
              </a:rPr>
              <a:t>Arbeitsmarktprobleme in Russland</a:t>
            </a:r>
            <a:endParaRPr lang="ru-RU" sz="4000" b="1" u="sng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61197" y="4193758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84725" y="2992414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729283" y="4193757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5163335" y="6358382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Молодежь на чемоданах? | Вести образова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598" y="1197675"/>
            <a:ext cx="5060449" cy="299608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74" y="1303451"/>
            <a:ext cx="4745559" cy="289030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0816" y="3676651"/>
            <a:ext cx="4820799" cy="2855161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85917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3970" y="298891"/>
            <a:ext cx="8026399" cy="980478"/>
          </a:xfrm>
        </p:spPr>
        <p:txBody>
          <a:bodyPr>
            <a:noAutofit/>
          </a:bodyPr>
          <a:lstStyle/>
          <a:p>
            <a:pPr algn="ctr"/>
            <a:r>
              <a:rPr lang="de-DE" altLang="ru-RU" sz="4000" b="1" u="sng" cap="none" dirty="0">
                <a:effectLst/>
                <a:latin typeface="Google Sans"/>
              </a:rPr>
              <a:t>Arbeitsmarkt in Deutschland</a:t>
            </a:r>
            <a:r>
              <a:rPr lang="de-DE" altLang="ru-RU" sz="4000" b="1" cap="non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/>
            </a:r>
            <a:br>
              <a:rPr lang="de-DE" altLang="ru-RU" sz="4000" b="1" cap="non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</a:br>
            <a:endParaRPr lang="ru-RU" sz="4000" b="1" dirty="0">
              <a:solidFill>
                <a:srgbClr val="00B05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69778" y="6065338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12" descr="ÐÐ°ÑÑÐ¸Ð½ÐºÐ¸ Ð¿Ð¾ Ð·Ð°Ð¿ÑÐ¾ÑÑ ÑÑÐ¿ Ð¸Ð· ÑÐ»Ð¸ÑÐ¾Ðº Ð½ÐµÐ¼ÐµÑÐºÐ¸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384146" y="3236634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i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98204" y="5866082"/>
            <a:ext cx="26370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i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9123080" y="5896860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6" name="Picture 4" descr="Могут ли отменить занятия в школе, если пришло мало учеников? | Вести  образова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758" y="934819"/>
            <a:ext cx="4957010" cy="307570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75" y="934819"/>
            <a:ext cx="5260136" cy="307570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6062" y="3250571"/>
            <a:ext cx="3406244" cy="340624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55706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108155"/>
            <a:ext cx="10353761" cy="747251"/>
          </a:xfrm>
        </p:spPr>
        <p:txBody>
          <a:bodyPr>
            <a:normAutofit fontScale="90000"/>
          </a:bodyPr>
          <a:lstStyle/>
          <a:p>
            <a:pPr algn="ctr"/>
            <a:r>
              <a:rPr lang="de-DE" altLang="ru-RU" b="1" u="sng" cap="none" dirty="0">
                <a:solidFill>
                  <a:schemeClr val="bg1"/>
                </a:solidFill>
                <a:effectLst/>
                <a:latin typeface="Google Sans"/>
              </a:rPr>
              <a:t>Das Wesen, die Ursachen und die Folgen der internationalen Arbeitsmigration</a:t>
            </a:r>
            <a:endParaRPr lang="ru-RU" b="1" u="sng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5242" y="2294021"/>
            <a:ext cx="3336758" cy="181275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5057" y="1237736"/>
            <a:ext cx="4781738" cy="286904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5057" y="4251158"/>
            <a:ext cx="4781738" cy="245444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963" y="2087270"/>
            <a:ext cx="5504732" cy="4039018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3617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454400" y="156031"/>
            <a:ext cx="5617029" cy="742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343150" algn="l"/>
                <a:tab pos="3239770" algn="ctr"/>
              </a:tabLst>
            </a:pP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Практическая часть</a:t>
            </a:r>
            <a:endParaRPr lang="ru-RU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111363" y="752152"/>
            <a:ext cx="10303099" cy="66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343150" algn="l"/>
                <a:tab pos="3239770" algn="ctr"/>
              </a:tabLs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сравнительного анализа: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137893" y="3489329"/>
            <a:ext cx="10303099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137893" y="4860929"/>
            <a:ext cx="10303099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475218"/>
              </p:ext>
            </p:extLst>
          </p:nvPr>
        </p:nvGraphicFramePr>
        <p:xfrm>
          <a:off x="625642" y="1413356"/>
          <a:ext cx="11309683" cy="5308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7705"/>
                <a:gridCol w="5026132"/>
                <a:gridCol w="5485846"/>
              </a:tblGrid>
              <a:tr h="2938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Германия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Россия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38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effectLst/>
                        </a:rPr>
                        <a:t>IT</a:t>
                      </a: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</a:rPr>
                        <a:t> - специалисты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Специалисты в области автопромышленности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38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Инженеры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Администраторы баз данных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975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Специалисты по разработке в области металлургии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Косметологи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38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7030A0"/>
                          </a:solidFill>
                          <a:effectLst/>
                        </a:rPr>
                        <a:t>Сварщики</a:t>
                      </a:r>
                      <a:endParaRPr lang="ru-RU" sz="16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Парикмахеры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38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Специалисты с профобразованием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Повар-кондитеры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38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Строители</a:t>
                      </a:r>
                      <a:endParaRPr lang="ru-RU" sz="16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Плиточники-облицовщики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38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Железнодорожники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Сетевые и системные администраторы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38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66"/>
                          </a:solidFill>
                          <a:effectLst/>
                        </a:rPr>
                        <a:t>Врачи</a:t>
                      </a:r>
                      <a:endParaRPr lang="ru-RU" sz="1600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Специалисты по обслуживанию телекоммуникаций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38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Стоматологи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Строители</a:t>
                      </a:r>
                      <a:endParaRPr lang="ru-RU" sz="16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975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Специалисты по уходу за пожилыми и престарелыми людьми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Графические дизайнеры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38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Аптекари/фармацевты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7030A0"/>
                          </a:solidFill>
                          <a:effectLst/>
                        </a:rPr>
                        <a:t>Сварщики</a:t>
                      </a:r>
                      <a:endParaRPr lang="ru-RU" sz="16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38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12.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Высококвалифицированные ученые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Слесари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38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Специалисты в области автопромышленности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Юристы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38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Маркетологи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66"/>
                          </a:solidFill>
                          <a:effectLst/>
                        </a:rPr>
                        <a:t>Врачи</a:t>
                      </a:r>
                      <a:endParaRPr lang="ru-RU" sz="1600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38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Страховщики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effectLst/>
                        </a:rPr>
                        <a:t>IT</a:t>
                      </a:r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</a:rPr>
                        <a:t> - специалисты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683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174170"/>
            <a:ext cx="10353761" cy="885373"/>
          </a:xfrm>
        </p:spPr>
        <p:txBody>
          <a:bodyPr/>
          <a:lstStyle/>
          <a:p>
            <a:pPr algn="ctr"/>
            <a:r>
              <a:rPr lang="ru-RU" b="1" u="sng" dirty="0">
                <a:solidFill>
                  <a:schemeClr val="bg1"/>
                </a:solidFill>
                <a:effectLst/>
              </a:rPr>
              <a:t>Заключение</a:t>
            </a:r>
            <a:endParaRPr lang="ru-RU" b="1" u="sng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4" y="2323512"/>
            <a:ext cx="10353762" cy="1978031"/>
          </a:xfrm>
        </p:spPr>
        <p:txBody>
          <a:bodyPr/>
          <a:lstStyle/>
          <a:p>
            <a:pPr marL="0" indent="0" algn="ctr">
              <a:buNone/>
            </a:pPr>
            <a:endParaRPr lang="ru-RU" sz="3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98490" y="5254592"/>
            <a:ext cx="10792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Руководствуясь теоретической и практической частью нашей работы, можно говорить о том, что поставленная </a:t>
            </a:r>
            <a:r>
              <a:rPr lang="ru-RU" sz="2400" dirty="0" smtClean="0"/>
              <a:t>перед написанием цель </a:t>
            </a:r>
            <a:r>
              <a:rPr lang="ru-RU" sz="2400" dirty="0"/>
              <a:t>и задачи, были </a:t>
            </a:r>
            <a:r>
              <a:rPr lang="ru-RU" sz="2400" dirty="0" smtClean="0"/>
              <a:t>достигнуты. 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2780" y="932839"/>
            <a:ext cx="6015790" cy="432175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00740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130628"/>
            <a:ext cx="10353761" cy="136434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bg1"/>
                </a:solidFill>
                <a:effectLst/>
              </a:rPr>
              <a:t>Список использованной </a:t>
            </a:r>
            <a:r>
              <a:rPr lang="ru-RU" b="1" dirty="0" smtClean="0">
                <a:solidFill>
                  <a:schemeClr val="bg1"/>
                </a:solidFill>
                <a:effectLst/>
              </a:rPr>
              <a:t>литературы: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913795" y="1318507"/>
            <a:ext cx="10353762" cy="481733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>
                <a:effectLst/>
              </a:rPr>
              <a:t>1. </a:t>
            </a:r>
            <a:r>
              <a:rPr lang="ru-RU" dirty="0" err="1" smtClean="0">
                <a:effectLst/>
              </a:rPr>
              <a:t>Андреюк</a:t>
            </a:r>
            <a:r>
              <a:rPr lang="ru-RU" dirty="0" smtClean="0">
                <a:effectLst/>
              </a:rPr>
              <a:t> </a:t>
            </a:r>
            <a:r>
              <a:rPr lang="ru-RU" dirty="0">
                <a:effectLst/>
              </a:rPr>
              <a:t>В.Ю., Экономическая стратегия иммиграционной политики ФРГ в </a:t>
            </a:r>
            <a:r>
              <a:rPr lang="en-US" dirty="0">
                <a:effectLst/>
              </a:rPr>
              <a:t>XX</a:t>
            </a:r>
            <a:r>
              <a:rPr lang="ru-RU" dirty="0">
                <a:effectLst/>
              </a:rPr>
              <a:t> веке: учебное пособие/</a:t>
            </a:r>
            <a:r>
              <a:rPr lang="ru-RU" dirty="0" err="1">
                <a:effectLst/>
              </a:rPr>
              <a:t>Пенз</a:t>
            </a:r>
            <a:r>
              <a:rPr lang="ru-RU" dirty="0">
                <a:effectLst/>
              </a:rPr>
              <a:t>. Гос. </a:t>
            </a:r>
            <a:r>
              <a:rPr lang="ru-RU" dirty="0" err="1">
                <a:effectLst/>
              </a:rPr>
              <a:t>Пед</a:t>
            </a:r>
            <a:r>
              <a:rPr lang="ru-RU" dirty="0">
                <a:effectLst/>
              </a:rPr>
              <a:t>. Ун-т им. В.Г. Белинского. М.: магистр, 2003. – 40 с.</a:t>
            </a:r>
          </a:p>
          <a:p>
            <a:pPr marL="0" indent="0">
              <a:buNone/>
            </a:pPr>
            <a:r>
              <a:rPr lang="ru-RU" dirty="0">
                <a:effectLst/>
              </a:rPr>
              <a:t>2. Немецко-русский и русско-немецкий словарь: 50 </a:t>
            </a:r>
            <a:r>
              <a:rPr lang="ru-RU" dirty="0" err="1">
                <a:effectLst/>
              </a:rPr>
              <a:t>тыс.слов</a:t>
            </a:r>
            <a:r>
              <a:rPr lang="ru-RU" dirty="0">
                <a:effectLst/>
              </a:rPr>
              <a:t>. – СПб.: Издательский Дом "Литература", 2007</a:t>
            </a:r>
            <a:r>
              <a:rPr lang="ru-RU" dirty="0" smtClean="0">
                <a:effectLst/>
              </a:rPr>
              <a:t>.</a:t>
            </a:r>
          </a:p>
          <a:p>
            <a:pPr marL="0" indent="0">
              <a:buNone/>
            </a:pPr>
            <a:endParaRPr lang="ru-RU" dirty="0">
              <a:effectLst/>
            </a:endParaRPr>
          </a:p>
          <a:p>
            <a:pPr marL="0" indent="0" algn="ctr">
              <a:buNone/>
            </a:pPr>
            <a:r>
              <a:rPr lang="ru-RU" b="1" dirty="0">
                <a:effectLst/>
              </a:rPr>
              <a:t>Интернет-ресурсы</a:t>
            </a:r>
            <a:r>
              <a:rPr lang="ru-RU" b="1" dirty="0" smtClean="0">
                <a:effectLst/>
              </a:rPr>
              <a:t>:</a:t>
            </a:r>
            <a:endParaRPr lang="ru-RU" dirty="0" smtClean="0">
              <a:effectLst/>
            </a:endParaRPr>
          </a:p>
          <a:p>
            <a:pPr marL="0" indent="0">
              <a:buNone/>
            </a:pPr>
            <a:r>
              <a:rPr lang="ru-RU" dirty="0" smtClean="0">
                <a:effectLst/>
              </a:rPr>
              <a:t>3</a:t>
            </a:r>
            <a:r>
              <a:rPr lang="ru-RU" dirty="0">
                <a:effectLst/>
              </a:rPr>
              <a:t>. Рынок труда [Электронный ресурс] – Режим доступа: </a:t>
            </a:r>
            <a:r>
              <a:rPr lang="ru-RU" dirty="0">
                <a:effectLst/>
                <a:hlinkClick r:id="rId2"/>
              </a:rPr>
              <a:t>https://</a:t>
            </a:r>
            <a:r>
              <a:rPr lang="ru-RU" dirty="0" smtClean="0">
                <a:effectLst/>
                <a:hlinkClick r:id="rId2"/>
              </a:rPr>
              <a:t>www.tadviser.ru/Рыноктруда</a:t>
            </a:r>
            <a:endParaRPr lang="ru-RU" dirty="0">
              <a:effectLst/>
            </a:endParaRPr>
          </a:p>
          <a:p>
            <a:pPr marL="0" indent="0">
              <a:buNone/>
            </a:pPr>
            <a:r>
              <a:rPr lang="ru-RU" dirty="0">
                <a:effectLst/>
              </a:rPr>
              <a:t>4. Работа в Германии [Электронный ресурс] – Режим доступа: </a:t>
            </a:r>
            <a:r>
              <a:rPr lang="ru-RU" dirty="0">
                <a:effectLst/>
                <a:hlinkClick r:id="rId3"/>
              </a:rPr>
              <a:t>https://www.deutschland.de/ru/pabota-v-germanii</a:t>
            </a:r>
            <a:endParaRPr lang="ru-RU" u="sng" dirty="0" smtClean="0">
              <a:effectLst/>
            </a:endParaRPr>
          </a:p>
          <a:p>
            <a:pPr marL="0" indent="0">
              <a:buNone/>
            </a:pPr>
            <a:endParaRPr lang="ru-RU" dirty="0" smtClean="0">
              <a:effectLst/>
            </a:endParaRPr>
          </a:p>
          <a:p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8490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8202" y="1680693"/>
            <a:ext cx="6259133" cy="266592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Спасибо за внимание</a:t>
            </a:r>
            <a:r>
              <a:rPr lang="en-US" dirty="0" smtClean="0"/>
              <a:t>!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411087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1349</TotalTime>
  <Words>394</Words>
  <Application>Microsoft Office PowerPoint</Application>
  <PresentationFormat>Широкоэкранный</PresentationFormat>
  <Paragraphs>88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Google Sans</vt:lpstr>
      <vt:lpstr>Times New Roman</vt:lpstr>
      <vt:lpstr>Trebuchet MS</vt:lpstr>
      <vt:lpstr>Tw Cen MT</vt:lpstr>
      <vt:lpstr>Контур</vt:lpstr>
      <vt:lpstr>Современный рынок труда в германии и России: сравнительный анализ  (исследование)</vt:lpstr>
      <vt:lpstr>            </vt:lpstr>
      <vt:lpstr>Struktur und Wesen des Arbeitsmarktes       </vt:lpstr>
      <vt:lpstr>Arbeitsmarktprobleme in Russland</vt:lpstr>
      <vt:lpstr>Arbeitsmarkt in Deutschland </vt:lpstr>
      <vt:lpstr>Das Wesen, die Ursachen und die Folgen der internationalen Arbeitsmigration</vt:lpstr>
      <vt:lpstr>Презентация PowerPoint</vt:lpstr>
      <vt:lpstr>Заключение</vt:lpstr>
      <vt:lpstr>Список использованной литературы:</vt:lpstr>
      <vt:lpstr> 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Weihnachten</dc:title>
  <dc:creator>user</dc:creator>
  <cp:lastModifiedBy>user</cp:lastModifiedBy>
  <cp:revision>124</cp:revision>
  <dcterms:created xsi:type="dcterms:W3CDTF">2015-12-04T17:59:07Z</dcterms:created>
  <dcterms:modified xsi:type="dcterms:W3CDTF">2022-03-27T18:03:01Z</dcterms:modified>
</cp:coreProperties>
</file>