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5" r:id="rId1"/>
  </p:sldMasterIdLst>
  <p:sldIdLst>
    <p:sldId id="256" r:id="rId2"/>
    <p:sldId id="265" r:id="rId3"/>
    <p:sldId id="266" r:id="rId4"/>
    <p:sldId id="257" r:id="rId5"/>
    <p:sldId id="259" r:id="rId6"/>
    <p:sldId id="270" r:id="rId7"/>
    <p:sldId id="271" r:id="rId8"/>
    <p:sldId id="262" r:id="rId9"/>
    <p:sldId id="267" r:id="rId10"/>
    <p:sldId id="268" r:id="rId11"/>
    <p:sldId id="269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09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8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13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5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50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25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4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9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88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4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0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087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626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916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15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65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7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41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utsch-sprechen.ru/" TargetMode="External"/><Relationship Id="rId2" Type="http://schemas.openxmlformats.org/officeDocument/2006/relationships/hyperlink" Target="https://ru.wikipedia.org/wiki/&#1050;&#1072;&#1090;&#1077;&#1075;&#1086;&#1088;&#1080;&#1103;:&#1058;&#1086;&#1088;&#1075;&#1086;&#1074;&#1099;&#1077;_&#1089;&#1077;&#1090;&#1080;_&#1043;&#1077;&#1088;&#1084;&#1072;&#1085;&#1080;&#1080;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&#1089;&#1091;&#1087;&#1077;&#1088;&#1084;&#1072;&#1088;&#1082;&#1077;&#1090;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201" y="1950368"/>
            <a:ext cx="8898530" cy="1588169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Отличительные черты немецких магазинов от русских</a:t>
            </a:r>
            <a:br>
              <a:rPr lang="ru-RU" sz="3600" dirty="0" smtClean="0">
                <a:effectLst/>
              </a:rPr>
            </a:b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3805" y="4299399"/>
            <a:ext cx="3741576" cy="140235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Выполнили: обучающиеся </a:t>
            </a:r>
            <a:r>
              <a:rPr lang="ru-RU" altLang="ru-RU" sz="27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группы </a:t>
            </a:r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№27</a:t>
            </a:r>
            <a:endParaRPr lang="ru-RU" altLang="ru-RU" sz="27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по </a:t>
            </a:r>
            <a:r>
              <a:rPr lang="ru-RU" altLang="ru-RU" sz="27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профессии </a:t>
            </a:r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«Продавец, контролер-кассир»</a:t>
            </a:r>
            <a:endParaRPr lang="ru-RU" altLang="ru-RU" sz="2700" b="1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altLang="ru-RU" sz="2700" b="1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Заведеева</a:t>
            </a:r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 Екатерина, Киндер Екатерина</a:t>
            </a:r>
            <a:endParaRPr lang="ru-RU" altLang="ru-RU" sz="2700" b="1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altLang="ru-RU" sz="27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Руководитель: </a:t>
            </a:r>
            <a:r>
              <a:rPr lang="ru-RU" altLang="ru-RU" sz="2700" b="1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Андреева О.А.</a:t>
            </a:r>
            <a:endParaRPr lang="ru-RU" altLang="ru-RU" sz="2700" b="1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252" y="203858"/>
            <a:ext cx="9136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</a:t>
            </a:r>
            <a:r>
              <a:rPr lang="ru-RU" alt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4114" y="6198985"/>
            <a:ext cx="132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2022 г</a:t>
            </a:r>
            <a:r>
              <a:rPr lang="ru-RU" alt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2858"/>
            <a:ext cx="10353761" cy="1573064"/>
          </a:xfrm>
        </p:spPr>
        <p:txBody>
          <a:bodyPr>
            <a:normAutofit/>
          </a:bodyPr>
          <a:lstStyle/>
          <a:p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           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01682" y="233238"/>
            <a:ext cx="10353762" cy="636451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effectLst/>
              </a:rPr>
              <a:t> </a:t>
            </a:r>
            <a:r>
              <a:rPr lang="ru-RU" sz="2400" b="1" dirty="0">
                <a:effectLst/>
              </a:rPr>
              <a:t>Объект исследования:  </a:t>
            </a:r>
            <a:r>
              <a:rPr lang="ru-RU" sz="2400" dirty="0">
                <a:effectLst/>
              </a:rPr>
              <a:t>продовольственные</a:t>
            </a:r>
            <a:r>
              <a:rPr lang="ru-RU" sz="2400" b="1" dirty="0">
                <a:effectLst/>
              </a:rPr>
              <a:t> </a:t>
            </a:r>
            <a:r>
              <a:rPr lang="ru-RU" sz="2400" dirty="0">
                <a:effectLst/>
              </a:rPr>
              <a:t>магазины</a:t>
            </a:r>
            <a:r>
              <a:rPr lang="ru-RU" sz="2400" b="1" dirty="0">
                <a:effectLst/>
              </a:rPr>
              <a:t> </a:t>
            </a:r>
            <a:r>
              <a:rPr lang="ru-RU" sz="2400" dirty="0">
                <a:effectLst/>
              </a:rPr>
              <a:t>Германии и России.</a:t>
            </a:r>
          </a:p>
          <a:p>
            <a:r>
              <a:rPr lang="ru-RU" sz="2400" b="1" dirty="0">
                <a:effectLst/>
              </a:rPr>
              <a:t>Предмет</a:t>
            </a:r>
            <a:r>
              <a:rPr lang="ru-RU" sz="2400" dirty="0">
                <a:effectLst/>
              </a:rPr>
              <a:t> исследования: отличительные черты немецких магазинов</a:t>
            </a:r>
            <a:r>
              <a:rPr lang="ru-RU" sz="2400" dirty="0" smtClean="0">
                <a:effectLst/>
              </a:rPr>
              <a:t>.</a:t>
            </a:r>
          </a:p>
          <a:p>
            <a:r>
              <a:rPr lang="ru-RU" sz="2400" b="1" dirty="0" smtClean="0">
                <a:effectLst/>
              </a:rPr>
              <a:t>Цель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>
                <a:effectLst/>
              </a:rPr>
              <a:t>исследования: выявить отличительные черты немецких магазинов от русских</a:t>
            </a:r>
            <a:r>
              <a:rPr lang="ru-RU" sz="2400" dirty="0" smtClean="0">
                <a:effectLst/>
              </a:rPr>
              <a:t>.</a:t>
            </a:r>
            <a:endParaRPr lang="ru-RU" sz="2400" dirty="0">
              <a:effectLst/>
            </a:endParaRPr>
          </a:p>
          <a:p>
            <a:r>
              <a:rPr lang="ru-RU" sz="2400" b="1" dirty="0">
                <a:effectLst/>
              </a:rPr>
              <a:t>Задачи</a:t>
            </a:r>
            <a:r>
              <a:rPr lang="ru-RU" sz="2400" dirty="0">
                <a:effectLst/>
              </a:rPr>
              <a:t> исследования:</a:t>
            </a:r>
          </a:p>
          <a:p>
            <a:r>
              <a:rPr lang="ru-RU" sz="2400" dirty="0">
                <a:effectLst/>
              </a:rPr>
              <a:t>1. Проанализировать особенности поведения немцев.</a:t>
            </a:r>
          </a:p>
          <a:p>
            <a:r>
              <a:rPr lang="ru-RU" sz="2400" dirty="0">
                <a:effectLst/>
              </a:rPr>
              <a:t>2. Выявить отличительные черты немецкой парковки и пребывания в магазине.</a:t>
            </a:r>
          </a:p>
          <a:p>
            <a:r>
              <a:rPr lang="ru-RU" sz="2400" dirty="0" smtClean="0">
                <a:effectLst/>
              </a:rPr>
              <a:t> </a:t>
            </a:r>
            <a:r>
              <a:rPr lang="ru-RU" sz="2400" dirty="0">
                <a:effectLst/>
              </a:rPr>
              <a:t>3. Выявить примеры необычной немецкой продовольственной продукции.</a:t>
            </a:r>
          </a:p>
          <a:p>
            <a:r>
              <a:rPr lang="ru-RU" sz="2400" dirty="0" smtClean="0">
                <a:effectLst/>
              </a:rPr>
              <a:t> </a:t>
            </a:r>
            <a:r>
              <a:rPr lang="ru-RU" sz="2400" b="1" dirty="0">
                <a:effectLst/>
              </a:rPr>
              <a:t>Методы</a:t>
            </a:r>
            <a:r>
              <a:rPr lang="ru-RU" sz="2400" dirty="0">
                <a:effectLst/>
              </a:rPr>
              <a:t>: 1) анализ литературы по вопросу; 2) </a:t>
            </a:r>
            <a:r>
              <a:rPr lang="ru-RU" sz="2400" dirty="0" smtClean="0">
                <a:effectLst/>
              </a:rPr>
              <a:t>поиск информации в </a:t>
            </a:r>
            <a:r>
              <a:rPr lang="ru-RU" sz="2400" dirty="0">
                <a:effectLst/>
              </a:rPr>
              <a:t>сети Интернет; 3) сравнительный анализ.  </a:t>
            </a:r>
          </a:p>
        </p:txBody>
      </p:sp>
    </p:spTree>
    <p:extLst>
      <p:ext uri="{BB962C8B-B14F-4D97-AF65-F5344CB8AC3E}">
        <p14:creationId xmlns:p14="http://schemas.microsoft.com/office/powerpoint/2010/main" val="149191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49472"/>
            <a:ext cx="11930743" cy="409008"/>
          </a:xfrm>
        </p:spPr>
        <p:txBody>
          <a:bodyPr>
            <a:normAutofit fontScale="90000"/>
          </a:bodyPr>
          <a:lstStyle/>
          <a:p>
            <a:r>
              <a:rPr lang="en-US" sz="4900" i="1" u="sng" cap="none" dirty="0" smtClean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Die Unterschiede in der Gestik</a:t>
            </a:r>
            <a:r>
              <a:rPr lang="de-DE" altLang="ru-RU" sz="4900" i="1" u="sng" cap="none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3600" b="0" cap="none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    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95" y="2096064"/>
            <a:ext cx="4336631" cy="201229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3834" y="4210250"/>
            <a:ext cx="955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rgbClr val="00B050"/>
                </a:solidFill>
                <a:latin typeface="Google Sans"/>
              </a:rPr>
              <a:t>REWE</a:t>
            </a:r>
            <a:endParaRPr lang="ru-RU" sz="2000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s://sun9-61.userapi.com/impg/refL4WPFcajlKiFIJ99HW0fN37D48npWmTrIVw/4xA7FU5B02w.jpg?size=1280x853&amp;quality=95&amp;sign=e4fd0783ee05e63dfa3c66650257c49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82" y="1196424"/>
            <a:ext cx="5565056" cy="45093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27.userapi.com/impg/0K5y2BzuxUGjmzvGsmUVfaXPj6TkKE-3J3dBKQ/UIGz_VjGu2Y.jpg?size=600x515&amp;quality=95&amp;sign=c9643cec25c7d6971de691e567d6a8a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31" y="1196424"/>
            <a:ext cx="5715000" cy="45093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75603" y="6143689"/>
            <a:ext cx="8280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Google Sans"/>
              </a:rPr>
              <a:t>Привлечение внимания учителя для ответа на уроке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1168" y="622260"/>
            <a:ext cx="1895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Arial" panose="020B0604020202020204" pitchFamily="34" charset="0"/>
              </a:rPr>
              <a:t>Германия 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392479" y="676096"/>
            <a:ext cx="13615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 smtClean="0">
                <a:latin typeface="Arial" panose="020B0604020202020204" pitchFamily="34" charset="0"/>
              </a:rPr>
              <a:t>Россия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5140" y="296099"/>
            <a:ext cx="6454462" cy="686264"/>
          </a:xfrm>
        </p:spPr>
        <p:txBody>
          <a:bodyPr>
            <a:normAutofit/>
          </a:bodyPr>
          <a:lstStyle/>
          <a:p>
            <a:r>
              <a:rPr lang="en-US" sz="4000" b="1" cap="none" dirty="0" smtClean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Ladenoffnungszeiten</a:t>
            </a:r>
            <a:endParaRPr lang="ru-RU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1197" y="419375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4725" y="299241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29283" y="4193757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163335" y="6358382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04" y="1345319"/>
            <a:ext cx="5645167" cy="463680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076" name="Picture 4" descr="Цены в Пятерочке | Ценомер — цены на продукты в Росс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323" y="1345319"/>
            <a:ext cx="5707625" cy="46368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3970" y="298891"/>
            <a:ext cx="8026399" cy="980478"/>
          </a:xfrm>
        </p:spPr>
        <p:txBody>
          <a:bodyPr>
            <a:noAutofit/>
          </a:bodyPr>
          <a:lstStyle/>
          <a:p>
            <a:r>
              <a:rPr lang="de-DE" altLang="ru-RU" sz="3200" b="1" cap="none" dirty="0" smtClean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Die Besonderheiten des Parkens</a:t>
            </a:r>
            <a:r>
              <a:rPr lang="de-DE" altLang="ru-RU" sz="320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320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9778" y="606533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12" descr="ÐÐ°ÑÑÐ¸Ð½ÐºÐ¸ Ð¿Ð¾ Ð·Ð°Ð¿ÑÐ¾ÑÑ ÑÑÐ¿ Ð¸Ð· ÑÐ»Ð¸ÑÐ¾Ðº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384146" y="3236634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8204" y="5866082"/>
            <a:ext cx="2637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123080" y="589686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Парковка для собак возле магазина Ikea | Пикаб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1" y="950556"/>
            <a:ext cx="5656074" cy="551489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591" y="950556"/>
            <a:ext cx="4114799" cy="268618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032" y="3636744"/>
            <a:ext cx="4838095" cy="302952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08155"/>
            <a:ext cx="10353761" cy="747251"/>
          </a:xfrm>
        </p:spPr>
        <p:txBody>
          <a:bodyPr/>
          <a:lstStyle/>
          <a:p>
            <a:r>
              <a:rPr lang="de-DE" altLang="ru-RU" sz="3600" cap="none" dirty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Die </a:t>
            </a:r>
            <a:r>
              <a:rPr lang="de-DE" altLang="ru-RU" sz="3600" cap="none" dirty="0" smtClean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Besonderheiten des Aufenthalts im Laden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9914" y="1010178"/>
            <a:ext cx="4537053" cy="28391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916" y="1010177"/>
            <a:ext cx="4006513" cy="272116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768" y="2633024"/>
            <a:ext cx="4085304" cy="252109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953" y="4032222"/>
            <a:ext cx="3883476" cy="26439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635" y="4317329"/>
            <a:ext cx="4555331" cy="230696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617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6" y="152401"/>
            <a:ext cx="10353761" cy="747252"/>
          </a:xfrm>
        </p:spPr>
        <p:txBody>
          <a:bodyPr/>
          <a:lstStyle/>
          <a:p>
            <a:r>
              <a:rPr lang="de-DE" altLang="ru-RU" sz="3200" b="1" cap="none" dirty="0" smtClean="0">
                <a:solidFill>
                  <a:schemeClr val="accent4">
                    <a:lumMod val="75000"/>
                  </a:schemeClr>
                </a:solidFill>
                <a:effectLst/>
                <a:latin typeface="Google Sans"/>
              </a:rPr>
              <a:t>Ungewohnliche deutsche Lebensmittel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95" y="2096064"/>
            <a:ext cx="4808579" cy="8093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4180" y="11356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80" y="1135626"/>
            <a:ext cx="5857875" cy="220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76" y="3856344"/>
            <a:ext cx="25812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438" y="3865869"/>
            <a:ext cx="31051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918" y="1047135"/>
            <a:ext cx="27336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77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293" y="107728"/>
            <a:ext cx="10496282" cy="81136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Die Vergleichanalyse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AutoShape 2" descr="ÐÐ°ÑÑÐ¸Ð½ÐºÐ¸ Ð¿Ð¾ Ð·Ð°Ð¿ÑÐ¾ÑÑ Rippchen Ð¿Ð¾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924898" y="632439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9139797" y="319482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4096" name="Прямоугольник 4095"/>
          <p:cNvSpPr/>
          <p:nvPr/>
        </p:nvSpPr>
        <p:spPr>
          <a:xfrm>
            <a:off x="9139797" y="631064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61589"/>
            <a:ext cx="38472" cy="13402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6" descr="METRO магазин, владелец, отзывы, акции, цены, скидки, кто владелец сети  супермаркетов METRO Cash &amp; Carry, МЕТРО чей магазин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82" y="1283109"/>
            <a:ext cx="4989030" cy="504128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13" y="1283110"/>
            <a:ext cx="5161935" cy="502753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223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0571" y="2999959"/>
            <a:ext cx="5367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54400" y="156031"/>
            <a:ext cx="5617029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343150" algn="l"/>
                <a:tab pos="3239770" algn="ctr"/>
              </a:tabLst>
            </a:pP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Практическая часть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111364" y="542543"/>
            <a:ext cx="10303099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343150" algn="l"/>
                <a:tab pos="3239770" algn="ctr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сравнительного анализа: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7893" y="34893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37893" y="48609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507035"/>
              </p:ext>
            </p:extLst>
          </p:nvPr>
        </p:nvGraphicFramePr>
        <p:xfrm>
          <a:off x="240119" y="1146701"/>
          <a:ext cx="11415254" cy="5336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977"/>
                <a:gridCol w="3564962"/>
                <a:gridCol w="4915361"/>
                <a:gridCol w="2698954"/>
              </a:tblGrid>
              <a:tr h="42443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характеристики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213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Metro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«Магнит»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64233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работы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Понедельник – пятница:  10.00 – 20.00;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Суббота: 10.00 - 16.00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Воскресенье и праздничные дни - выходной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Понедельник – воскресенье: 8.00-22.00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640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автомобиле, велосипеде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(пешком – редко)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автомобиле,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пешком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велосипеде – редко)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640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Парковка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парковка для автомобилей;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вело парковка;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«парковка» для собак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парковка для автомобилей;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вело парковка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213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за парковку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Бесплатна, если не больше часа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513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охранника, камер хранения.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Присутствуют детективы и видеонаблюдение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Охранник, камеры хранения, видеонаблюдение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2484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устройства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Устройство по приему пустой тары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427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Перенос покупок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Корзина,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Тележка (платно)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Корзина, тележка, тележка для детей – бесплатно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  <a:tr h="496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- шопинг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– заказы можно сделать заранее, а потом забрать либо их доставит доставка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44" marR="4964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8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74170"/>
            <a:ext cx="10353761" cy="885373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  <a:effectLst/>
              </a:rPr>
              <a:t>Заключение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94" y="2323512"/>
            <a:ext cx="10353762" cy="1978031"/>
          </a:xfrm>
        </p:spPr>
        <p:txBody>
          <a:bodyPr/>
          <a:lstStyle/>
          <a:p>
            <a:pPr marL="0" indent="0" algn="ctr">
              <a:buNone/>
            </a:pPr>
            <a:endParaRPr lang="ru-RU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803" y="1059543"/>
            <a:ext cx="5595870" cy="3973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98490" y="5254592"/>
            <a:ext cx="10792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Руководствуясь теоретической и практической частью нашей работы, можно говорить о том, что поставленная </a:t>
            </a:r>
            <a:r>
              <a:rPr lang="ru-RU" sz="2400" dirty="0" smtClean="0"/>
              <a:t>перед написанием цель </a:t>
            </a:r>
            <a:r>
              <a:rPr lang="ru-RU" sz="2400" dirty="0"/>
              <a:t>и задачи, были </a:t>
            </a:r>
            <a:r>
              <a:rPr lang="ru-RU" sz="2400" dirty="0" smtClean="0"/>
              <a:t>достигнуты.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0740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30628"/>
            <a:ext cx="10353761" cy="1364343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  <a:effectLst/>
              </a:rPr>
              <a:t>Список использованной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литературы: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913794" y="1494970"/>
            <a:ext cx="10353762" cy="4817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effectLst/>
              </a:rPr>
              <a:t>1. Воронцова Е. В. Культура Германии. – М., </a:t>
            </a:r>
            <a:r>
              <a:rPr lang="ru-RU" dirty="0" smtClean="0">
                <a:effectLst/>
              </a:rPr>
              <a:t>2006. </a:t>
            </a:r>
            <a:r>
              <a:rPr lang="ru-RU" dirty="0">
                <a:effectLst/>
              </a:rPr>
              <a:t>– 135 с</a:t>
            </a:r>
            <a:r>
              <a:rPr lang="ru-RU" dirty="0" smtClean="0">
                <a:effectLst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effectLst/>
              </a:rPr>
              <a:t>2. </a:t>
            </a:r>
            <a:r>
              <a:rPr lang="ru-RU" dirty="0" err="1">
                <a:effectLst/>
              </a:rPr>
              <a:t>Култышев</a:t>
            </a:r>
            <a:r>
              <a:rPr lang="ru-RU" dirty="0">
                <a:effectLst/>
              </a:rPr>
              <a:t> С. В. Все о Германии: справочник туриста. – М</a:t>
            </a:r>
            <a:r>
              <a:rPr lang="ru-RU">
                <a:effectLst/>
              </a:rPr>
              <a:t>., </a:t>
            </a:r>
            <a:r>
              <a:rPr lang="ru-RU" smtClean="0">
                <a:effectLst/>
              </a:rPr>
              <a:t>2008. </a:t>
            </a:r>
            <a:r>
              <a:rPr lang="ru-RU" dirty="0">
                <a:effectLst/>
              </a:rPr>
              <a:t>– 212 с</a:t>
            </a:r>
            <a:r>
              <a:rPr lang="ru-RU" dirty="0" smtClean="0">
                <a:effectLst/>
              </a:rPr>
              <a:t>.</a:t>
            </a:r>
          </a:p>
          <a:p>
            <a:pPr marL="0" indent="0">
              <a:buNone/>
            </a:pPr>
            <a:endParaRPr lang="ru-RU" dirty="0">
              <a:effectLst/>
            </a:endParaRPr>
          </a:p>
          <a:p>
            <a:pPr marL="0" indent="0" algn="ctr">
              <a:buNone/>
            </a:pPr>
            <a:r>
              <a:rPr lang="ru-RU" b="1" dirty="0">
                <a:effectLst/>
              </a:rPr>
              <a:t>Интернет-ресурсы</a:t>
            </a:r>
            <a:r>
              <a:rPr lang="ru-RU" b="1" dirty="0" smtClean="0">
                <a:effectLst/>
              </a:rPr>
              <a:t>: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3. Гипермаркет </a:t>
            </a:r>
            <a:r>
              <a:rPr lang="ru-RU" dirty="0">
                <a:effectLst/>
              </a:rPr>
              <a:t>Германии [Электронный ресурс] – Режим доступа: </a:t>
            </a:r>
            <a:r>
              <a:rPr lang="ru-RU" u="sng" dirty="0">
                <a:effectLst/>
                <a:hlinkClick r:id="rId2"/>
              </a:rPr>
              <a:t>https://</a:t>
            </a:r>
            <a:r>
              <a:rPr lang="ru-RU" u="sng" dirty="0" smtClean="0">
                <a:effectLst/>
                <a:hlinkClick r:id="rId2"/>
              </a:rPr>
              <a:t>ru.wikipedia.org/wiki/Категория:Торговые_сети_Германии</a:t>
            </a:r>
            <a:endParaRPr lang="ru-RU" u="sng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4. Магазин </a:t>
            </a:r>
            <a:r>
              <a:rPr lang="ru-RU" dirty="0">
                <a:effectLst/>
              </a:rPr>
              <a:t>и покупки [Электронный ресурс] – Режим доступа: </a:t>
            </a:r>
            <a:r>
              <a:rPr lang="ru-RU" dirty="0">
                <a:effectLst/>
                <a:hlinkClick r:id="rId3"/>
              </a:rPr>
              <a:t>https://</a:t>
            </a:r>
            <a:r>
              <a:rPr lang="ru-RU" dirty="0" smtClean="0">
                <a:effectLst/>
                <a:hlinkClick r:id="rId3"/>
              </a:rPr>
              <a:t>deutsch-sprechen.ru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5. Супермаркет </a:t>
            </a:r>
            <a:r>
              <a:rPr lang="ru-RU" dirty="0">
                <a:effectLst/>
              </a:rPr>
              <a:t>[Электронный ресурс] – Режим доступа: </a:t>
            </a:r>
            <a:r>
              <a:rPr lang="en-US" dirty="0">
                <a:effectLst/>
                <a:hlinkClick r:id="rId4"/>
              </a:rPr>
              <a:t>https</a:t>
            </a:r>
            <a:r>
              <a:rPr lang="ru-RU" dirty="0">
                <a:effectLst/>
                <a:hlinkClick r:id="rId4"/>
              </a:rPr>
              <a:t>://</a:t>
            </a:r>
            <a:r>
              <a:rPr lang="en-US" dirty="0">
                <a:effectLst/>
                <a:hlinkClick r:id="rId4"/>
              </a:rPr>
              <a:t>ru</a:t>
            </a:r>
            <a:r>
              <a:rPr lang="ru-RU" dirty="0">
                <a:effectLst/>
                <a:hlinkClick r:id="rId4"/>
              </a:rPr>
              <a:t>.</a:t>
            </a:r>
            <a:r>
              <a:rPr lang="en-US" dirty="0" err="1">
                <a:effectLst/>
                <a:hlinkClick r:id="rId4"/>
              </a:rPr>
              <a:t>wikipedia</a:t>
            </a:r>
            <a:r>
              <a:rPr lang="ru-RU" dirty="0">
                <a:effectLst/>
                <a:hlinkClick r:id="rId4"/>
              </a:rPr>
              <a:t>.</a:t>
            </a:r>
            <a:r>
              <a:rPr lang="en-US" dirty="0">
                <a:effectLst/>
                <a:hlinkClick r:id="rId4"/>
              </a:rPr>
              <a:t>org</a:t>
            </a:r>
            <a:r>
              <a:rPr lang="ru-RU" dirty="0">
                <a:effectLst/>
                <a:hlinkClick r:id="rId4"/>
              </a:rPr>
              <a:t>/</a:t>
            </a:r>
            <a:r>
              <a:rPr lang="en-US" dirty="0">
                <a:effectLst/>
                <a:hlinkClick r:id="rId4"/>
              </a:rPr>
              <a:t>wiki</a:t>
            </a:r>
            <a:r>
              <a:rPr lang="ru-RU" dirty="0" smtClean="0">
                <a:effectLst/>
                <a:hlinkClick r:id="rId4"/>
              </a:rPr>
              <a:t>/супермаркет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endParaRPr lang="ru-RU" u="sng" dirty="0" smtClean="0">
              <a:effectLst/>
            </a:endParaRPr>
          </a:p>
          <a:p>
            <a:pPr marL="0" indent="0">
              <a:buNone/>
            </a:pPr>
            <a:endParaRPr lang="ru-RU" dirty="0" smtClean="0">
              <a:effectLst/>
            </a:endParaRP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49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202" y="1680693"/>
            <a:ext cx="6259133" cy="26659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smtClean="0"/>
              <a:t>Спасибо за внимание</a:t>
            </a:r>
            <a:r>
              <a:rPr lang="en-US" b="1" dirty="0" smtClean="0"/>
              <a:t>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1108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1271</TotalTime>
  <Words>459</Words>
  <Application>Microsoft Office PowerPoint</Application>
  <PresentationFormat>Широкоэкранный</PresentationFormat>
  <Paragraphs>92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Google Sans</vt:lpstr>
      <vt:lpstr>Times New Roman</vt:lpstr>
      <vt:lpstr>Tw Cen MT</vt:lpstr>
      <vt:lpstr>Капля</vt:lpstr>
      <vt:lpstr>Отличительные черты немецких магазинов от русских (исследование)</vt:lpstr>
      <vt:lpstr>            </vt:lpstr>
      <vt:lpstr>Die Unterschiede in der Gestik        </vt:lpstr>
      <vt:lpstr>Ladenoffnungszeiten</vt:lpstr>
      <vt:lpstr>Die Besonderheiten des Parkens </vt:lpstr>
      <vt:lpstr>Die Besonderheiten des Aufenthalts im Laden</vt:lpstr>
      <vt:lpstr>Ungewohnliche deutsche Lebensmittel</vt:lpstr>
      <vt:lpstr>Die Vergleichanalyse</vt:lpstr>
      <vt:lpstr>Презентация PowerPoint</vt:lpstr>
      <vt:lpstr>Заключение</vt:lpstr>
      <vt:lpstr>Список использованной литературы: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117</cp:revision>
  <dcterms:created xsi:type="dcterms:W3CDTF">2015-12-04T17:59:07Z</dcterms:created>
  <dcterms:modified xsi:type="dcterms:W3CDTF">2022-03-27T19:05:56Z</dcterms:modified>
</cp:coreProperties>
</file>