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Методическое Объединение учителей начальных классов.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44548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Методическое объединение учителей начальных классов (далее МО) является основным структурным подразделением МОУ  (далее - школа), осуществляющим проведение учебно-воспитательной, методической, опытно-экспериментальной и внеклассной работы по предметам, изучаемым в начальных классах.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264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Методическое объединение организуется при наличии не менее трех учителей начальных классов. В состав методического объединения могут входить учителя смежных и родственных дисциплин. </a:t>
            </a:r>
          </a:p>
          <a:p>
            <a:r>
              <a:rPr lang="ru-RU" dirty="0"/>
              <a:t>Состав МО  и его численность определяется, исходя из необходимости комплексного решения поставленных перед школой задач, и утверждается Педагогическим советом.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79478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Методическое объединение создаётся, реорганизуются и ликвидируются директором школы по представлению заместителя директора по  УВР.</a:t>
            </a:r>
          </a:p>
          <a:p>
            <a:r>
              <a:rPr lang="ru-RU" dirty="0"/>
              <a:t>МО  подчиняется непосредственно заместителю директора по УВР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59668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Цель, задачи, функции и направления деятельности методического объединения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Цель: Создание соответствующей требованиям ФГОС НОО единой развивающей образовательной среды, побуждающей к самовыражению всех участников образовательного процесса.</a:t>
            </a:r>
          </a:p>
          <a:p>
            <a:pPr marL="13716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21199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04664"/>
            <a:ext cx="8219256" cy="5904696"/>
          </a:xfrm>
        </p:spPr>
        <p:txBody>
          <a:bodyPr>
            <a:normAutofit/>
          </a:bodyPr>
          <a:lstStyle/>
          <a:p>
            <a:pPr marL="137160" indent="0">
              <a:buNone/>
            </a:pPr>
            <a:r>
              <a:rPr lang="ru-RU" b="1" u="sng" dirty="0"/>
              <a:t>Методическое объединение как структурное подразделение образовательного учреждения создается для решения следующих задач: </a:t>
            </a:r>
          </a:p>
          <a:p>
            <a:r>
              <a:rPr lang="ru-RU" dirty="0"/>
              <a:t>1)	эффективное использование и развитие профессионального потенциала педагогов;</a:t>
            </a:r>
          </a:p>
          <a:p>
            <a:r>
              <a:rPr lang="ru-RU" dirty="0"/>
              <a:t>2)	ознакомление педагогов с современными педагогическими направлениями и технологиями;</a:t>
            </a:r>
          </a:p>
          <a:p>
            <a:r>
              <a:rPr lang="ru-RU" dirty="0"/>
              <a:t>3)	сплочения и координации усилий по совершенствованию методики преподавания соответствующих учебных дисциплин и на этой основе – улучшение образовательного процесса.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41280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854" y="908720"/>
            <a:ext cx="8767180" cy="4896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3302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11" y="908720"/>
            <a:ext cx="8767183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87429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effectLst/>
              </a:rPr>
              <a:t>Основными направлениями деятельности МО является: </a:t>
            </a:r>
            <a:br>
              <a:rPr lang="ru-RU" dirty="0">
                <a:effectLst/>
              </a:rPr>
            </a:b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28800"/>
            <a:ext cx="7960045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30834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effectLst/>
              </a:rPr>
              <a:t>Основные формы работы методического объединения:</a:t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ru-RU" sz="2000" dirty="0"/>
              <a:t>Проведение исследований по проблемам методики обучения и воспитания учащихся начальных классов и внедрение их результатов в образовательный процесс.</a:t>
            </a:r>
          </a:p>
          <a:p>
            <a:pPr lvl="0"/>
            <a:r>
              <a:rPr lang="ru-RU" sz="2000" dirty="0"/>
              <a:t>«Круглые столы», совещания и семинары по учебно-методическим вопросам, творческие отчеты учителей и т.п.</a:t>
            </a:r>
          </a:p>
          <a:p>
            <a:pPr lvl="0"/>
            <a:r>
              <a:rPr lang="ru-RU" sz="2000" dirty="0"/>
              <a:t>Заседания методических объединений по вопросам методики обучения и воспитания учащихся.</a:t>
            </a:r>
          </a:p>
          <a:p>
            <a:pPr lvl="0"/>
            <a:r>
              <a:rPr lang="ru-RU" sz="2000" dirty="0"/>
              <a:t>Открытые уроки и внеклассные мероприятия по предмету.</a:t>
            </a:r>
          </a:p>
          <a:p>
            <a:pPr lvl="0"/>
            <a:r>
              <a:rPr lang="ru-RU" sz="2000" dirty="0"/>
              <a:t>Лекции, доклады, сообщения и дискуссии по методике обучения и воспитания, вопросам общей педагогики и психологии.</a:t>
            </a:r>
          </a:p>
          <a:p>
            <a:pPr lvl="0"/>
            <a:r>
              <a:rPr lang="ru-RU" sz="2000" dirty="0"/>
              <a:t>Изучение и реализация в учебно-воспитательном процессе требований нормативных документов, передового педагогического опыта.</a:t>
            </a:r>
          </a:p>
          <a:p>
            <a:pPr lvl="0"/>
            <a:r>
              <a:rPr lang="ru-RU" sz="2000" dirty="0"/>
              <a:t>Проведение предметных недель и методических дней.</a:t>
            </a:r>
          </a:p>
          <a:p>
            <a:pPr lvl="0"/>
            <a:r>
              <a:rPr lang="ru-RU" sz="2000" dirty="0" err="1"/>
              <a:t>Взаимопосещение</a:t>
            </a:r>
            <a:r>
              <a:rPr lang="ru-RU" sz="2000" dirty="0"/>
              <a:t> уроков. </a:t>
            </a:r>
          </a:p>
        </p:txBody>
      </p:sp>
    </p:spTree>
    <p:extLst>
      <p:ext uri="{BB962C8B-B14F-4D97-AF65-F5344CB8AC3E}">
        <p14:creationId xmlns:p14="http://schemas.microsoft.com/office/powerpoint/2010/main" val="21257588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effectLst/>
              </a:rPr>
              <a:t>Порядок работы методического объединения</a:t>
            </a:r>
            <a:br>
              <a:rPr lang="ru-RU" dirty="0">
                <a:effectLst/>
              </a:rPr>
            </a:b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39" y="1628800"/>
            <a:ext cx="8251463" cy="4608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97827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effectLst/>
              </a:rPr>
              <a:t>Документация методического объединения</a:t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ru-RU" dirty="0"/>
              <a:t>Положение о методическом объединении.</a:t>
            </a:r>
          </a:p>
          <a:p>
            <a:pPr lvl="0"/>
            <a:r>
              <a:rPr lang="ru-RU" dirty="0"/>
              <a:t>Банк данных об учителях МО: количественный и качественный состав (возраст, образование, специальность, преподаваемы предмет, общий стаж и педагогический, квалификационная категория, награды, звание, домашний телефон).</a:t>
            </a:r>
          </a:p>
          <a:p>
            <a:pPr lvl="0"/>
            <a:r>
              <a:rPr lang="ru-RU" dirty="0"/>
              <a:t>Анализ работы за прошедший год.</a:t>
            </a:r>
          </a:p>
          <a:p>
            <a:pPr lvl="0"/>
            <a:r>
              <a:rPr lang="ru-RU" dirty="0"/>
              <a:t>Задачи МО на текущий учебный год.</a:t>
            </a:r>
          </a:p>
          <a:p>
            <a:pPr lvl="0"/>
            <a:r>
              <a:rPr lang="ru-RU" dirty="0"/>
              <a:t>Банк данных об учителях начальных классов и педагогах-предметниках, работающих в начальных классах.</a:t>
            </a:r>
          </a:p>
          <a:p>
            <a:pPr lvl="0"/>
            <a:r>
              <a:rPr lang="ru-RU" dirty="0"/>
              <a:t>Тема методической работы, её цель, приоритетные направления и задачи на новый учебный год.</a:t>
            </a:r>
          </a:p>
          <a:p>
            <a:pPr marL="13716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38395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76672"/>
            <a:ext cx="8291264" cy="5832688"/>
          </a:xfrm>
        </p:spPr>
        <p:txBody>
          <a:bodyPr/>
          <a:lstStyle/>
          <a:p>
            <a:pPr lvl="0"/>
            <a:r>
              <a:rPr lang="ru-RU" dirty="0"/>
              <a:t>План работы МО на текущий учебный год.</a:t>
            </a:r>
          </a:p>
          <a:p>
            <a:pPr lvl="0"/>
            <a:r>
              <a:rPr lang="ru-RU" dirty="0"/>
              <a:t>План-сетка работы МО на каждый месяц.</a:t>
            </a:r>
          </a:p>
          <a:p>
            <a:pPr lvl="0"/>
            <a:r>
              <a:rPr lang="ru-RU" dirty="0"/>
              <a:t>Сведения об индивидуальных планах самообразования учителей МО.</a:t>
            </a:r>
          </a:p>
          <a:p>
            <a:pPr lvl="0"/>
            <a:r>
              <a:rPr lang="ru-RU" dirty="0"/>
              <a:t>Перспективный план аттестации учителей МО.</a:t>
            </a:r>
          </a:p>
          <a:p>
            <a:pPr lvl="0"/>
            <a:r>
              <a:rPr lang="ru-RU" dirty="0"/>
              <a:t>График прохождения аттестации учителей МО на текущий год.</a:t>
            </a:r>
          </a:p>
          <a:p>
            <a:pPr lvl="0"/>
            <a:r>
              <a:rPr lang="ru-RU" dirty="0"/>
              <a:t>Перспективный план повышения квалификации учителей МО.</a:t>
            </a:r>
          </a:p>
          <a:p>
            <a:pPr lvl="0"/>
            <a:r>
              <a:rPr lang="ru-RU" dirty="0"/>
              <a:t>График повышения квалификации учителей МО на текущий год.</a:t>
            </a:r>
          </a:p>
          <a:p>
            <a:pPr marL="13716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59527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04664"/>
            <a:ext cx="8219256" cy="5904696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ru-RU" dirty="0"/>
              <a:t>График текущего и промежуточного контроля (аттестации)  (вносят сами учителя  или председатели методических объединений. Цель- предупреждение  перегрузок учащихся - не более одной контрольной работы в день).</a:t>
            </a:r>
          </a:p>
          <a:p>
            <a:pPr lvl="0"/>
            <a:r>
              <a:rPr lang="ru-RU" dirty="0"/>
              <a:t>График административного диагностического контроля.</a:t>
            </a:r>
          </a:p>
          <a:p>
            <a:pPr lvl="0"/>
            <a:r>
              <a:rPr lang="ru-RU" dirty="0"/>
              <a:t>График проведения открытых уроков и внеклассных мероприятий по   предмету учителями МО (утверждается директором школы).</a:t>
            </a:r>
          </a:p>
          <a:p>
            <a:pPr lvl="0"/>
            <a:r>
              <a:rPr lang="ru-RU" dirty="0"/>
              <a:t>Адреса профессионального опыта МО.</a:t>
            </a:r>
          </a:p>
          <a:p>
            <a:pPr lvl="0"/>
            <a:r>
              <a:rPr lang="ru-RU" dirty="0"/>
              <a:t>Сведения о профессиональных потребностях учителей МО (по итогам диагностики).</a:t>
            </a:r>
          </a:p>
          <a:p>
            <a:pPr lvl="0"/>
            <a:r>
              <a:rPr lang="ru-RU" dirty="0"/>
              <a:t>План проведения методической недели.</a:t>
            </a:r>
          </a:p>
          <a:p>
            <a:pPr lvl="0"/>
            <a:r>
              <a:rPr lang="ru-RU" dirty="0"/>
              <a:t>Рабочие программы по предметам, курсам внеурочной деятельности, факультативам, воспитательной работы.</a:t>
            </a:r>
          </a:p>
          <a:p>
            <a:pPr lvl="0"/>
            <a:r>
              <a:rPr lang="ru-RU" dirty="0"/>
              <a:t>Информация об учебных программах и их учебно-методическом обеспечении по предмету.</a:t>
            </a:r>
          </a:p>
          <a:p>
            <a:pPr lvl="0"/>
            <a:r>
              <a:rPr lang="ru-RU" dirty="0"/>
              <a:t>План работы с молодыми и вновь прибывшими специалистам в МО.</a:t>
            </a:r>
          </a:p>
          <a:p>
            <a:pPr lvl="0"/>
            <a:r>
              <a:rPr lang="ru-RU" dirty="0"/>
              <a:t>План проведения предметной недели.</a:t>
            </a:r>
          </a:p>
          <a:p>
            <a:pPr lvl="0"/>
            <a:r>
              <a:rPr lang="ru-RU" dirty="0"/>
              <a:t>Результаты </a:t>
            </a:r>
            <a:r>
              <a:rPr lang="ru-RU" dirty="0" err="1"/>
              <a:t>внутришкольного</a:t>
            </a:r>
            <a:r>
              <a:rPr lang="ru-RU" dirty="0"/>
              <a:t> контроля (экспресс, информационные и аналитические справки), диагностики.</a:t>
            </a:r>
          </a:p>
          <a:p>
            <a:pPr lvl="0"/>
            <a:r>
              <a:rPr lang="ru-RU" dirty="0"/>
              <a:t>Протоколы заседаний МО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29045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>
                <a:effectLst/>
              </a:rPr>
              <a:t>Права, обязанности и ответственность методического объединения</a:t>
            </a:r>
            <a:br>
              <a:rPr lang="ru-RU" sz="3200" dirty="0">
                <a:effectLst/>
              </a:rPr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37160" indent="0">
              <a:buNone/>
            </a:pPr>
            <a:r>
              <a:rPr lang="ru-RU" b="1" i="1" dirty="0"/>
              <a:t>Методическое объединение имеет право:</a:t>
            </a:r>
          </a:p>
          <a:p>
            <a:pPr lvl="0"/>
            <a:r>
              <a:rPr lang="ru-RU" dirty="0"/>
              <a:t>готовить предложения и рекомендовать учителей для повышения квалификационной категории;</a:t>
            </a:r>
          </a:p>
          <a:p>
            <a:pPr lvl="0"/>
            <a:r>
              <a:rPr lang="ru-RU" dirty="0"/>
              <a:t>выдвигать предложения об улучшении учебного процесса в школе;</a:t>
            </a:r>
          </a:p>
          <a:p>
            <a:pPr lvl="0"/>
            <a:r>
              <a:rPr lang="ru-RU" dirty="0"/>
              <a:t>ставить вопрос о публикации материалов о передовом педагогическом опыте, накопленном в методическом объединении;</a:t>
            </a:r>
          </a:p>
          <a:p>
            <a:pPr lvl="0"/>
            <a:r>
              <a:rPr lang="ru-RU" dirty="0"/>
              <a:t>ставить вопрос перед администрацией школы о поощрении учителей методического объединения за результативность образовательного процесса</a:t>
            </a:r>
            <a:r>
              <a:rPr lang="ru-RU" dirty="0" smtClean="0"/>
              <a:t>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16462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620688"/>
            <a:ext cx="8219256" cy="5688672"/>
          </a:xfrm>
        </p:spPr>
        <p:txBody>
          <a:bodyPr/>
          <a:lstStyle/>
          <a:p>
            <a:pPr lvl="0"/>
            <a:r>
              <a:rPr lang="ru-RU" dirty="0"/>
              <a:t>рекомендовать учителям различные формы повышения квалификации;</a:t>
            </a:r>
          </a:p>
          <a:p>
            <a:pPr lvl="0"/>
            <a:r>
              <a:rPr lang="ru-RU" dirty="0"/>
              <a:t>обращаться за консультациями по проблемам учебной дея­тельности и воспитания учащихся к заместителям директора шко­лы;</a:t>
            </a:r>
          </a:p>
          <a:p>
            <a:pPr lvl="0"/>
            <a:r>
              <a:rPr lang="ru-RU" dirty="0"/>
              <a:t>вносить предложения по организации и содержанию аттестации учителей;</a:t>
            </a:r>
          </a:p>
          <a:p>
            <a:pPr lvl="0"/>
            <a:r>
              <a:rPr lang="ru-RU" dirty="0"/>
              <a:t>выдвигать от методического объединения учителей для участия в конкурсах «Учитель года» и т.д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65581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effectLst/>
              </a:rPr>
              <a:t>Методическое объединение обязано:</a:t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ru-RU" dirty="0"/>
              <a:t>организовать свою деятельность в соответствии с Уставом школы, Основной образовательной программой начального общего образования, решениями Педагогического совета, научно-практических конференций, приказов директора, распоряжений заместителей директора;</a:t>
            </a:r>
          </a:p>
          <a:p>
            <a:pPr lvl="0"/>
            <a:r>
              <a:rPr lang="ru-RU" dirty="0"/>
              <a:t>в указанные сроки организовывать изучение  инструктивных, нормативных документов;</a:t>
            </a:r>
          </a:p>
          <a:p>
            <a:pPr lvl="0"/>
            <a:r>
              <a:rPr lang="ru-RU" dirty="0"/>
              <a:t>предоставлять анализ  результатов деятельности МО в указанные сроки;</a:t>
            </a:r>
          </a:p>
          <a:p>
            <a:pPr lvl="0"/>
            <a:r>
              <a:rPr lang="ru-RU" dirty="0"/>
              <a:t>создавать условия для обучения и развития педагогических кадров через участие каждого члена МО в различных формах методической работы.</a:t>
            </a:r>
          </a:p>
          <a:p>
            <a:pPr marL="13716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96139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effectLst/>
              </a:rPr>
              <a:t>Методическое объединение несёт ответственность:</a:t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ru-RU" dirty="0"/>
              <a:t>за соблюдение Устава школы, выполнения Основной образовательной программы начального общего образования, локальных актов, в том числе настоящего положения;</a:t>
            </a:r>
          </a:p>
          <a:p>
            <a:pPr lvl="0"/>
            <a:r>
              <a:rPr lang="ru-RU" dirty="0"/>
              <a:t>за выполнение решений Педагогического совета, приказов директора, распоряжений заместителей директора;</a:t>
            </a:r>
          </a:p>
          <a:p>
            <a:pPr lvl="0"/>
            <a:r>
              <a:rPr lang="ru-RU" dirty="0"/>
              <a:t>за объективную оценку результатов деятельности каждого члена МО;</a:t>
            </a:r>
          </a:p>
          <a:p>
            <a:pPr lvl="0"/>
            <a:r>
              <a:rPr lang="ru-RU" dirty="0"/>
              <a:t>за качество и своевременность принятых МО решений;</a:t>
            </a:r>
          </a:p>
          <a:p>
            <a:pPr lvl="0"/>
            <a:r>
              <a:rPr lang="ru-RU" dirty="0"/>
              <a:t>за выполнение плана работы МО на учебный год.</a:t>
            </a:r>
          </a:p>
          <a:p>
            <a:pPr marL="137160" indent="0">
              <a:buNone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27377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</TotalTime>
  <Words>788</Words>
  <Application>Microsoft Office PowerPoint</Application>
  <PresentationFormat>Экран (4:3)</PresentationFormat>
  <Paragraphs>70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Апекс</vt:lpstr>
      <vt:lpstr>Методическое Объединение учителей начальных классов. </vt:lpstr>
      <vt:lpstr>Презентация PowerPoint</vt:lpstr>
      <vt:lpstr>Презентация PowerPoint</vt:lpstr>
      <vt:lpstr>Презентация PowerPoint</vt:lpstr>
      <vt:lpstr>Цель, задачи, функции и направления деятельности методического объединения</vt:lpstr>
      <vt:lpstr>Презентация PowerPoint</vt:lpstr>
      <vt:lpstr>Презентация PowerPoint</vt:lpstr>
      <vt:lpstr>Презентация PowerPoint</vt:lpstr>
      <vt:lpstr>Основными направлениями деятельности МО является:  </vt:lpstr>
      <vt:lpstr>Основные формы работы методического объединения: </vt:lpstr>
      <vt:lpstr>Порядок работы методического объединения </vt:lpstr>
      <vt:lpstr>Документация методического объединения </vt:lpstr>
      <vt:lpstr>Презентация PowerPoint</vt:lpstr>
      <vt:lpstr>Презентация PowerPoint</vt:lpstr>
      <vt:lpstr>Права, обязанности и ответственность методического объединения </vt:lpstr>
      <vt:lpstr>Презентация PowerPoint</vt:lpstr>
      <vt:lpstr>Методическое объединение обязано: </vt:lpstr>
      <vt:lpstr>Методическое объединение несёт ответственность: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Методическое Объединение учителей начальных классов. </dc:title>
  <dc:creator>Екатерина Хлонина</dc:creator>
  <cp:lastModifiedBy>aser</cp:lastModifiedBy>
  <cp:revision>2</cp:revision>
  <dcterms:created xsi:type="dcterms:W3CDTF">2022-09-11T09:36:03Z</dcterms:created>
  <dcterms:modified xsi:type="dcterms:W3CDTF">2022-09-11T09:52:59Z</dcterms:modified>
</cp:coreProperties>
</file>