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5" r:id="rId10"/>
    <p:sldId id="264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59A3F01-9202-4E03-979B-8C51C4529F28}" v="3" dt="2022-09-19T18:21:08.17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76" d="100"/>
          <a:sy n="76" d="100"/>
        </p:scale>
        <p:origin x="-1194" y="20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7EB240-D036-4DD8-9194-1504997F8918}" type="datetimeFigureOut">
              <a:rPr lang="ru-RU" smtClean="0"/>
              <a:t>19.09.2022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20B52F-FF7F-425A-80A5-F23ADFB7F8C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262806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7EB240-D036-4DD8-9194-1504997F8918}" type="datetimeFigureOut">
              <a:rPr lang="ru-RU" smtClean="0"/>
              <a:t>19.09.2022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20B52F-FF7F-425A-80A5-F23ADFB7F8C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45111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7EB240-D036-4DD8-9194-1504997F8918}" type="datetimeFigureOut">
              <a:rPr lang="ru-RU" smtClean="0"/>
              <a:t>19.09.2022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20B52F-FF7F-425A-80A5-F23ADFB7F8C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568959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7EB240-D036-4DD8-9194-1504997F8918}" type="datetimeFigureOut">
              <a:rPr lang="ru-RU" smtClean="0"/>
              <a:t>19.09.2022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20B52F-FF7F-425A-80A5-F23ADFB7F8C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780526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7EB240-D036-4DD8-9194-1504997F8918}" type="datetimeFigureOut">
              <a:rPr lang="ru-RU" smtClean="0"/>
              <a:t>19.09.2022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20B52F-FF7F-425A-80A5-F23ADFB7F8C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735844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7EB240-D036-4DD8-9194-1504997F8918}" type="datetimeFigureOut">
              <a:rPr lang="ru-RU" smtClean="0"/>
              <a:t>19.09.2022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20B52F-FF7F-425A-80A5-F23ADFB7F8C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60963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7EB240-D036-4DD8-9194-1504997F8918}" type="datetimeFigureOut">
              <a:rPr lang="ru-RU" smtClean="0"/>
              <a:t>19.09.2022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20B52F-FF7F-425A-80A5-F23ADFB7F8C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748953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7EB240-D036-4DD8-9194-1504997F8918}" type="datetimeFigureOut">
              <a:rPr lang="ru-RU" smtClean="0"/>
              <a:t>19.09.2022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20B52F-FF7F-425A-80A5-F23ADFB7F8C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125106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7EB240-D036-4DD8-9194-1504997F8918}" type="datetimeFigureOut">
              <a:rPr lang="ru-RU" smtClean="0"/>
              <a:t>19.09.2022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20B52F-FF7F-425A-80A5-F23ADFB7F8C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790330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7EB240-D036-4DD8-9194-1504997F8918}" type="datetimeFigureOut">
              <a:rPr lang="ru-RU" smtClean="0"/>
              <a:t>19.09.2022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20B52F-FF7F-425A-80A5-F23ADFB7F8C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662576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7EB240-D036-4DD8-9194-1504997F8918}" type="datetimeFigureOut">
              <a:rPr lang="ru-RU" smtClean="0"/>
              <a:t>19.09.2022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20B52F-FF7F-425A-80A5-F23ADFB7F8C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209774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D7EB240-D036-4DD8-9194-1504997F8918}" type="datetimeFigureOut">
              <a:rPr lang="ru-RU" smtClean="0"/>
              <a:t>19.09.2022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420B52F-FF7F-425A-80A5-F23ADFB7F8C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983314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jpeg"/><Relationship Id="rId3" Type="http://schemas.openxmlformats.org/officeDocument/2006/relationships/image" Target="../media/image8.jpeg"/><Relationship Id="rId7" Type="http://schemas.openxmlformats.org/officeDocument/2006/relationships/image" Target="../media/image12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10.jpeg"/><Relationship Id="rId4" Type="http://schemas.openxmlformats.org/officeDocument/2006/relationships/image" Target="../media/image9.jpeg"/><Relationship Id="rId9" Type="http://schemas.openxmlformats.org/officeDocument/2006/relationships/image" Target="../media/image14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gif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7410" name="Picture 2" descr="C:\Users\1\Desktop\ЭТИКЕТ\Ш ОБЛОЖКА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95" y="13940"/>
            <a:ext cx="9108505" cy="6844060"/>
          </a:xfrm>
          <a:prstGeom prst="rect">
            <a:avLst/>
          </a:prstGeom>
          <a:noFill/>
          <a:ln w="76200">
            <a:solidFill>
              <a:srgbClr val="00B05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1461576" y="1772816"/>
            <a:ext cx="6123678" cy="2304876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5715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400" b="1" dirty="0">
                <a:solidFill>
                  <a:schemeClr val="accent3">
                    <a:lumMod val="50000"/>
                  </a:schemeClr>
                </a:solidFill>
              </a:rPr>
              <a:t>ПРАВИЛА ПОВЕДЕНИЯ В ШКОЛЕ</a:t>
            </a:r>
          </a:p>
        </p:txBody>
      </p:sp>
    </p:spTree>
    <p:extLst>
      <p:ext uri="{BB962C8B-B14F-4D97-AF65-F5344CB8AC3E}">
        <p14:creationId xmlns:p14="http://schemas.microsoft.com/office/powerpoint/2010/main" val="147790379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762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ln w="76200">
            <a:solidFill>
              <a:srgbClr val="00B050"/>
            </a:solidFill>
          </a:ln>
        </p:spPr>
        <p:txBody>
          <a:bodyPr>
            <a:normAutofit/>
          </a:bodyPr>
          <a:lstStyle/>
          <a:p>
            <a:r>
              <a:rPr lang="ru-RU" sz="3200" b="1" dirty="0">
                <a:solidFill>
                  <a:srgbClr val="C00000"/>
                </a:solidFill>
              </a:rPr>
              <a:t>ЧТО ОЗНАЧАЕТ СЛОВО «ПРАВИЛО»?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1600200"/>
            <a:ext cx="4114800" cy="4997152"/>
          </a:xfrm>
          <a:ln w="76200">
            <a:solidFill>
              <a:srgbClr val="00B050"/>
            </a:solidFill>
          </a:ln>
        </p:spPr>
        <p:txBody>
          <a:bodyPr/>
          <a:lstStyle/>
          <a:p>
            <a:pPr marL="0" indent="0" algn="ctr">
              <a:buNone/>
            </a:pPr>
            <a:endParaRPr lang="ru-RU" b="1" dirty="0">
              <a:solidFill>
                <a:schemeClr val="accent3">
                  <a:lumMod val="50000"/>
                </a:schemeClr>
              </a:solidFill>
            </a:endParaRPr>
          </a:p>
          <a:p>
            <a:pPr marL="0" indent="0" algn="ctr">
              <a:buNone/>
            </a:pPr>
            <a:r>
              <a:rPr lang="ru-RU" b="1" dirty="0">
                <a:solidFill>
                  <a:schemeClr val="accent3">
                    <a:lumMod val="50000"/>
                  </a:schemeClr>
                </a:solidFill>
              </a:rPr>
              <a:t>ПРАВИЛО – </a:t>
            </a:r>
          </a:p>
          <a:p>
            <a:pPr marL="0" indent="0" algn="ctr">
              <a:buNone/>
            </a:pPr>
            <a:r>
              <a:rPr lang="ru-RU" b="1" dirty="0">
                <a:solidFill>
                  <a:schemeClr val="accent3">
                    <a:lumMod val="50000"/>
                  </a:schemeClr>
                </a:solidFill>
              </a:rPr>
              <a:t>значит вести себя или делать что-то правильно, так как требуют нормы, выработанные людьми.</a:t>
            </a:r>
          </a:p>
        </p:txBody>
      </p:sp>
      <p:pic>
        <p:nvPicPr>
          <p:cNvPr id="19468" name="Picture 12" descr="C:\Users\1\Desktop\ЭТИКЕТ\ш подн руку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7984" y="1556792"/>
            <a:ext cx="4444280" cy="51845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5827810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762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ln w="76200">
            <a:solidFill>
              <a:srgbClr val="00B050"/>
            </a:solidFill>
          </a:ln>
        </p:spPr>
        <p:txBody>
          <a:bodyPr>
            <a:normAutofit/>
          </a:bodyPr>
          <a:lstStyle/>
          <a:p>
            <a:r>
              <a:rPr lang="ru-RU" sz="3200" b="1" dirty="0">
                <a:solidFill>
                  <a:srgbClr val="C00000"/>
                </a:solidFill>
              </a:rPr>
              <a:t>ПРАВИЛО 1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1600200"/>
            <a:ext cx="4114800" cy="4997152"/>
          </a:xfrm>
          <a:ln w="76200">
            <a:solidFill>
              <a:srgbClr val="00B050"/>
            </a:solidFill>
          </a:ln>
        </p:spPr>
        <p:txBody>
          <a:bodyPr/>
          <a:lstStyle/>
          <a:p>
            <a:pPr marL="0" indent="0" algn="ctr">
              <a:buNone/>
            </a:pPr>
            <a:endParaRPr lang="ru-RU" sz="2800" b="1" dirty="0">
              <a:solidFill>
                <a:srgbClr val="C00000"/>
              </a:solidFill>
            </a:endParaRPr>
          </a:p>
          <a:p>
            <a:pPr marL="0" indent="0" algn="ctr">
              <a:buNone/>
            </a:pPr>
            <a:r>
              <a:rPr lang="ru-RU" sz="2800" b="1" dirty="0">
                <a:solidFill>
                  <a:srgbClr val="C00000"/>
                </a:solidFill>
              </a:rPr>
              <a:t>Когда приходишь в школу, надо поздороваться с одноклассниками и с учителями.</a:t>
            </a:r>
          </a:p>
          <a:p>
            <a:pPr marL="0" indent="0" algn="ctr">
              <a:buNone/>
            </a:pPr>
            <a:endParaRPr lang="ru-RU" sz="2800" b="1" dirty="0">
              <a:solidFill>
                <a:srgbClr val="C00000"/>
              </a:solidFill>
            </a:endParaRPr>
          </a:p>
          <a:p>
            <a:pPr marL="0" indent="0" algn="ctr">
              <a:buNone/>
            </a:pPr>
            <a:r>
              <a:rPr lang="ru-RU" sz="2800" b="1" dirty="0">
                <a:solidFill>
                  <a:schemeClr val="accent3">
                    <a:lumMod val="50000"/>
                  </a:schemeClr>
                </a:solidFill>
              </a:rPr>
              <a:t>В школе «здравствуй» говорят и с улыбкой дарят взгляд.</a:t>
            </a:r>
            <a:r>
              <a:rPr lang="ru-RU" sz="2800" b="1" dirty="0">
                <a:solidFill>
                  <a:srgbClr val="C00000"/>
                </a:solidFill>
              </a:rPr>
              <a:t> </a:t>
            </a:r>
          </a:p>
        </p:txBody>
      </p:sp>
      <p:pic>
        <p:nvPicPr>
          <p:cNvPr id="3074" name="Picture 2" descr="C:\Users\1\Desktop\ЭТИКЕТ\ш здрав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1621599"/>
            <a:ext cx="4248472" cy="49037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9113231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762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ln w="76200">
            <a:solidFill>
              <a:srgbClr val="00B050"/>
            </a:solidFill>
          </a:ln>
        </p:spPr>
        <p:txBody>
          <a:bodyPr>
            <a:normAutofit/>
          </a:bodyPr>
          <a:lstStyle/>
          <a:p>
            <a:r>
              <a:rPr lang="ru-RU" sz="3200" b="1" dirty="0">
                <a:solidFill>
                  <a:srgbClr val="C00000"/>
                </a:solidFill>
              </a:rPr>
              <a:t>ПРАВИЛО 2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1600200"/>
            <a:ext cx="4114800" cy="4997152"/>
          </a:xfrm>
          <a:ln w="76200">
            <a:solidFill>
              <a:srgbClr val="00B050"/>
            </a:solidFill>
          </a:ln>
        </p:spPr>
        <p:txBody>
          <a:bodyPr/>
          <a:lstStyle/>
          <a:p>
            <a:pPr marL="0" indent="0" algn="ctr">
              <a:buNone/>
            </a:pPr>
            <a:endParaRPr lang="ru-RU" sz="2800" b="1" dirty="0">
              <a:solidFill>
                <a:srgbClr val="C00000"/>
              </a:solidFill>
            </a:endParaRPr>
          </a:p>
          <a:p>
            <a:pPr marL="0" indent="0" algn="ctr">
              <a:buNone/>
            </a:pPr>
            <a:endParaRPr lang="ru-RU" sz="2800" b="1" dirty="0">
              <a:solidFill>
                <a:srgbClr val="C00000"/>
              </a:solidFill>
            </a:endParaRPr>
          </a:p>
          <a:p>
            <a:pPr marL="0" indent="0" algn="ctr">
              <a:buNone/>
            </a:pPr>
            <a:r>
              <a:rPr lang="ru-RU" sz="2800" b="1" dirty="0">
                <a:solidFill>
                  <a:srgbClr val="C00000"/>
                </a:solidFill>
              </a:rPr>
              <a:t>В школу надо приходить вовремя, без опозданий.</a:t>
            </a:r>
          </a:p>
          <a:p>
            <a:pPr marL="0" indent="0" algn="ctr">
              <a:buNone/>
            </a:pPr>
            <a:endParaRPr lang="ru-RU" sz="2800" b="1" dirty="0">
              <a:solidFill>
                <a:srgbClr val="C00000"/>
              </a:solidFill>
            </a:endParaRPr>
          </a:p>
          <a:p>
            <a:pPr marL="0" indent="0" algn="ctr">
              <a:buNone/>
            </a:pPr>
            <a:r>
              <a:rPr lang="ru-RU" sz="2800" b="1" dirty="0">
                <a:solidFill>
                  <a:schemeClr val="accent3">
                    <a:lumMod val="50000"/>
                  </a:schemeClr>
                </a:solidFill>
              </a:rPr>
              <a:t>До звонка ты приходи и порядок наводи.</a:t>
            </a:r>
          </a:p>
          <a:p>
            <a:pPr marL="0" indent="0" algn="ctr">
              <a:buNone/>
            </a:pPr>
            <a:endParaRPr lang="ru-RU" sz="2800" b="1" dirty="0">
              <a:solidFill>
                <a:srgbClr val="C00000"/>
              </a:solidFill>
            </a:endParaRPr>
          </a:p>
        </p:txBody>
      </p:sp>
      <p:pic>
        <p:nvPicPr>
          <p:cNvPr id="18434" name="Picture 2" descr="C:\Users\1\Desktop\ЭТИКЕТ\ш опоздал аним.gif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9992" y="1628800"/>
            <a:ext cx="4392488" cy="48965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9832427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762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ln w="76200">
            <a:solidFill>
              <a:srgbClr val="00B050"/>
            </a:solidFill>
          </a:ln>
        </p:spPr>
        <p:txBody>
          <a:bodyPr>
            <a:normAutofit/>
          </a:bodyPr>
          <a:lstStyle/>
          <a:p>
            <a:r>
              <a:rPr lang="ru-RU" sz="3200" b="1" dirty="0">
                <a:solidFill>
                  <a:srgbClr val="C00000"/>
                </a:solidFill>
              </a:rPr>
              <a:t>ПРАВИЛО 3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1600200"/>
            <a:ext cx="4114800" cy="4997152"/>
          </a:xfrm>
          <a:ln w="76200">
            <a:solidFill>
              <a:srgbClr val="00B050"/>
            </a:solidFill>
          </a:ln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endParaRPr lang="ru-RU" sz="2800" b="1" dirty="0">
              <a:solidFill>
                <a:srgbClr val="C00000"/>
              </a:solidFill>
            </a:endParaRPr>
          </a:p>
          <a:p>
            <a:pPr marL="0" indent="0" algn="ctr">
              <a:buNone/>
            </a:pPr>
            <a:r>
              <a:rPr lang="ru-RU" sz="2800" b="1" dirty="0">
                <a:solidFill>
                  <a:srgbClr val="C00000"/>
                </a:solidFill>
              </a:rPr>
              <a:t>Когда пришёл в школу, надо сразу приготовиться к уроку. На парте должен быть порядок.</a:t>
            </a:r>
          </a:p>
          <a:p>
            <a:pPr marL="0" indent="0" algn="ctr">
              <a:buNone/>
            </a:pPr>
            <a:endParaRPr lang="ru-RU" sz="2800" b="1" dirty="0">
              <a:solidFill>
                <a:srgbClr val="C00000"/>
              </a:solidFill>
            </a:endParaRPr>
          </a:p>
          <a:p>
            <a:pPr marL="0" indent="0">
              <a:buNone/>
            </a:pPr>
            <a:r>
              <a:rPr lang="ru-RU" sz="2800" b="1" dirty="0">
                <a:solidFill>
                  <a:schemeClr val="accent3">
                    <a:lumMod val="50000"/>
                  </a:schemeClr>
                </a:solidFill>
              </a:rPr>
              <a:t>Парта, книжки и тетрадки.</a:t>
            </a:r>
          </a:p>
          <a:p>
            <a:pPr marL="0" indent="0">
              <a:buNone/>
            </a:pPr>
            <a:r>
              <a:rPr lang="ru-RU" sz="2800" b="1" dirty="0">
                <a:solidFill>
                  <a:schemeClr val="accent3">
                    <a:lumMod val="50000"/>
                  </a:schemeClr>
                </a:solidFill>
              </a:rPr>
              <a:t>К уроку должно быть всё в порядке.</a:t>
            </a:r>
          </a:p>
          <a:p>
            <a:pPr marL="0" indent="0" algn="ctr">
              <a:buNone/>
            </a:pPr>
            <a:endParaRPr lang="ru-RU" sz="2800" b="1" dirty="0">
              <a:solidFill>
                <a:srgbClr val="C00000"/>
              </a:solidFill>
            </a:endParaRPr>
          </a:p>
        </p:txBody>
      </p:sp>
      <p:pic>
        <p:nvPicPr>
          <p:cNvPr id="5122" name="Picture 2" descr="C:\Users\1\Desktop\ЭТИКЕТ\ш порядок.p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/>
        </p:blipFill>
        <p:spPr bwMode="auto">
          <a:xfrm>
            <a:off x="4644008" y="1634536"/>
            <a:ext cx="4392488" cy="49628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1154319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762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ln w="76200">
            <a:solidFill>
              <a:srgbClr val="00B050"/>
            </a:solidFill>
          </a:ln>
        </p:spPr>
        <p:txBody>
          <a:bodyPr>
            <a:normAutofit/>
          </a:bodyPr>
          <a:lstStyle/>
          <a:p>
            <a:r>
              <a:rPr lang="ru-RU" sz="3200" b="1" dirty="0">
                <a:solidFill>
                  <a:srgbClr val="C00000"/>
                </a:solidFill>
              </a:rPr>
              <a:t>ПРАВИЛО 4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1600200"/>
            <a:ext cx="4320480" cy="4997152"/>
          </a:xfrm>
          <a:ln w="76200">
            <a:solidFill>
              <a:srgbClr val="00B050"/>
            </a:solidFill>
          </a:ln>
        </p:spPr>
        <p:txBody>
          <a:bodyPr/>
          <a:lstStyle/>
          <a:p>
            <a:pPr marL="0" indent="0" algn="ctr">
              <a:buNone/>
            </a:pPr>
            <a:endParaRPr lang="ru-RU" sz="2800" b="1" dirty="0">
              <a:solidFill>
                <a:srgbClr val="C00000"/>
              </a:solidFill>
            </a:endParaRPr>
          </a:p>
          <a:p>
            <a:pPr marL="0" indent="0" algn="ctr">
              <a:buNone/>
            </a:pPr>
            <a:r>
              <a:rPr lang="ru-RU" sz="2800" b="1" dirty="0">
                <a:solidFill>
                  <a:srgbClr val="C00000"/>
                </a:solidFill>
              </a:rPr>
              <a:t>На парте и под партой не должно быть ничего лишнего.</a:t>
            </a:r>
          </a:p>
          <a:p>
            <a:pPr marL="0" indent="0" algn="ctr">
              <a:buNone/>
            </a:pPr>
            <a:endParaRPr lang="ru-RU" sz="2800" b="1" dirty="0">
              <a:solidFill>
                <a:srgbClr val="C00000"/>
              </a:solidFill>
            </a:endParaRPr>
          </a:p>
          <a:p>
            <a:pPr marL="0" indent="0">
              <a:buNone/>
            </a:pPr>
            <a:r>
              <a:rPr lang="ru-RU" sz="2800" b="1" dirty="0">
                <a:solidFill>
                  <a:schemeClr val="accent3">
                    <a:lumMod val="50000"/>
                  </a:schemeClr>
                </a:solidFill>
              </a:rPr>
              <a:t> Ты игрушки не бери,</a:t>
            </a:r>
          </a:p>
          <a:p>
            <a:pPr marL="0" indent="0">
              <a:buNone/>
            </a:pPr>
            <a:r>
              <a:rPr lang="ru-RU" sz="2800" b="1" dirty="0">
                <a:solidFill>
                  <a:schemeClr val="accent3">
                    <a:lumMod val="50000"/>
                  </a:schemeClr>
                </a:solidFill>
              </a:rPr>
              <a:t> Что в портфеле посмотри.</a:t>
            </a:r>
            <a:endParaRPr lang="ru-RU" sz="2800" b="1" dirty="0">
              <a:solidFill>
                <a:srgbClr val="C00000"/>
              </a:solidFill>
            </a:endParaRPr>
          </a:p>
        </p:txBody>
      </p:sp>
      <p:pic>
        <p:nvPicPr>
          <p:cNvPr id="6146" name="Picture 2" descr="C:\Users\1\Desktop\ЭТИКЕТ\ш шк вещи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4" y="1621599"/>
            <a:ext cx="4032448" cy="4903745"/>
          </a:xfrm>
          <a:prstGeom prst="rect">
            <a:avLst/>
          </a:prstGeom>
          <a:noFill/>
          <a:ln w="76200">
            <a:solidFill>
              <a:srgbClr val="00B05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8142849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762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34" name="Picture 10" descr="C:\Users\1\Desktop\ЭТИКЕТ\Ш ПЕНАЛ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74065" y="5555460"/>
            <a:ext cx="1863364" cy="1237617"/>
          </a:xfrm>
          <a:prstGeom prst="rect">
            <a:avLst/>
          </a:prstGeom>
          <a:noFill/>
          <a:ln w="76200">
            <a:solidFill>
              <a:srgbClr val="00B05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4" name="Picture 20" descr="C:\Users\1\Desktop\ЭТИКЕТ\Ш ЛИНЕЙКИ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/>
        </p:blipFill>
        <p:spPr bwMode="auto">
          <a:xfrm>
            <a:off x="6616198" y="5555460"/>
            <a:ext cx="2276282" cy="1302540"/>
          </a:xfrm>
          <a:prstGeom prst="rect">
            <a:avLst/>
          </a:prstGeom>
          <a:noFill/>
          <a:ln w="76200">
            <a:solidFill>
              <a:srgbClr val="00B05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274638"/>
            <a:ext cx="8568952" cy="1143000"/>
          </a:xfrm>
          <a:ln w="76200">
            <a:solidFill>
              <a:srgbClr val="00B050"/>
            </a:solidFill>
          </a:ln>
        </p:spPr>
        <p:txBody>
          <a:bodyPr>
            <a:normAutofit/>
          </a:bodyPr>
          <a:lstStyle/>
          <a:p>
            <a:r>
              <a:rPr lang="ru-RU" sz="3200" b="1" dirty="0">
                <a:solidFill>
                  <a:srgbClr val="C00000"/>
                </a:solidFill>
              </a:rPr>
              <a:t>НАЗОВИТЕ, ЧТО ДОЛЖНО ЛЕЖАТЬ В ПОРТФЕЛЕ</a:t>
            </a:r>
          </a:p>
        </p:txBody>
      </p:sp>
      <p:pic>
        <p:nvPicPr>
          <p:cNvPr id="1035" name="Picture 11" descr="C:\Users\1\Desktop\ЭТИКЕТ\Ш ПОДСТАВКА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6176" y="4067968"/>
            <a:ext cx="1491042" cy="1397608"/>
          </a:xfrm>
          <a:prstGeom prst="rect">
            <a:avLst/>
          </a:prstGeom>
          <a:noFill/>
          <a:ln w="76200">
            <a:solidFill>
              <a:srgbClr val="00B05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1" name="Picture 7" descr="C:\Users\1\Desktop\ЭТИКЕТ\Ш ЛАСТИК1.jpe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47218" y="4104258"/>
            <a:ext cx="1245262" cy="1361318"/>
          </a:xfrm>
          <a:prstGeom prst="rect">
            <a:avLst/>
          </a:prstGeom>
          <a:noFill/>
          <a:ln w="76200">
            <a:solidFill>
              <a:srgbClr val="00B05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0" name="Picture 16" descr="C:\Users\1\Desktop\ЭТИКЕТ\Ш УЧЕБНИКИ1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74065" y="2088929"/>
            <a:ext cx="2462231" cy="1916136"/>
          </a:xfrm>
          <a:prstGeom prst="rect">
            <a:avLst/>
          </a:prstGeom>
          <a:noFill/>
          <a:ln w="76200">
            <a:solidFill>
              <a:srgbClr val="00B05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7" name="Picture 13" descr="C:\Users\1\Desktop\ЭТИКЕТ\Ш РУЧКА1.pn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41804" y="1414185"/>
            <a:ext cx="4150676" cy="645249"/>
          </a:xfrm>
          <a:prstGeom prst="rect">
            <a:avLst/>
          </a:prstGeom>
          <a:noFill/>
          <a:ln w="76200">
            <a:solidFill>
              <a:srgbClr val="00B05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2" name="Picture 18" descr="C:\Users\1\Desktop\ЭТИКЕТ\Ш ЦВ КАРАНД.jpg"/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3"/>
          <a:stretch/>
        </p:blipFill>
        <p:spPr bwMode="auto">
          <a:xfrm>
            <a:off x="4764916" y="4066108"/>
            <a:ext cx="1391260" cy="1399468"/>
          </a:xfrm>
          <a:prstGeom prst="rect">
            <a:avLst/>
          </a:prstGeom>
          <a:noFill/>
          <a:ln w="76200">
            <a:solidFill>
              <a:srgbClr val="00B05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899592" y="1631729"/>
            <a:ext cx="2952328" cy="573135"/>
          </a:xfrm>
          <a:prstGeom prst="rect">
            <a:avLst/>
          </a:prstGeom>
          <a:noFill/>
          <a:ln w="5715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accent3">
                    <a:lumMod val="50000"/>
                  </a:schemeClr>
                </a:solidFill>
              </a:rPr>
              <a:t>РУЧКИ</a:t>
            </a:r>
          </a:p>
        </p:txBody>
      </p:sp>
      <p:sp>
        <p:nvSpPr>
          <p:cNvPr id="25" name="Прямоугольник 24"/>
          <p:cNvSpPr/>
          <p:nvPr/>
        </p:nvSpPr>
        <p:spPr>
          <a:xfrm>
            <a:off x="899592" y="2279801"/>
            <a:ext cx="2952328" cy="573135"/>
          </a:xfrm>
          <a:prstGeom prst="rect">
            <a:avLst/>
          </a:prstGeom>
          <a:noFill/>
          <a:ln w="5715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accent3">
                    <a:lumMod val="50000"/>
                  </a:schemeClr>
                </a:solidFill>
              </a:rPr>
              <a:t>УЧЕБНИКИ</a:t>
            </a:r>
          </a:p>
        </p:txBody>
      </p:sp>
      <p:sp>
        <p:nvSpPr>
          <p:cNvPr id="26" name="Прямоугольник 25"/>
          <p:cNvSpPr/>
          <p:nvPr/>
        </p:nvSpPr>
        <p:spPr>
          <a:xfrm>
            <a:off x="899592" y="2927873"/>
            <a:ext cx="2952328" cy="573135"/>
          </a:xfrm>
          <a:prstGeom prst="rect">
            <a:avLst/>
          </a:prstGeom>
          <a:noFill/>
          <a:ln w="5715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accent3">
                    <a:lumMod val="50000"/>
                  </a:schemeClr>
                </a:solidFill>
              </a:rPr>
              <a:t>ТЕТРАДИ</a:t>
            </a:r>
          </a:p>
        </p:txBody>
      </p:sp>
      <p:sp>
        <p:nvSpPr>
          <p:cNvPr id="27" name="Прямоугольник 26"/>
          <p:cNvSpPr/>
          <p:nvPr/>
        </p:nvSpPr>
        <p:spPr>
          <a:xfrm>
            <a:off x="899592" y="3575945"/>
            <a:ext cx="2952328" cy="573135"/>
          </a:xfrm>
          <a:prstGeom prst="rect">
            <a:avLst/>
          </a:prstGeom>
          <a:noFill/>
          <a:ln w="5715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accent3">
                    <a:lumMod val="50000"/>
                  </a:schemeClr>
                </a:solidFill>
              </a:rPr>
              <a:t>КАРАНДАШИ</a:t>
            </a:r>
          </a:p>
        </p:txBody>
      </p:sp>
      <p:sp>
        <p:nvSpPr>
          <p:cNvPr id="28" name="Прямоугольник 27"/>
          <p:cNvSpPr/>
          <p:nvPr/>
        </p:nvSpPr>
        <p:spPr>
          <a:xfrm>
            <a:off x="899592" y="4224017"/>
            <a:ext cx="2952328" cy="573135"/>
          </a:xfrm>
          <a:prstGeom prst="rect">
            <a:avLst/>
          </a:prstGeom>
          <a:noFill/>
          <a:ln w="5715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accent3">
                    <a:lumMod val="50000"/>
                  </a:schemeClr>
                </a:solidFill>
              </a:rPr>
              <a:t>ПОДСТАВКА</a:t>
            </a:r>
          </a:p>
        </p:txBody>
      </p:sp>
      <p:sp>
        <p:nvSpPr>
          <p:cNvPr id="29" name="Прямоугольник 28"/>
          <p:cNvSpPr/>
          <p:nvPr/>
        </p:nvSpPr>
        <p:spPr>
          <a:xfrm>
            <a:off x="899592" y="4872089"/>
            <a:ext cx="2952328" cy="573135"/>
          </a:xfrm>
          <a:prstGeom prst="rect">
            <a:avLst/>
          </a:prstGeom>
          <a:noFill/>
          <a:ln w="5715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accent3">
                    <a:lumMod val="50000"/>
                  </a:schemeClr>
                </a:solidFill>
              </a:rPr>
              <a:t>ЛАСТИК</a:t>
            </a:r>
          </a:p>
        </p:txBody>
      </p:sp>
      <p:sp>
        <p:nvSpPr>
          <p:cNvPr id="30" name="Прямоугольник 29"/>
          <p:cNvSpPr/>
          <p:nvPr/>
        </p:nvSpPr>
        <p:spPr>
          <a:xfrm>
            <a:off x="899592" y="5520161"/>
            <a:ext cx="2952328" cy="573135"/>
          </a:xfrm>
          <a:prstGeom prst="rect">
            <a:avLst/>
          </a:prstGeom>
          <a:noFill/>
          <a:ln w="5715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accent3">
                    <a:lumMod val="50000"/>
                  </a:schemeClr>
                </a:solidFill>
              </a:rPr>
              <a:t>ПЕНАЛ</a:t>
            </a:r>
          </a:p>
        </p:txBody>
      </p:sp>
      <p:sp>
        <p:nvSpPr>
          <p:cNvPr id="31" name="Прямоугольник 30"/>
          <p:cNvSpPr/>
          <p:nvPr/>
        </p:nvSpPr>
        <p:spPr>
          <a:xfrm>
            <a:off x="899592" y="6165304"/>
            <a:ext cx="2952328" cy="573135"/>
          </a:xfrm>
          <a:prstGeom prst="rect">
            <a:avLst/>
          </a:prstGeom>
          <a:noFill/>
          <a:ln w="5715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accent3">
                    <a:lumMod val="50000"/>
                  </a:schemeClr>
                </a:solidFill>
              </a:rPr>
              <a:t>ЛИНЕЙКИ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7236296" y="2088930"/>
            <a:ext cx="1667350" cy="1977178"/>
          </a:xfrm>
          <a:prstGeom prst="rect">
            <a:avLst/>
          </a:prstGeom>
          <a:solidFill>
            <a:schemeClr val="bg1"/>
          </a:solidFill>
          <a:ln w="762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45" name="Picture 21" descr="C:\Users\1\Desktop\ЭТИКЕТ\Ш ТЕТРАД.jpe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02593" y="2290748"/>
            <a:ext cx="1334755" cy="1570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810659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762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ln w="76200">
            <a:solidFill>
              <a:srgbClr val="00B050"/>
            </a:solidFill>
          </a:ln>
        </p:spPr>
        <p:txBody>
          <a:bodyPr>
            <a:normAutofit/>
          </a:bodyPr>
          <a:lstStyle/>
          <a:p>
            <a:r>
              <a:rPr lang="ru-RU" sz="3200" b="1" dirty="0">
                <a:solidFill>
                  <a:schemeClr val="accent3">
                    <a:lumMod val="50000"/>
                  </a:schemeClr>
                </a:solidFill>
              </a:rPr>
              <a:t>Портфель на следующий день надо собирать вечером.</a:t>
            </a:r>
          </a:p>
        </p:txBody>
      </p:sp>
      <p:pic>
        <p:nvPicPr>
          <p:cNvPr id="2050" name="Picture 2" descr="C:\Users\1\Desktop\ЭТИКЕТ\ш портфель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19672" y="1700808"/>
            <a:ext cx="5904656" cy="4824536"/>
          </a:xfrm>
          <a:prstGeom prst="rect">
            <a:avLst/>
          </a:prstGeom>
          <a:noFill/>
          <a:ln w="76200">
            <a:solidFill>
              <a:srgbClr val="00B05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8252601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762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ln w="76200">
            <a:solidFill>
              <a:srgbClr val="00B050"/>
            </a:solidFill>
          </a:ln>
        </p:spPr>
        <p:txBody>
          <a:bodyPr>
            <a:normAutofit/>
          </a:bodyPr>
          <a:lstStyle/>
          <a:p>
            <a:r>
              <a:rPr lang="ru-RU" sz="3200" b="1" dirty="0">
                <a:solidFill>
                  <a:srgbClr val="C00000"/>
                </a:solidFill>
              </a:rPr>
              <a:t>ПРАВИЛО 5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1600200"/>
            <a:ext cx="4320480" cy="4997152"/>
          </a:xfrm>
          <a:ln w="76200">
            <a:solidFill>
              <a:srgbClr val="00B050"/>
            </a:solidFill>
          </a:ln>
        </p:spPr>
        <p:txBody>
          <a:bodyPr/>
          <a:lstStyle/>
          <a:p>
            <a:pPr marL="0" indent="0" algn="ctr">
              <a:buNone/>
            </a:pPr>
            <a:endParaRPr lang="ru-RU" sz="2800" b="1" dirty="0">
              <a:solidFill>
                <a:srgbClr val="C00000"/>
              </a:solidFill>
            </a:endParaRPr>
          </a:p>
          <a:p>
            <a:pPr marL="0" indent="0" algn="ctr">
              <a:buNone/>
            </a:pPr>
            <a:r>
              <a:rPr lang="ru-RU" sz="2800" b="1" dirty="0">
                <a:solidFill>
                  <a:srgbClr val="C00000"/>
                </a:solidFill>
              </a:rPr>
              <a:t>Во время урока нельзя разговаривать с соседом или соседкой по парте.</a:t>
            </a:r>
          </a:p>
          <a:p>
            <a:pPr marL="0" indent="0" algn="ctr">
              <a:buNone/>
            </a:pPr>
            <a:endParaRPr lang="ru-RU" sz="2800" b="1" dirty="0">
              <a:solidFill>
                <a:srgbClr val="C00000"/>
              </a:solidFill>
            </a:endParaRPr>
          </a:p>
          <a:p>
            <a:pPr marL="0" indent="0">
              <a:buNone/>
            </a:pPr>
            <a:r>
              <a:rPr lang="ru-RU" sz="2800" b="1" dirty="0">
                <a:solidFill>
                  <a:schemeClr val="accent3">
                    <a:lumMod val="50000"/>
                  </a:schemeClr>
                </a:solidFill>
              </a:rPr>
              <a:t>   На уроке не болтай, </a:t>
            </a:r>
          </a:p>
          <a:p>
            <a:pPr marL="0" indent="0">
              <a:buNone/>
            </a:pPr>
            <a:r>
              <a:rPr lang="ru-RU" sz="2800" b="1" dirty="0">
                <a:solidFill>
                  <a:schemeClr val="accent3">
                    <a:lumMod val="50000"/>
                  </a:schemeClr>
                </a:solidFill>
              </a:rPr>
              <a:t>   Соседа ты не отвлекай.</a:t>
            </a:r>
            <a:endParaRPr lang="ru-RU" sz="2800" b="1" dirty="0">
              <a:solidFill>
                <a:srgbClr val="C00000"/>
              </a:solidFill>
            </a:endParaRPr>
          </a:p>
        </p:txBody>
      </p:sp>
      <p:pic>
        <p:nvPicPr>
          <p:cNvPr id="4099" name="Picture 3" descr="C:\Users\1\Desktop\ЭТИКЕТ\ш не болтать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5072" y="1621599"/>
            <a:ext cx="4036048" cy="4903745"/>
          </a:xfrm>
          <a:prstGeom prst="rect">
            <a:avLst/>
          </a:prstGeom>
          <a:noFill/>
          <a:ln w="76200">
            <a:solidFill>
              <a:srgbClr val="00B05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8425764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762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ln w="76200">
            <a:solidFill>
              <a:srgbClr val="00B050"/>
            </a:solidFill>
          </a:ln>
        </p:spPr>
        <p:txBody>
          <a:bodyPr>
            <a:normAutofit/>
          </a:bodyPr>
          <a:lstStyle/>
          <a:p>
            <a:r>
              <a:rPr lang="ru-RU" sz="3200" b="1" dirty="0">
                <a:solidFill>
                  <a:srgbClr val="C00000"/>
                </a:solidFill>
              </a:rPr>
              <a:t>ПРАВИЛО 6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1600200"/>
            <a:ext cx="4320480" cy="4997152"/>
          </a:xfrm>
          <a:ln w="76200">
            <a:solidFill>
              <a:srgbClr val="00B050"/>
            </a:solidFill>
          </a:ln>
        </p:spPr>
        <p:txBody>
          <a:bodyPr/>
          <a:lstStyle/>
          <a:p>
            <a:pPr marL="0" indent="0" algn="ctr">
              <a:buNone/>
            </a:pPr>
            <a:endParaRPr lang="ru-RU" sz="2800" b="1" dirty="0">
              <a:solidFill>
                <a:srgbClr val="C00000"/>
              </a:solidFill>
            </a:endParaRPr>
          </a:p>
          <a:p>
            <a:pPr marL="0" indent="0" algn="ctr">
              <a:buNone/>
            </a:pPr>
            <a:r>
              <a:rPr lang="ru-RU" sz="2800" b="1" dirty="0">
                <a:solidFill>
                  <a:srgbClr val="C00000"/>
                </a:solidFill>
              </a:rPr>
              <a:t>На уроке надо сидеть тихо,  внимательно слушать учителя, чётко и аккуратно выполнять задания.</a:t>
            </a:r>
          </a:p>
          <a:p>
            <a:pPr marL="0" indent="0" algn="ctr">
              <a:buNone/>
            </a:pPr>
            <a:endParaRPr lang="ru-RU" sz="2800" b="1" dirty="0">
              <a:solidFill>
                <a:srgbClr val="C00000"/>
              </a:solidFill>
            </a:endParaRPr>
          </a:p>
          <a:p>
            <a:pPr marL="0" indent="0">
              <a:buNone/>
            </a:pPr>
            <a:r>
              <a:rPr lang="ru-RU" sz="2800" b="1" dirty="0">
                <a:solidFill>
                  <a:schemeClr val="accent3">
                    <a:lumMod val="50000"/>
                  </a:schemeClr>
                </a:solidFill>
              </a:rPr>
              <a:t>   Друга зря не беспокой,</a:t>
            </a:r>
          </a:p>
          <a:p>
            <a:pPr marL="0" indent="0">
              <a:buNone/>
            </a:pPr>
            <a:r>
              <a:rPr lang="ru-RU" sz="2800" b="1" dirty="0">
                <a:solidFill>
                  <a:schemeClr val="accent3">
                    <a:lumMod val="50000"/>
                  </a:schemeClr>
                </a:solidFill>
              </a:rPr>
              <a:t>   Береги его покой.</a:t>
            </a:r>
            <a:endParaRPr lang="ru-RU" sz="2800" b="1" dirty="0">
              <a:solidFill>
                <a:srgbClr val="C00000"/>
              </a:solidFill>
            </a:endParaRPr>
          </a:p>
        </p:txBody>
      </p:sp>
      <p:pic>
        <p:nvPicPr>
          <p:cNvPr id="3076" name="Picture 4" descr="C:\Users\1\Desktop\ЭТИКЕТ\ш вним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50000"/>
                    </a14:imgEffect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/>
        </p:blipFill>
        <p:spPr bwMode="auto">
          <a:xfrm>
            <a:off x="4788024" y="1621599"/>
            <a:ext cx="4087419" cy="4903745"/>
          </a:xfrm>
          <a:prstGeom prst="rect">
            <a:avLst/>
          </a:prstGeom>
          <a:noFill/>
          <a:ln w="76200">
            <a:solidFill>
              <a:srgbClr val="00B05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7679513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762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ln w="76200">
            <a:solidFill>
              <a:srgbClr val="00B050"/>
            </a:solidFill>
          </a:ln>
        </p:spPr>
        <p:txBody>
          <a:bodyPr>
            <a:normAutofit/>
          </a:bodyPr>
          <a:lstStyle/>
          <a:p>
            <a:r>
              <a:rPr lang="ru-RU" sz="3200" b="1" dirty="0">
                <a:solidFill>
                  <a:srgbClr val="C00000"/>
                </a:solidFill>
              </a:rPr>
              <a:t>ПРАВИЛО 7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1600200"/>
            <a:ext cx="4320480" cy="4997152"/>
          </a:xfrm>
          <a:ln w="76200">
            <a:solidFill>
              <a:srgbClr val="00B050"/>
            </a:solidFill>
          </a:ln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2800" b="1" dirty="0">
                <a:solidFill>
                  <a:srgbClr val="C00000"/>
                </a:solidFill>
              </a:rPr>
              <a:t>Если во время урока хочешь что-нибудь спросить или сказать, то надо поднять руку.</a:t>
            </a:r>
          </a:p>
          <a:p>
            <a:pPr marL="0" indent="0" algn="ctr">
              <a:buNone/>
            </a:pPr>
            <a:r>
              <a:rPr lang="ru-RU" sz="2800" b="1" dirty="0">
                <a:solidFill>
                  <a:srgbClr val="C00000"/>
                </a:solidFill>
              </a:rPr>
              <a:t> </a:t>
            </a:r>
          </a:p>
          <a:p>
            <a:pPr marL="0" indent="0">
              <a:buNone/>
            </a:pPr>
            <a:r>
              <a:rPr lang="ru-RU" sz="2800" b="1" dirty="0">
                <a:solidFill>
                  <a:schemeClr val="accent3">
                    <a:lumMod val="50000"/>
                  </a:schemeClr>
                </a:solidFill>
              </a:rPr>
              <a:t>   На уроке тишина.</a:t>
            </a:r>
          </a:p>
          <a:p>
            <a:pPr marL="0" indent="0">
              <a:buNone/>
            </a:pPr>
            <a:r>
              <a:rPr lang="ru-RU" sz="2800" b="1" dirty="0">
                <a:solidFill>
                  <a:schemeClr val="accent3">
                    <a:lumMod val="50000"/>
                  </a:schemeClr>
                </a:solidFill>
              </a:rPr>
              <a:t>   Руку поднимай тогда,</a:t>
            </a:r>
          </a:p>
          <a:p>
            <a:pPr marL="0" indent="0">
              <a:buNone/>
            </a:pPr>
            <a:r>
              <a:rPr lang="ru-RU" sz="2800" b="1" dirty="0">
                <a:solidFill>
                  <a:schemeClr val="accent3">
                    <a:lumMod val="50000"/>
                  </a:schemeClr>
                </a:solidFill>
              </a:rPr>
              <a:t>   Если хочешь отвечать – </a:t>
            </a:r>
          </a:p>
          <a:p>
            <a:pPr marL="0" indent="0">
              <a:buNone/>
            </a:pPr>
            <a:r>
              <a:rPr lang="ru-RU" sz="2800" b="1" dirty="0">
                <a:solidFill>
                  <a:schemeClr val="accent3">
                    <a:lumMod val="50000"/>
                  </a:schemeClr>
                </a:solidFill>
              </a:rPr>
              <a:t>   Или важное сказать.</a:t>
            </a:r>
          </a:p>
          <a:p>
            <a:pPr marL="0" indent="0">
              <a:buNone/>
            </a:pPr>
            <a:endParaRPr lang="ru-RU" sz="2800" b="1" dirty="0">
              <a:solidFill>
                <a:schemeClr val="accent3">
                  <a:lumMod val="50000"/>
                </a:schemeClr>
              </a:solidFill>
            </a:endParaRPr>
          </a:p>
          <a:p>
            <a:pPr marL="0" indent="0">
              <a:buNone/>
            </a:pPr>
            <a:endParaRPr lang="ru-RU" sz="2800" b="1" dirty="0">
              <a:solidFill>
                <a:srgbClr val="C00000"/>
              </a:solidFill>
            </a:endParaRPr>
          </a:p>
        </p:txBody>
      </p:sp>
      <p:pic>
        <p:nvPicPr>
          <p:cNvPr id="5122" name="Picture 2" descr="C:\Users\1\Desktop\ЭТИКЕТ\ш руку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4" y="1621598"/>
            <a:ext cx="4097011" cy="4903745"/>
          </a:xfrm>
          <a:prstGeom prst="rect">
            <a:avLst/>
          </a:prstGeom>
          <a:noFill/>
          <a:ln w="76200">
            <a:solidFill>
              <a:srgbClr val="00B05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8759456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762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ln w="76200">
            <a:solidFill>
              <a:srgbClr val="00B050"/>
            </a:solidFill>
          </a:ln>
        </p:spPr>
        <p:txBody>
          <a:bodyPr>
            <a:normAutofit/>
          </a:bodyPr>
          <a:lstStyle/>
          <a:p>
            <a:r>
              <a:rPr lang="ru-RU" sz="3200" b="1" dirty="0">
                <a:solidFill>
                  <a:srgbClr val="C00000"/>
                </a:solidFill>
              </a:rPr>
              <a:t>ПРАВИЛО 8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1600200"/>
            <a:ext cx="4320480" cy="4997152"/>
          </a:xfrm>
          <a:ln w="76200">
            <a:solidFill>
              <a:srgbClr val="00B050"/>
            </a:solidFill>
          </a:ln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ru-RU" sz="2800" b="1" dirty="0">
              <a:solidFill>
                <a:srgbClr val="C00000"/>
              </a:solidFill>
            </a:endParaRPr>
          </a:p>
          <a:p>
            <a:pPr marL="0" indent="0" algn="ctr">
              <a:buNone/>
            </a:pPr>
            <a:endParaRPr lang="ru-RU" sz="2800" b="1" dirty="0">
              <a:solidFill>
                <a:srgbClr val="C00000"/>
              </a:solidFill>
            </a:endParaRPr>
          </a:p>
          <a:p>
            <a:pPr marL="0" indent="0" algn="ctr">
              <a:buNone/>
            </a:pPr>
            <a:r>
              <a:rPr lang="ru-RU" sz="2800" b="1" dirty="0">
                <a:solidFill>
                  <a:schemeClr val="accent3">
                    <a:lumMod val="50000"/>
                  </a:schemeClr>
                </a:solidFill>
              </a:rPr>
              <a:t>Когда отвечаешь, надо вставать около своего места, а не выкрикивать сидя за партой.</a:t>
            </a:r>
          </a:p>
          <a:p>
            <a:pPr marL="0" indent="0" algn="ctr">
              <a:buNone/>
            </a:pPr>
            <a:r>
              <a:rPr lang="ru-RU" sz="2800" b="1" dirty="0">
                <a:solidFill>
                  <a:schemeClr val="accent3">
                    <a:lumMod val="50000"/>
                  </a:schemeClr>
                </a:solidFill>
              </a:rPr>
              <a:t> </a:t>
            </a:r>
          </a:p>
          <a:p>
            <a:pPr marL="0" indent="0">
              <a:buNone/>
            </a:pPr>
            <a:r>
              <a:rPr lang="ru-RU" sz="2800" b="1" dirty="0">
                <a:solidFill>
                  <a:schemeClr val="accent3">
                    <a:lumMod val="50000"/>
                  </a:schemeClr>
                </a:solidFill>
              </a:rPr>
              <a:t>   </a:t>
            </a:r>
          </a:p>
          <a:p>
            <a:pPr marL="0" indent="0">
              <a:buNone/>
            </a:pPr>
            <a:endParaRPr lang="ru-RU" sz="2800" b="1" dirty="0">
              <a:solidFill>
                <a:srgbClr val="C00000"/>
              </a:solidFill>
            </a:endParaRPr>
          </a:p>
        </p:txBody>
      </p:sp>
      <p:pic>
        <p:nvPicPr>
          <p:cNvPr id="6146" name="Picture 2" descr="C:\Users\1\Desktop\ЭТИКЕТ\ш ответ встать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4" y="1629537"/>
            <a:ext cx="4097011" cy="4895807"/>
          </a:xfrm>
          <a:prstGeom prst="rect">
            <a:avLst/>
          </a:prstGeom>
          <a:noFill/>
          <a:ln w="76200">
            <a:solidFill>
              <a:srgbClr val="00B05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1411481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762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ln w="76200">
            <a:solidFill>
              <a:srgbClr val="00B050"/>
            </a:solidFill>
          </a:ln>
        </p:spPr>
        <p:txBody>
          <a:bodyPr>
            <a:normAutofit/>
          </a:bodyPr>
          <a:lstStyle/>
          <a:p>
            <a:r>
              <a:rPr lang="ru-RU" sz="3200" b="1" dirty="0">
                <a:solidFill>
                  <a:srgbClr val="C00000"/>
                </a:solidFill>
              </a:rPr>
              <a:t>ПРАВИЛО 9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1600200"/>
            <a:ext cx="4320480" cy="4997152"/>
          </a:xfrm>
          <a:ln w="76200">
            <a:solidFill>
              <a:srgbClr val="00B050"/>
            </a:solidFill>
          </a:ln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2800" b="1" dirty="0">
                <a:solidFill>
                  <a:srgbClr val="C00000"/>
                </a:solidFill>
              </a:rPr>
              <a:t>Нельзя девочек дёргать за косички и мешать впереди сидящему ученику или ученице.</a:t>
            </a:r>
          </a:p>
          <a:p>
            <a:pPr marL="0" indent="0" algn="ctr">
              <a:buNone/>
            </a:pPr>
            <a:r>
              <a:rPr lang="ru-RU" sz="2800" b="1" dirty="0">
                <a:solidFill>
                  <a:srgbClr val="C00000"/>
                </a:solidFill>
              </a:rPr>
              <a:t> </a:t>
            </a:r>
          </a:p>
          <a:p>
            <a:pPr marL="0" indent="0">
              <a:buNone/>
            </a:pPr>
            <a:r>
              <a:rPr lang="ru-RU" sz="2800" b="1" dirty="0">
                <a:solidFill>
                  <a:schemeClr val="accent3">
                    <a:lumMod val="50000"/>
                  </a:schemeClr>
                </a:solidFill>
              </a:rPr>
              <a:t> За косички ты не дёргай</a:t>
            </a:r>
          </a:p>
          <a:p>
            <a:pPr marL="0" indent="0">
              <a:buNone/>
            </a:pPr>
            <a:r>
              <a:rPr lang="ru-RU" sz="2800" b="1" dirty="0">
                <a:solidFill>
                  <a:schemeClr val="accent3">
                    <a:lumMod val="50000"/>
                  </a:schemeClr>
                </a:solidFill>
              </a:rPr>
              <a:t> Впереди сидящую,</a:t>
            </a:r>
          </a:p>
          <a:p>
            <a:pPr marL="0" indent="0">
              <a:buNone/>
            </a:pPr>
            <a:r>
              <a:rPr lang="ru-RU" sz="2800" b="1" dirty="0">
                <a:solidFill>
                  <a:schemeClr val="accent3">
                    <a:lumMod val="50000"/>
                  </a:schemeClr>
                </a:solidFill>
              </a:rPr>
              <a:t> А то двойку ты получишь</a:t>
            </a:r>
          </a:p>
          <a:p>
            <a:pPr marL="0" indent="0">
              <a:buNone/>
            </a:pPr>
            <a:r>
              <a:rPr lang="ru-RU" sz="2800" b="1" dirty="0">
                <a:solidFill>
                  <a:schemeClr val="accent3">
                    <a:lumMod val="50000"/>
                  </a:schemeClr>
                </a:solidFill>
              </a:rPr>
              <a:t> В журнал настоящую. </a:t>
            </a:r>
          </a:p>
          <a:p>
            <a:pPr marL="0" indent="0">
              <a:buNone/>
            </a:pPr>
            <a:endParaRPr lang="ru-RU" sz="2800" b="1" dirty="0">
              <a:solidFill>
                <a:schemeClr val="accent3">
                  <a:lumMod val="50000"/>
                </a:schemeClr>
              </a:solidFill>
            </a:endParaRPr>
          </a:p>
          <a:p>
            <a:pPr marL="0" indent="0">
              <a:buNone/>
            </a:pPr>
            <a:endParaRPr lang="ru-RU" sz="2800" b="1" dirty="0">
              <a:solidFill>
                <a:srgbClr val="C00000"/>
              </a:solidFill>
            </a:endParaRPr>
          </a:p>
        </p:txBody>
      </p:sp>
      <p:pic>
        <p:nvPicPr>
          <p:cNvPr id="7170" name="Picture 2" descr="C:\Users\1\Desktop\ЭТИКЕТ\ш не дёргать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3" y="1629537"/>
            <a:ext cx="4127475" cy="4895807"/>
          </a:xfrm>
          <a:prstGeom prst="rect">
            <a:avLst/>
          </a:prstGeom>
          <a:noFill/>
          <a:ln w="76200">
            <a:solidFill>
              <a:srgbClr val="00B05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9888477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762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ln w="76200">
            <a:solidFill>
              <a:srgbClr val="00B050"/>
            </a:solidFill>
          </a:ln>
        </p:spPr>
        <p:txBody>
          <a:bodyPr>
            <a:normAutofit/>
          </a:bodyPr>
          <a:lstStyle/>
          <a:p>
            <a:r>
              <a:rPr lang="ru-RU" sz="3200" b="1" dirty="0">
                <a:solidFill>
                  <a:srgbClr val="C00000"/>
                </a:solidFill>
              </a:rPr>
              <a:t>ПРАВИЛО 10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1600200"/>
            <a:ext cx="4320480" cy="4997152"/>
          </a:xfrm>
          <a:ln w="76200">
            <a:solidFill>
              <a:srgbClr val="00B050"/>
            </a:solidFill>
          </a:ln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ru-RU" sz="2800" b="1" dirty="0">
              <a:solidFill>
                <a:srgbClr val="C00000"/>
              </a:solidFill>
            </a:endParaRPr>
          </a:p>
          <a:p>
            <a:pPr marL="0" indent="0" algn="ctr">
              <a:buNone/>
            </a:pPr>
            <a:endParaRPr lang="ru-RU" sz="2800" b="1" dirty="0">
              <a:solidFill>
                <a:srgbClr val="C00000"/>
              </a:solidFill>
            </a:endParaRPr>
          </a:p>
          <a:p>
            <a:pPr marL="0" indent="0" algn="ctr">
              <a:buNone/>
            </a:pPr>
            <a:endParaRPr lang="ru-RU" sz="2800" b="1" dirty="0">
              <a:solidFill>
                <a:srgbClr val="C00000"/>
              </a:solidFill>
            </a:endParaRPr>
          </a:p>
          <a:p>
            <a:pPr marL="0" indent="0" algn="ctr">
              <a:buNone/>
            </a:pPr>
            <a:r>
              <a:rPr lang="ru-RU" sz="2800" b="1" dirty="0">
                <a:solidFill>
                  <a:schemeClr val="accent3">
                    <a:lumMod val="50000"/>
                  </a:schemeClr>
                </a:solidFill>
              </a:rPr>
              <a:t>У доски отвечать надо громко и понятно.</a:t>
            </a:r>
          </a:p>
          <a:p>
            <a:pPr marL="0" indent="0" algn="ctr">
              <a:buNone/>
            </a:pPr>
            <a:r>
              <a:rPr lang="ru-RU" sz="2800" b="1" dirty="0">
                <a:solidFill>
                  <a:schemeClr val="accent3">
                    <a:lumMod val="50000"/>
                  </a:schemeClr>
                </a:solidFill>
              </a:rPr>
              <a:t> </a:t>
            </a:r>
          </a:p>
          <a:p>
            <a:pPr marL="0" indent="0">
              <a:buNone/>
            </a:pPr>
            <a:r>
              <a:rPr lang="ru-RU" sz="2800" b="1" dirty="0">
                <a:solidFill>
                  <a:schemeClr val="accent3">
                    <a:lumMod val="50000"/>
                  </a:schemeClr>
                </a:solidFill>
              </a:rPr>
              <a:t> </a:t>
            </a:r>
          </a:p>
          <a:p>
            <a:pPr marL="0" indent="0">
              <a:buNone/>
            </a:pPr>
            <a:endParaRPr lang="ru-RU" sz="2800" b="1" dirty="0">
              <a:solidFill>
                <a:srgbClr val="C00000"/>
              </a:solidFill>
            </a:endParaRPr>
          </a:p>
        </p:txBody>
      </p:sp>
      <p:pic>
        <p:nvPicPr>
          <p:cNvPr id="8196" name="Picture 4" descr="C:\Users\1\Desktop\ЭТИКЕТ\ш отв у доски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4" y="1629536"/>
            <a:ext cx="4105771" cy="4895808"/>
          </a:xfrm>
          <a:prstGeom prst="rect">
            <a:avLst/>
          </a:prstGeom>
          <a:noFill/>
          <a:ln w="76200">
            <a:solidFill>
              <a:srgbClr val="00B05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8173499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762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ln w="76200">
            <a:solidFill>
              <a:srgbClr val="00B050"/>
            </a:solidFill>
          </a:ln>
        </p:spPr>
        <p:txBody>
          <a:bodyPr>
            <a:normAutofit/>
          </a:bodyPr>
          <a:lstStyle/>
          <a:p>
            <a:r>
              <a:rPr lang="ru-RU" sz="3200" b="1" dirty="0">
                <a:solidFill>
                  <a:srgbClr val="C00000"/>
                </a:solidFill>
              </a:rPr>
              <a:t>ПРАВИЛО 11</a:t>
            </a:r>
          </a:p>
        </p:txBody>
      </p:sp>
      <p:pic>
        <p:nvPicPr>
          <p:cNvPr id="9218" name="Picture 2" descr="C:\Users\1\Desktop\ЭТИКЕТ\ш не смешить.jpe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2263" y="1629536"/>
            <a:ext cx="4131531" cy="4895808"/>
          </a:xfrm>
          <a:prstGeom prst="rect">
            <a:avLst/>
          </a:prstGeom>
          <a:noFill/>
          <a:ln w="76200">
            <a:solidFill>
              <a:srgbClr val="00B05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1600200"/>
            <a:ext cx="4320480" cy="4997152"/>
          </a:xfrm>
          <a:ln w="76200">
            <a:solidFill>
              <a:srgbClr val="00B050"/>
            </a:solidFill>
          </a:ln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ru-RU" sz="2800" b="1" dirty="0">
              <a:solidFill>
                <a:srgbClr val="C00000"/>
              </a:solidFill>
            </a:endParaRPr>
          </a:p>
          <a:p>
            <a:pPr marL="0" indent="0" algn="ctr">
              <a:buNone/>
            </a:pPr>
            <a:endParaRPr lang="ru-RU" sz="2800" b="1" dirty="0">
              <a:solidFill>
                <a:srgbClr val="C00000"/>
              </a:solidFill>
            </a:endParaRPr>
          </a:p>
          <a:p>
            <a:pPr marL="0" indent="0" algn="ctr">
              <a:buNone/>
            </a:pPr>
            <a:endParaRPr lang="ru-RU" sz="2800" b="1" dirty="0">
              <a:solidFill>
                <a:srgbClr val="C00000"/>
              </a:solidFill>
            </a:endParaRPr>
          </a:p>
          <a:p>
            <a:pPr marL="0" indent="0" algn="ctr">
              <a:buNone/>
            </a:pPr>
            <a:r>
              <a:rPr lang="ru-RU" sz="2800" b="1" dirty="0">
                <a:solidFill>
                  <a:schemeClr val="accent3">
                    <a:lumMod val="50000"/>
                  </a:schemeClr>
                </a:solidFill>
              </a:rPr>
              <a:t>Нельзя смешить класс во время урока. Отвечать надо серьёзно, не мешать работать учителю. </a:t>
            </a:r>
          </a:p>
          <a:p>
            <a:pPr marL="0" indent="0" algn="ctr">
              <a:buNone/>
            </a:pPr>
            <a:r>
              <a:rPr lang="ru-RU" sz="2800" b="1" dirty="0">
                <a:solidFill>
                  <a:schemeClr val="accent3">
                    <a:lumMod val="50000"/>
                  </a:schemeClr>
                </a:solidFill>
              </a:rPr>
              <a:t> </a:t>
            </a:r>
          </a:p>
          <a:p>
            <a:pPr marL="0" indent="0">
              <a:buNone/>
            </a:pPr>
            <a:r>
              <a:rPr lang="ru-RU" sz="2800" b="1" dirty="0">
                <a:solidFill>
                  <a:schemeClr val="accent3">
                    <a:lumMod val="50000"/>
                  </a:schemeClr>
                </a:solidFill>
              </a:rPr>
              <a:t> </a:t>
            </a:r>
          </a:p>
          <a:p>
            <a:pPr marL="0" indent="0">
              <a:buNone/>
            </a:pPr>
            <a:endParaRPr lang="ru-RU" sz="28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4442590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762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ln w="76200">
            <a:solidFill>
              <a:srgbClr val="00B050"/>
            </a:solidFill>
          </a:ln>
        </p:spPr>
        <p:txBody>
          <a:bodyPr>
            <a:normAutofit/>
          </a:bodyPr>
          <a:lstStyle/>
          <a:p>
            <a:r>
              <a:rPr lang="ru-RU" sz="3200" b="1" dirty="0">
                <a:solidFill>
                  <a:srgbClr val="C00000"/>
                </a:solidFill>
              </a:rPr>
              <a:t>ПРАВИЛО 12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1600200"/>
            <a:ext cx="4176464" cy="4997152"/>
          </a:xfrm>
          <a:ln w="76200">
            <a:solidFill>
              <a:srgbClr val="00B050"/>
            </a:solidFill>
          </a:ln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ru-RU" sz="2800" b="1" dirty="0">
              <a:solidFill>
                <a:srgbClr val="C00000"/>
              </a:solidFill>
            </a:endParaRPr>
          </a:p>
          <a:p>
            <a:pPr marL="0" indent="0" algn="ctr">
              <a:buNone/>
            </a:pPr>
            <a:endParaRPr lang="ru-RU" sz="2800" b="1" dirty="0">
              <a:solidFill>
                <a:srgbClr val="C00000"/>
              </a:solidFill>
            </a:endParaRPr>
          </a:p>
          <a:p>
            <a:pPr marL="0" indent="0" algn="ctr">
              <a:buNone/>
            </a:pPr>
            <a:endParaRPr lang="ru-RU" sz="2800" b="1" dirty="0">
              <a:solidFill>
                <a:srgbClr val="C00000"/>
              </a:solidFill>
            </a:endParaRPr>
          </a:p>
          <a:p>
            <a:pPr marL="0" indent="0" algn="ctr">
              <a:buNone/>
            </a:pPr>
            <a:r>
              <a:rPr lang="ru-RU" sz="2800" b="1" dirty="0">
                <a:solidFill>
                  <a:schemeClr val="accent3">
                    <a:lumMod val="50000"/>
                  </a:schemeClr>
                </a:solidFill>
              </a:rPr>
              <a:t>На уроке нужно активно работать, чтобы лучше запомнить и усвоить учебный материал.</a:t>
            </a:r>
          </a:p>
          <a:p>
            <a:pPr marL="0" indent="0" algn="ctr">
              <a:buNone/>
            </a:pPr>
            <a:r>
              <a:rPr lang="ru-RU" sz="2800" b="1" dirty="0">
                <a:solidFill>
                  <a:schemeClr val="accent3">
                    <a:lumMod val="50000"/>
                  </a:schemeClr>
                </a:solidFill>
              </a:rPr>
              <a:t> </a:t>
            </a:r>
          </a:p>
          <a:p>
            <a:pPr marL="0" indent="0">
              <a:buNone/>
            </a:pPr>
            <a:r>
              <a:rPr lang="ru-RU" sz="2800" b="1" dirty="0">
                <a:solidFill>
                  <a:schemeClr val="accent3">
                    <a:lumMod val="50000"/>
                  </a:schemeClr>
                </a:solidFill>
              </a:rPr>
              <a:t> </a:t>
            </a:r>
          </a:p>
          <a:p>
            <a:pPr marL="0" indent="0">
              <a:buNone/>
            </a:pPr>
            <a:endParaRPr lang="ru-RU" sz="2800" b="1" dirty="0">
              <a:solidFill>
                <a:srgbClr val="C00000"/>
              </a:solidFill>
            </a:endParaRPr>
          </a:p>
        </p:txBody>
      </p:sp>
      <p:pic>
        <p:nvPicPr>
          <p:cNvPr id="10242" name="Picture 2" descr="C:\Users\1\Desktop\ЭТИКЕТ\ш активно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4008" y="1629536"/>
            <a:ext cx="4182332" cy="4895808"/>
          </a:xfrm>
          <a:prstGeom prst="rect">
            <a:avLst/>
          </a:prstGeom>
          <a:noFill/>
          <a:ln w="76200">
            <a:solidFill>
              <a:srgbClr val="00B05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2173232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762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ln w="76200">
            <a:solidFill>
              <a:srgbClr val="00B050"/>
            </a:solidFill>
          </a:ln>
        </p:spPr>
        <p:txBody>
          <a:bodyPr>
            <a:normAutofit/>
          </a:bodyPr>
          <a:lstStyle/>
          <a:p>
            <a:r>
              <a:rPr lang="ru-RU" sz="3200" b="1" dirty="0">
                <a:solidFill>
                  <a:srgbClr val="C00000"/>
                </a:solidFill>
              </a:rPr>
              <a:t>ПРАВИЛО 13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1600200"/>
            <a:ext cx="4320480" cy="4997152"/>
          </a:xfrm>
          <a:ln w="76200">
            <a:solidFill>
              <a:srgbClr val="00B050"/>
            </a:solidFill>
          </a:ln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ru-RU" sz="2800" b="1" dirty="0">
              <a:solidFill>
                <a:srgbClr val="C00000"/>
              </a:solidFill>
            </a:endParaRPr>
          </a:p>
          <a:p>
            <a:pPr marL="0" indent="0" algn="ctr">
              <a:buNone/>
            </a:pPr>
            <a:endParaRPr lang="ru-RU" sz="2800" b="1" dirty="0">
              <a:solidFill>
                <a:srgbClr val="C00000"/>
              </a:solidFill>
            </a:endParaRPr>
          </a:p>
          <a:p>
            <a:pPr marL="0" indent="0" algn="ctr">
              <a:buNone/>
            </a:pPr>
            <a:endParaRPr lang="ru-RU" sz="2800" b="1" dirty="0">
              <a:solidFill>
                <a:srgbClr val="C00000"/>
              </a:solidFill>
            </a:endParaRPr>
          </a:p>
          <a:p>
            <a:pPr marL="0" indent="0">
              <a:buNone/>
            </a:pPr>
            <a:r>
              <a:rPr lang="ru-RU" sz="2800" b="1" dirty="0">
                <a:solidFill>
                  <a:srgbClr val="C00000"/>
                </a:solidFill>
              </a:rPr>
              <a:t>  </a:t>
            </a:r>
            <a:r>
              <a:rPr lang="ru-RU" sz="2800" b="1" dirty="0">
                <a:solidFill>
                  <a:schemeClr val="accent3">
                    <a:lumMod val="50000"/>
                  </a:schemeClr>
                </a:solidFill>
              </a:rPr>
              <a:t>Будешь на уроке спать,</a:t>
            </a:r>
          </a:p>
          <a:p>
            <a:pPr marL="0" indent="0">
              <a:buNone/>
            </a:pPr>
            <a:r>
              <a:rPr lang="ru-RU" sz="2800" b="1" dirty="0">
                <a:solidFill>
                  <a:schemeClr val="accent3">
                    <a:lumMod val="50000"/>
                  </a:schemeClr>
                </a:solidFill>
              </a:rPr>
              <a:t>  Ничего не будешь знать.</a:t>
            </a:r>
          </a:p>
          <a:p>
            <a:pPr marL="0" indent="0">
              <a:buNone/>
            </a:pPr>
            <a:endParaRPr lang="ru-RU" sz="2800" b="1" dirty="0">
              <a:solidFill>
                <a:schemeClr val="accent3">
                  <a:lumMod val="50000"/>
                </a:schemeClr>
              </a:solidFill>
            </a:endParaRPr>
          </a:p>
          <a:p>
            <a:pPr marL="0" indent="0" algn="ctr">
              <a:buNone/>
            </a:pPr>
            <a:r>
              <a:rPr lang="ru-RU" sz="2800" b="1" dirty="0">
                <a:solidFill>
                  <a:schemeClr val="accent3">
                    <a:lumMod val="50000"/>
                  </a:schemeClr>
                </a:solidFill>
              </a:rPr>
              <a:t> </a:t>
            </a:r>
          </a:p>
          <a:p>
            <a:pPr marL="0" indent="0">
              <a:buNone/>
            </a:pPr>
            <a:r>
              <a:rPr lang="ru-RU" sz="2800" b="1" dirty="0">
                <a:solidFill>
                  <a:schemeClr val="accent3">
                    <a:lumMod val="50000"/>
                  </a:schemeClr>
                </a:solidFill>
              </a:rPr>
              <a:t> </a:t>
            </a:r>
          </a:p>
          <a:p>
            <a:pPr marL="0" indent="0">
              <a:buNone/>
            </a:pPr>
            <a:endParaRPr lang="ru-RU" sz="2800" b="1" dirty="0">
              <a:solidFill>
                <a:srgbClr val="C00000"/>
              </a:solidFill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1"/>
          <a:stretch/>
        </p:blipFill>
        <p:spPr>
          <a:xfrm>
            <a:off x="4788024" y="2117398"/>
            <a:ext cx="4104456" cy="3960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173232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762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ln w="76200">
            <a:solidFill>
              <a:srgbClr val="00B050"/>
            </a:solidFill>
          </a:ln>
        </p:spPr>
        <p:txBody>
          <a:bodyPr>
            <a:normAutofit/>
          </a:bodyPr>
          <a:lstStyle/>
          <a:p>
            <a:r>
              <a:rPr lang="ru-RU" sz="3200" b="1" dirty="0">
                <a:solidFill>
                  <a:srgbClr val="C00000"/>
                </a:solidFill>
              </a:rPr>
              <a:t>ПРАВИЛО 14</a:t>
            </a:r>
          </a:p>
        </p:txBody>
      </p:sp>
      <p:pic>
        <p:nvPicPr>
          <p:cNvPr id="12290" name="Picture 2" descr="C:\Users\1\Desktop\ЭТИКЕТ\ш дружба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056" y="1668938"/>
            <a:ext cx="3896192" cy="4856406"/>
          </a:xfrm>
          <a:prstGeom prst="rect">
            <a:avLst/>
          </a:prstGeom>
          <a:noFill/>
          <a:ln w="76200">
            <a:solidFill>
              <a:srgbClr val="00B05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1" y="1600200"/>
            <a:ext cx="4752529" cy="4997152"/>
          </a:xfrm>
          <a:ln w="76200">
            <a:solidFill>
              <a:srgbClr val="00B050"/>
            </a:solidFill>
          </a:ln>
        </p:spPr>
        <p:txBody>
          <a:bodyPr>
            <a:normAutofit fontScale="92500" lnSpcReduction="10000"/>
          </a:bodyPr>
          <a:lstStyle/>
          <a:p>
            <a:pPr marL="0" indent="0" algn="ctr">
              <a:buNone/>
            </a:pPr>
            <a:endParaRPr lang="ru-RU" sz="2800" b="1" dirty="0">
              <a:solidFill>
                <a:srgbClr val="C00000"/>
              </a:solidFill>
            </a:endParaRPr>
          </a:p>
          <a:p>
            <a:pPr marL="0" indent="0" algn="ctr">
              <a:buNone/>
            </a:pPr>
            <a:endParaRPr lang="ru-RU" sz="2800" b="1" dirty="0">
              <a:solidFill>
                <a:srgbClr val="C00000"/>
              </a:solidFill>
            </a:endParaRPr>
          </a:p>
          <a:p>
            <a:pPr marL="0" indent="0" algn="ctr">
              <a:buNone/>
            </a:pPr>
            <a:endParaRPr lang="ru-RU" sz="2800" b="1" dirty="0">
              <a:solidFill>
                <a:srgbClr val="C00000"/>
              </a:solidFill>
            </a:endParaRPr>
          </a:p>
          <a:p>
            <a:pPr marL="0" indent="0" algn="ctr">
              <a:buNone/>
            </a:pPr>
            <a:r>
              <a:rPr lang="ru-RU" sz="2800" b="1" dirty="0">
                <a:solidFill>
                  <a:srgbClr val="C00000"/>
                </a:solidFill>
              </a:rPr>
              <a:t>ПЕРЕМЕНА</a:t>
            </a:r>
          </a:p>
          <a:p>
            <a:pPr marL="0" indent="0">
              <a:buNone/>
            </a:pPr>
            <a:r>
              <a:rPr lang="ru-RU" sz="2800" b="1" dirty="0">
                <a:solidFill>
                  <a:schemeClr val="accent3">
                    <a:lumMod val="50000"/>
                  </a:schemeClr>
                </a:solidFill>
              </a:rPr>
              <a:t>Вот звонок на перемену,</a:t>
            </a:r>
          </a:p>
          <a:p>
            <a:pPr marL="0" indent="0">
              <a:buNone/>
            </a:pPr>
            <a:r>
              <a:rPr lang="ru-RU" sz="2800" b="1" dirty="0">
                <a:solidFill>
                  <a:schemeClr val="accent3">
                    <a:lumMod val="50000"/>
                  </a:schemeClr>
                </a:solidFill>
              </a:rPr>
              <a:t>Приготовьтесь отдыхать:</a:t>
            </a:r>
          </a:p>
          <a:p>
            <a:pPr marL="0" indent="0">
              <a:buNone/>
            </a:pPr>
            <a:r>
              <a:rPr lang="ru-RU" sz="2800" b="1" dirty="0">
                <a:solidFill>
                  <a:schemeClr val="accent3">
                    <a:lumMod val="50000"/>
                  </a:schemeClr>
                </a:solidFill>
              </a:rPr>
              <a:t>Можешь с другом прогуляться,</a:t>
            </a:r>
          </a:p>
          <a:p>
            <a:pPr marL="0" indent="0">
              <a:buNone/>
            </a:pPr>
            <a:r>
              <a:rPr lang="ru-RU" sz="2800" b="1" dirty="0">
                <a:solidFill>
                  <a:schemeClr val="accent3">
                    <a:lumMod val="50000"/>
                  </a:schemeClr>
                </a:solidFill>
              </a:rPr>
              <a:t>Можешь тихо поиграть.</a:t>
            </a:r>
          </a:p>
          <a:p>
            <a:pPr marL="0" indent="0">
              <a:buNone/>
            </a:pPr>
            <a:endParaRPr lang="ru-RU" sz="2800" b="1" dirty="0">
              <a:solidFill>
                <a:srgbClr val="C00000"/>
              </a:solidFill>
            </a:endParaRPr>
          </a:p>
          <a:p>
            <a:pPr marL="0" indent="0" algn="ctr">
              <a:buNone/>
            </a:pPr>
            <a:r>
              <a:rPr lang="ru-RU" sz="2800" b="1" dirty="0">
                <a:solidFill>
                  <a:srgbClr val="C00000"/>
                </a:solidFill>
              </a:rPr>
              <a:t> </a:t>
            </a:r>
          </a:p>
          <a:p>
            <a:pPr marL="0" indent="0">
              <a:buNone/>
            </a:pPr>
            <a:r>
              <a:rPr lang="ru-RU" sz="2800" b="1" dirty="0">
                <a:solidFill>
                  <a:schemeClr val="accent3">
                    <a:lumMod val="50000"/>
                  </a:schemeClr>
                </a:solidFill>
              </a:rPr>
              <a:t> </a:t>
            </a:r>
          </a:p>
          <a:p>
            <a:pPr marL="0" indent="0">
              <a:buNone/>
            </a:pPr>
            <a:endParaRPr lang="ru-RU" sz="28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0277609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762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ln w="76200">
            <a:solidFill>
              <a:srgbClr val="00B050"/>
            </a:solidFill>
          </a:ln>
        </p:spPr>
        <p:txBody>
          <a:bodyPr>
            <a:normAutofit/>
          </a:bodyPr>
          <a:lstStyle/>
          <a:p>
            <a:r>
              <a:rPr lang="ru-RU" sz="3200" b="1" dirty="0">
                <a:solidFill>
                  <a:srgbClr val="C00000"/>
                </a:solidFill>
              </a:rPr>
              <a:t>ПРАВИЛО 15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7504" y="1600200"/>
            <a:ext cx="4752529" cy="4997152"/>
          </a:xfrm>
          <a:ln w="76200">
            <a:solidFill>
              <a:srgbClr val="00B050"/>
            </a:solidFill>
          </a:ln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ru-RU" sz="2800" b="1" dirty="0">
              <a:solidFill>
                <a:srgbClr val="C00000"/>
              </a:solidFill>
            </a:endParaRPr>
          </a:p>
          <a:p>
            <a:pPr marL="0" indent="0" algn="ctr">
              <a:buNone/>
            </a:pPr>
            <a:endParaRPr lang="ru-RU" sz="2800" b="1" dirty="0">
              <a:solidFill>
                <a:srgbClr val="C00000"/>
              </a:solidFill>
            </a:endParaRPr>
          </a:p>
          <a:p>
            <a:pPr marL="0" indent="0" algn="ctr">
              <a:buNone/>
            </a:pPr>
            <a:endParaRPr lang="ru-RU" sz="2800" b="1" dirty="0">
              <a:solidFill>
                <a:srgbClr val="C00000"/>
              </a:solidFill>
            </a:endParaRPr>
          </a:p>
          <a:p>
            <a:pPr marL="0" indent="0">
              <a:buNone/>
            </a:pPr>
            <a:r>
              <a:rPr lang="ru-RU" sz="2800" b="1" dirty="0">
                <a:solidFill>
                  <a:schemeClr val="accent3">
                    <a:lumMod val="50000"/>
                  </a:schemeClr>
                </a:solidFill>
              </a:rPr>
              <a:t>Только чур не надо драться,</a:t>
            </a:r>
          </a:p>
          <a:p>
            <a:pPr marL="0" indent="0">
              <a:buNone/>
            </a:pPr>
            <a:r>
              <a:rPr lang="ru-RU" sz="2800" b="1" dirty="0">
                <a:solidFill>
                  <a:schemeClr val="accent3">
                    <a:lumMod val="50000"/>
                  </a:schemeClr>
                </a:solidFill>
              </a:rPr>
              <a:t>Плакать, ссориться, ругаться.</a:t>
            </a:r>
          </a:p>
          <a:p>
            <a:pPr marL="0" indent="0">
              <a:buNone/>
            </a:pPr>
            <a:endParaRPr lang="ru-RU" sz="2800" b="1" dirty="0">
              <a:solidFill>
                <a:schemeClr val="accent3">
                  <a:lumMod val="50000"/>
                </a:schemeClr>
              </a:solidFill>
            </a:endParaRPr>
          </a:p>
          <a:p>
            <a:pPr marL="0" indent="0">
              <a:buNone/>
            </a:pPr>
            <a:r>
              <a:rPr lang="ru-RU" sz="2800" b="1" dirty="0">
                <a:solidFill>
                  <a:srgbClr val="C00000"/>
                </a:solidFill>
              </a:rPr>
              <a:t> </a:t>
            </a:r>
          </a:p>
          <a:p>
            <a:pPr marL="0" indent="0">
              <a:buNone/>
            </a:pPr>
            <a:r>
              <a:rPr lang="ru-RU" sz="2800" b="1" dirty="0">
                <a:solidFill>
                  <a:schemeClr val="accent3">
                    <a:lumMod val="50000"/>
                  </a:schemeClr>
                </a:solidFill>
              </a:rPr>
              <a:t> </a:t>
            </a:r>
          </a:p>
          <a:p>
            <a:pPr marL="0" indent="0">
              <a:buNone/>
            </a:pPr>
            <a:endParaRPr lang="ru-RU" sz="2800" b="1" dirty="0">
              <a:solidFill>
                <a:srgbClr val="C00000"/>
              </a:solidFill>
            </a:endParaRPr>
          </a:p>
        </p:txBody>
      </p:sp>
      <p:pic>
        <p:nvPicPr>
          <p:cNvPr id="13315" name="Picture 3" descr="C:\Users\1\Desktop\ЭТИКЕТ\ш перемена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4048" y="1628800"/>
            <a:ext cx="3960439" cy="4896544"/>
          </a:xfrm>
          <a:prstGeom prst="rect">
            <a:avLst/>
          </a:prstGeom>
          <a:noFill/>
          <a:ln w="76200">
            <a:solidFill>
              <a:srgbClr val="00B05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3021862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762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ln w="76200">
            <a:solidFill>
              <a:srgbClr val="00B050"/>
            </a:solidFill>
          </a:ln>
        </p:spPr>
        <p:txBody>
          <a:bodyPr>
            <a:normAutofit/>
          </a:bodyPr>
          <a:lstStyle/>
          <a:p>
            <a:r>
              <a:rPr lang="ru-RU" sz="3200" b="1" dirty="0">
                <a:solidFill>
                  <a:srgbClr val="C00000"/>
                </a:solidFill>
              </a:rPr>
              <a:t>ПРАВИЛО 16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1" y="1600200"/>
            <a:ext cx="4176465" cy="4997152"/>
          </a:xfrm>
          <a:ln w="76200">
            <a:solidFill>
              <a:srgbClr val="00B050"/>
            </a:solidFill>
          </a:ln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ru-RU" sz="2800" b="1" dirty="0">
              <a:solidFill>
                <a:srgbClr val="C00000"/>
              </a:solidFill>
            </a:endParaRPr>
          </a:p>
          <a:p>
            <a:pPr marL="0" indent="0" algn="ctr">
              <a:buNone/>
            </a:pPr>
            <a:endParaRPr lang="ru-RU" sz="2800" b="1" dirty="0">
              <a:solidFill>
                <a:srgbClr val="C00000"/>
              </a:solidFill>
            </a:endParaRPr>
          </a:p>
          <a:p>
            <a:pPr marL="0" indent="0" algn="ctr">
              <a:buNone/>
            </a:pPr>
            <a:endParaRPr lang="ru-RU" sz="2800" b="1" dirty="0">
              <a:solidFill>
                <a:srgbClr val="C00000"/>
              </a:solidFill>
            </a:endParaRPr>
          </a:p>
          <a:p>
            <a:pPr marL="0" indent="0">
              <a:buNone/>
            </a:pPr>
            <a:r>
              <a:rPr lang="ru-RU" sz="2800" b="1" dirty="0">
                <a:solidFill>
                  <a:srgbClr val="C00000"/>
                </a:solidFill>
              </a:rPr>
              <a:t>  </a:t>
            </a:r>
            <a:r>
              <a:rPr lang="ru-RU" sz="2800" b="1" dirty="0">
                <a:solidFill>
                  <a:schemeClr val="accent3">
                    <a:lumMod val="50000"/>
                  </a:schemeClr>
                </a:solidFill>
              </a:rPr>
              <a:t>Приготовь к уроку всё,</a:t>
            </a:r>
          </a:p>
          <a:p>
            <a:pPr marL="0" indent="0">
              <a:buNone/>
            </a:pPr>
            <a:r>
              <a:rPr lang="ru-RU" sz="2800" b="1" dirty="0">
                <a:solidFill>
                  <a:schemeClr val="accent3">
                    <a:lumMod val="50000"/>
                  </a:schemeClr>
                </a:solidFill>
              </a:rPr>
              <a:t>  Чтоб училось нам легко.</a:t>
            </a:r>
          </a:p>
          <a:p>
            <a:pPr marL="0" indent="0">
              <a:buNone/>
            </a:pPr>
            <a:endParaRPr lang="ru-RU" sz="2800" b="1" dirty="0">
              <a:solidFill>
                <a:schemeClr val="accent3">
                  <a:lumMod val="50000"/>
                </a:schemeClr>
              </a:solidFill>
            </a:endParaRPr>
          </a:p>
          <a:p>
            <a:pPr marL="0" indent="0">
              <a:buNone/>
            </a:pPr>
            <a:r>
              <a:rPr lang="ru-RU" sz="2800" b="1" dirty="0">
                <a:solidFill>
                  <a:srgbClr val="C00000"/>
                </a:solidFill>
              </a:rPr>
              <a:t> </a:t>
            </a:r>
          </a:p>
          <a:p>
            <a:pPr marL="0" indent="0">
              <a:buNone/>
            </a:pPr>
            <a:r>
              <a:rPr lang="ru-RU" sz="2800" b="1" dirty="0">
                <a:solidFill>
                  <a:schemeClr val="accent3">
                    <a:lumMod val="50000"/>
                  </a:schemeClr>
                </a:solidFill>
              </a:rPr>
              <a:t> </a:t>
            </a:r>
          </a:p>
          <a:p>
            <a:pPr marL="0" indent="0">
              <a:buNone/>
            </a:pPr>
            <a:endParaRPr lang="ru-RU" sz="2800" b="1" dirty="0">
              <a:solidFill>
                <a:srgbClr val="C00000"/>
              </a:solidFill>
            </a:endParaRPr>
          </a:p>
        </p:txBody>
      </p:sp>
      <p:pic>
        <p:nvPicPr>
          <p:cNvPr id="14338" name="Picture 2" descr="C:\Users\1\Desktop\ЭТИКЕТ\ш порядок аним.gif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5175" y="1669186"/>
            <a:ext cx="4364120" cy="4856158"/>
          </a:xfrm>
          <a:prstGeom prst="rect">
            <a:avLst/>
          </a:prstGeom>
          <a:noFill/>
          <a:ln w="76200">
            <a:solidFill>
              <a:srgbClr val="00B05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3986217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762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ln w="76200">
            <a:solidFill>
              <a:srgbClr val="00B050"/>
            </a:solidFill>
          </a:ln>
        </p:spPr>
        <p:txBody>
          <a:bodyPr>
            <a:normAutofit/>
          </a:bodyPr>
          <a:lstStyle/>
          <a:p>
            <a:r>
              <a:rPr lang="ru-RU" sz="3200" b="1" dirty="0">
                <a:solidFill>
                  <a:srgbClr val="C00000"/>
                </a:solidFill>
              </a:rPr>
              <a:t>ПРАВИЛО 17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1" y="1600200"/>
            <a:ext cx="4176465" cy="4997152"/>
          </a:xfrm>
          <a:ln w="76200">
            <a:solidFill>
              <a:srgbClr val="00B050"/>
            </a:solidFill>
          </a:ln>
        </p:spPr>
        <p:txBody>
          <a:bodyPr>
            <a:normAutofit fontScale="25000" lnSpcReduction="20000"/>
          </a:bodyPr>
          <a:lstStyle/>
          <a:p>
            <a:pPr marL="0" indent="0" algn="ctr">
              <a:buNone/>
            </a:pPr>
            <a:endParaRPr lang="ru-RU" sz="2800" b="1" dirty="0">
              <a:solidFill>
                <a:srgbClr val="C00000"/>
              </a:solidFill>
            </a:endParaRPr>
          </a:p>
          <a:p>
            <a:pPr marL="0" indent="0" algn="ctr">
              <a:buNone/>
            </a:pPr>
            <a:endParaRPr lang="ru-RU" sz="2800" b="1" dirty="0">
              <a:solidFill>
                <a:srgbClr val="C00000"/>
              </a:solidFill>
            </a:endParaRPr>
          </a:p>
          <a:p>
            <a:pPr marL="0" indent="0" algn="ctr">
              <a:buNone/>
            </a:pPr>
            <a:endParaRPr lang="ru-RU" sz="2800" b="1" dirty="0">
              <a:solidFill>
                <a:srgbClr val="C00000"/>
              </a:solidFill>
            </a:endParaRPr>
          </a:p>
          <a:p>
            <a:pPr marL="0" indent="0" algn="ctr">
              <a:buNone/>
            </a:pPr>
            <a:r>
              <a:rPr lang="ru-RU" sz="2800" b="1" dirty="0">
                <a:solidFill>
                  <a:srgbClr val="C00000"/>
                </a:solidFill>
              </a:rPr>
              <a:t>  </a:t>
            </a:r>
            <a:r>
              <a:rPr lang="ru-RU" sz="9600" b="1" dirty="0">
                <a:solidFill>
                  <a:srgbClr val="C00000"/>
                </a:solidFill>
              </a:rPr>
              <a:t>ПРАВИЛА ПОВЕДЕНИЯ В СТОЛОВОЙ</a:t>
            </a:r>
            <a:endParaRPr lang="ru-RU" sz="6400" b="1" dirty="0">
              <a:solidFill>
                <a:srgbClr val="C00000"/>
              </a:solidFill>
            </a:endParaRPr>
          </a:p>
          <a:p>
            <a:pPr marL="514350" indent="-514350">
              <a:buFont typeface="+mj-lt"/>
              <a:buAutoNum type="arabicPeriod"/>
            </a:pPr>
            <a:r>
              <a:rPr lang="ru-RU" sz="9600" b="1" dirty="0">
                <a:solidFill>
                  <a:schemeClr val="accent3">
                    <a:lumMod val="50000"/>
                  </a:schemeClr>
                </a:solidFill>
              </a:rPr>
              <a:t>Вымой руки перед едой.</a:t>
            </a:r>
          </a:p>
          <a:p>
            <a:pPr marL="514350" indent="-514350">
              <a:buFont typeface="+mj-lt"/>
              <a:buAutoNum type="arabicPeriod"/>
            </a:pPr>
            <a:r>
              <a:rPr lang="ru-RU" sz="9600" b="1" dirty="0">
                <a:solidFill>
                  <a:schemeClr val="accent3">
                    <a:lumMod val="50000"/>
                  </a:schemeClr>
                </a:solidFill>
              </a:rPr>
              <a:t>Не разговаривай во время еды.</a:t>
            </a:r>
          </a:p>
          <a:p>
            <a:pPr marL="514350" indent="-514350">
              <a:buFont typeface="+mj-lt"/>
              <a:buAutoNum type="arabicPeriod"/>
            </a:pPr>
            <a:r>
              <a:rPr lang="ru-RU" sz="9600" b="1" dirty="0">
                <a:solidFill>
                  <a:schemeClr val="accent3">
                    <a:lumMod val="50000"/>
                  </a:schemeClr>
                </a:solidFill>
              </a:rPr>
              <a:t>Пищу надо тщательно пережёвывать.</a:t>
            </a:r>
          </a:p>
          <a:p>
            <a:pPr marL="514350" indent="-514350">
              <a:buFont typeface="+mj-lt"/>
              <a:buAutoNum type="arabicPeriod"/>
            </a:pPr>
            <a:r>
              <a:rPr lang="ru-RU" sz="9600" b="1" dirty="0">
                <a:solidFill>
                  <a:schemeClr val="accent3">
                    <a:lumMod val="50000"/>
                  </a:schemeClr>
                </a:solidFill>
              </a:rPr>
              <a:t>Во время еды не крутись и не размахивай руками.</a:t>
            </a:r>
          </a:p>
          <a:p>
            <a:pPr marL="514350" indent="-514350">
              <a:buFont typeface="+mj-lt"/>
              <a:buAutoNum type="arabicPeriod"/>
            </a:pPr>
            <a:r>
              <a:rPr lang="ru-RU" sz="9600" b="1" dirty="0">
                <a:solidFill>
                  <a:schemeClr val="accent3">
                    <a:lumMod val="50000"/>
                  </a:schemeClr>
                </a:solidFill>
              </a:rPr>
              <a:t>После еды вытирай рот салфеткой.</a:t>
            </a:r>
          </a:p>
          <a:p>
            <a:pPr marL="514350" indent="-514350">
              <a:buFont typeface="+mj-lt"/>
              <a:buAutoNum type="arabicPeriod"/>
            </a:pPr>
            <a:r>
              <a:rPr lang="ru-RU" sz="9600" b="1" dirty="0">
                <a:solidFill>
                  <a:schemeClr val="accent3">
                    <a:lumMod val="50000"/>
                  </a:schemeClr>
                </a:solidFill>
              </a:rPr>
              <a:t>Убери за собой грязную посуду.</a:t>
            </a:r>
          </a:p>
          <a:p>
            <a:pPr marL="514350" indent="-514350">
              <a:buFont typeface="+mj-lt"/>
              <a:buAutoNum type="arabicPeriod"/>
            </a:pPr>
            <a:endParaRPr lang="ru-RU" sz="9600" b="1" dirty="0">
              <a:solidFill>
                <a:schemeClr val="accent3">
                  <a:lumMod val="50000"/>
                </a:schemeClr>
              </a:solidFill>
            </a:endParaRPr>
          </a:p>
          <a:p>
            <a:pPr marL="514350" indent="-514350">
              <a:buFont typeface="+mj-lt"/>
              <a:buAutoNum type="arabicPeriod"/>
            </a:pPr>
            <a:endParaRPr lang="ru-RU" sz="9600" b="1" dirty="0">
              <a:solidFill>
                <a:schemeClr val="accent3">
                  <a:lumMod val="50000"/>
                </a:schemeClr>
              </a:solidFill>
            </a:endParaRPr>
          </a:p>
          <a:p>
            <a:pPr marL="514350" indent="-514350">
              <a:buFont typeface="+mj-lt"/>
              <a:buAutoNum type="arabicPeriod"/>
            </a:pPr>
            <a:endParaRPr lang="ru-RU" sz="9600" b="1" dirty="0">
              <a:solidFill>
                <a:schemeClr val="accent3">
                  <a:lumMod val="50000"/>
                </a:schemeClr>
              </a:solidFill>
            </a:endParaRPr>
          </a:p>
          <a:p>
            <a:pPr marL="514350" indent="-514350">
              <a:buFont typeface="+mj-lt"/>
              <a:buAutoNum type="arabicPeriod"/>
            </a:pPr>
            <a:endParaRPr lang="ru-RU" sz="3800" b="1" dirty="0">
              <a:solidFill>
                <a:schemeClr val="accent3">
                  <a:lumMod val="50000"/>
                </a:schemeClr>
              </a:solidFill>
            </a:endParaRPr>
          </a:p>
          <a:p>
            <a:pPr marL="0" indent="0">
              <a:buNone/>
            </a:pPr>
            <a:endParaRPr lang="ru-RU" sz="3800" b="1" dirty="0">
              <a:solidFill>
                <a:srgbClr val="C00000"/>
              </a:solidFill>
            </a:endParaRPr>
          </a:p>
          <a:p>
            <a:pPr marL="0" indent="0">
              <a:buNone/>
            </a:pPr>
            <a:r>
              <a:rPr lang="ru-RU" sz="3800" b="1" dirty="0">
                <a:solidFill>
                  <a:srgbClr val="C00000"/>
                </a:solidFill>
              </a:rPr>
              <a:t> </a:t>
            </a:r>
          </a:p>
          <a:p>
            <a:pPr marL="0" indent="0">
              <a:buNone/>
            </a:pPr>
            <a:r>
              <a:rPr lang="ru-RU" sz="2800" b="1" dirty="0">
                <a:solidFill>
                  <a:schemeClr val="accent3">
                    <a:lumMod val="50000"/>
                  </a:schemeClr>
                </a:solidFill>
              </a:rPr>
              <a:t> </a:t>
            </a:r>
          </a:p>
          <a:p>
            <a:pPr marL="0" indent="0">
              <a:buNone/>
            </a:pPr>
            <a:endParaRPr lang="ru-RU" sz="2800" b="1" dirty="0">
              <a:solidFill>
                <a:srgbClr val="C00000"/>
              </a:solidFill>
            </a:endParaRPr>
          </a:p>
        </p:txBody>
      </p:sp>
      <p:pic>
        <p:nvPicPr>
          <p:cNvPr id="15362" name="Picture 2" descr="C:\Users\1\Desktop\ЭТИКЕТ\ш стол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1684012"/>
            <a:ext cx="4406015" cy="4841332"/>
          </a:xfrm>
          <a:prstGeom prst="rect">
            <a:avLst/>
          </a:prstGeom>
          <a:noFill/>
          <a:ln w="76200">
            <a:solidFill>
              <a:srgbClr val="00B05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2908215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762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683568" y="1052736"/>
            <a:ext cx="7776864" cy="5544616"/>
          </a:xfrm>
          <a:prstGeom prst="rect">
            <a:avLst/>
          </a:prstGeom>
          <a:noFill/>
          <a:ln w="7620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57200" indent="-457200">
              <a:buFont typeface="Wingdings" pitchFamily="2" charset="2"/>
              <a:buChar char="v"/>
            </a:pPr>
            <a:endParaRPr lang="ru-RU" sz="2800" b="1" dirty="0">
              <a:solidFill>
                <a:schemeClr val="accent3">
                  <a:lumMod val="50000"/>
                </a:schemeClr>
              </a:solidFill>
            </a:endParaRPr>
          </a:p>
          <a:p>
            <a:pPr marL="457200" indent="-457200">
              <a:buFont typeface="Wingdings" pitchFamily="2" charset="2"/>
              <a:buChar char="v"/>
            </a:pPr>
            <a:endParaRPr lang="ru-RU" sz="2800" b="1" dirty="0">
              <a:solidFill>
                <a:schemeClr val="accent3">
                  <a:lumMod val="50000"/>
                </a:schemeClr>
              </a:solidFill>
            </a:endParaRPr>
          </a:p>
          <a:p>
            <a:pPr marL="457200" indent="-457200">
              <a:buFont typeface="Wingdings" pitchFamily="2" charset="2"/>
              <a:buChar char="v"/>
            </a:pPr>
            <a:r>
              <a:rPr lang="ru-RU" sz="2800" b="1" dirty="0">
                <a:solidFill>
                  <a:schemeClr val="accent3">
                    <a:lumMod val="50000"/>
                  </a:schemeClr>
                </a:solidFill>
              </a:rPr>
              <a:t>Войдя в класс, учителю и товарищам надо сказать</a:t>
            </a:r>
          </a:p>
          <a:p>
            <a:pPr marL="457200" indent="-457200">
              <a:buFont typeface="Wingdings" pitchFamily="2" charset="2"/>
              <a:buChar char="v"/>
            </a:pPr>
            <a:endParaRPr lang="ru-RU" sz="2800" b="1" dirty="0">
              <a:solidFill>
                <a:schemeClr val="accent3">
                  <a:lumMod val="50000"/>
                </a:schemeClr>
              </a:solidFill>
            </a:endParaRPr>
          </a:p>
          <a:p>
            <a:pPr marL="457200" indent="-457200">
              <a:buFont typeface="Wingdings" pitchFamily="2" charset="2"/>
              <a:buChar char="v"/>
            </a:pPr>
            <a:r>
              <a:rPr lang="ru-RU" sz="2800" b="1" dirty="0">
                <a:solidFill>
                  <a:schemeClr val="accent3">
                    <a:lumMod val="50000"/>
                  </a:schemeClr>
                </a:solidFill>
              </a:rPr>
              <a:t>В школу приходи до</a:t>
            </a:r>
          </a:p>
          <a:p>
            <a:pPr marL="457200" indent="-457200">
              <a:buFont typeface="Wingdings" pitchFamily="2" charset="2"/>
              <a:buChar char="v"/>
            </a:pPr>
            <a:endParaRPr lang="ru-RU" sz="2800" b="1" dirty="0">
              <a:solidFill>
                <a:schemeClr val="accent3">
                  <a:lumMod val="50000"/>
                </a:schemeClr>
              </a:solidFill>
            </a:endParaRPr>
          </a:p>
          <a:p>
            <a:pPr marL="457200" indent="-457200">
              <a:buFont typeface="Wingdings" pitchFamily="2" charset="2"/>
              <a:buChar char="v"/>
            </a:pPr>
            <a:r>
              <a:rPr lang="ru-RU" sz="2800" b="1" dirty="0">
                <a:solidFill>
                  <a:schemeClr val="accent3">
                    <a:lumMod val="50000"/>
                  </a:schemeClr>
                </a:solidFill>
              </a:rPr>
              <a:t>Если хочешь отвечать, подними</a:t>
            </a:r>
          </a:p>
          <a:p>
            <a:pPr marL="457200" indent="-457200">
              <a:buFont typeface="Wingdings" pitchFamily="2" charset="2"/>
              <a:buChar char="v"/>
            </a:pPr>
            <a:endParaRPr lang="ru-RU" sz="2800" b="1" dirty="0">
              <a:solidFill>
                <a:schemeClr val="accent3">
                  <a:lumMod val="50000"/>
                </a:schemeClr>
              </a:solidFill>
            </a:endParaRPr>
          </a:p>
          <a:p>
            <a:pPr marL="457200" indent="-457200">
              <a:buFont typeface="Wingdings" pitchFamily="2" charset="2"/>
              <a:buChar char="v"/>
            </a:pPr>
            <a:r>
              <a:rPr lang="ru-RU" sz="2800" b="1" dirty="0">
                <a:solidFill>
                  <a:schemeClr val="accent3">
                    <a:lumMod val="50000"/>
                  </a:schemeClr>
                </a:solidFill>
              </a:rPr>
              <a:t>Когда отвечаешь, надо</a:t>
            </a:r>
          </a:p>
          <a:p>
            <a:pPr marL="457200" indent="-457200">
              <a:buFont typeface="Wingdings" pitchFamily="2" charset="2"/>
              <a:buChar char="v"/>
            </a:pPr>
            <a:endParaRPr lang="ru-RU" sz="2800" b="1" dirty="0">
              <a:solidFill>
                <a:schemeClr val="accent3">
                  <a:lumMod val="50000"/>
                </a:schemeClr>
              </a:solidFill>
            </a:endParaRPr>
          </a:p>
          <a:p>
            <a:pPr marL="457200" indent="-457200">
              <a:buFont typeface="Wingdings" pitchFamily="2" charset="2"/>
              <a:buChar char="v"/>
            </a:pPr>
            <a:r>
              <a:rPr lang="ru-RU" sz="2800" b="1" dirty="0">
                <a:solidFill>
                  <a:schemeClr val="accent3">
                    <a:lumMod val="50000"/>
                  </a:schemeClr>
                </a:solidFill>
              </a:rPr>
              <a:t>На перемене надо играть</a:t>
            </a:r>
          </a:p>
          <a:p>
            <a:pPr marL="457200" indent="-457200">
              <a:buFont typeface="Wingdings" pitchFamily="2" charset="2"/>
              <a:buChar char="v"/>
            </a:pPr>
            <a:endParaRPr lang="ru-RU" sz="2800" b="1" dirty="0">
              <a:solidFill>
                <a:schemeClr val="accent3">
                  <a:lumMod val="50000"/>
                </a:schemeClr>
              </a:solidFill>
            </a:endParaRPr>
          </a:p>
          <a:p>
            <a:pPr marL="457200" indent="-457200">
              <a:buFont typeface="Wingdings" pitchFamily="2" charset="2"/>
              <a:buChar char="v"/>
            </a:pPr>
            <a:r>
              <a:rPr lang="ru-RU" sz="2800" b="1" dirty="0">
                <a:solidFill>
                  <a:schemeClr val="accent3">
                    <a:lumMod val="50000"/>
                  </a:schemeClr>
                </a:solidFill>
              </a:rPr>
              <a:t>Во время еды нельзя</a:t>
            </a:r>
          </a:p>
          <a:p>
            <a:pPr marL="457200" indent="-457200">
              <a:buFont typeface="Wingdings" pitchFamily="2" charset="2"/>
              <a:buChar char="v"/>
            </a:pPr>
            <a:endParaRPr lang="ru-RU" sz="2800" b="1" dirty="0">
              <a:solidFill>
                <a:schemeClr val="accent3">
                  <a:lumMod val="50000"/>
                </a:schemeClr>
              </a:solidFill>
            </a:endParaRPr>
          </a:p>
          <a:p>
            <a:pPr marL="457200" indent="-457200">
              <a:buFont typeface="Wingdings" pitchFamily="2" charset="2"/>
              <a:buChar char="v"/>
            </a:pPr>
            <a:endParaRPr lang="ru-RU" sz="2800" b="1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6632"/>
            <a:ext cx="8229600" cy="778098"/>
          </a:xfrm>
          <a:ln w="76200">
            <a:solidFill>
              <a:srgbClr val="00B050"/>
            </a:solidFill>
          </a:ln>
        </p:spPr>
        <p:txBody>
          <a:bodyPr>
            <a:normAutofit/>
          </a:bodyPr>
          <a:lstStyle/>
          <a:p>
            <a:r>
              <a:rPr lang="ru-RU" sz="3200" b="1" dirty="0">
                <a:solidFill>
                  <a:srgbClr val="C00000"/>
                </a:solidFill>
              </a:rPr>
              <a:t>ПАМЯТКА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2483768" y="1700808"/>
            <a:ext cx="2664296" cy="50405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rgbClr val="C00000"/>
                </a:solidFill>
              </a:rPr>
              <a:t>ЗДРАВСТВУЙТЕ.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4466580" y="2564904"/>
            <a:ext cx="1617588" cy="50405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rgbClr val="C00000"/>
                </a:solidFill>
              </a:rPr>
              <a:t>ЗВОНКА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6228184" y="3429000"/>
            <a:ext cx="1296144" cy="50405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rgbClr val="C00000"/>
                </a:solidFill>
              </a:rPr>
              <a:t>РУКУ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4932040" y="4293096"/>
            <a:ext cx="1872208" cy="50405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rgbClr val="C00000"/>
                </a:solidFill>
              </a:rPr>
              <a:t>ВСТАВАТЬ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5364088" y="5085184"/>
            <a:ext cx="2232248" cy="50405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rgbClr val="C00000"/>
                </a:solidFill>
              </a:rPr>
              <a:t>СПОКОЙНО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4716016" y="5949280"/>
            <a:ext cx="2736304" cy="50405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rgbClr val="C00000"/>
                </a:solidFill>
              </a:rPr>
              <a:t>РАЗГОВАРИВАТЬ</a:t>
            </a:r>
          </a:p>
        </p:txBody>
      </p:sp>
    </p:spTree>
    <p:extLst>
      <p:ext uri="{BB962C8B-B14F-4D97-AF65-F5344CB8AC3E}">
        <p14:creationId xmlns:p14="http://schemas.microsoft.com/office/powerpoint/2010/main" val="12182427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9" name="Picture 5" descr="C:\Users\1\Desktop\ЭТИКЕТ\Ш ОБЛОЖКА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6513" y="0"/>
            <a:ext cx="9180513" cy="6858000"/>
          </a:xfrm>
          <a:prstGeom prst="rect">
            <a:avLst/>
          </a:prstGeom>
          <a:noFill/>
          <a:ln w="76200">
            <a:solidFill>
              <a:srgbClr val="00B05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2771800" y="2420888"/>
            <a:ext cx="3960440" cy="151216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6000" b="1" dirty="0">
                <a:solidFill>
                  <a:srgbClr val="C00000"/>
                </a:solidFill>
              </a:rPr>
              <a:t>КОНЕЦ</a:t>
            </a:r>
          </a:p>
        </p:txBody>
      </p:sp>
    </p:spTree>
    <p:extLst>
      <p:ext uri="{BB962C8B-B14F-4D97-AF65-F5344CB8AC3E}">
        <p14:creationId xmlns:p14="http://schemas.microsoft.com/office/powerpoint/2010/main" val="3425421892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558</TotalTime>
  <Words>513</Words>
  <Application>Microsoft Office PowerPoint</Application>
  <PresentationFormat>Экран (4:3)</PresentationFormat>
  <Paragraphs>170</Paragraphs>
  <Slides>23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23</vt:i4>
      </vt:variant>
    </vt:vector>
  </HeadingPairs>
  <TitlesOfParts>
    <vt:vector size="24" baseType="lpstr">
      <vt:lpstr>Тема Office</vt:lpstr>
      <vt:lpstr>Презентация PowerPoint</vt:lpstr>
      <vt:lpstr>ЧТО ОЗНАЧАЕТ СЛОВО «ПРАВИЛО»?</vt:lpstr>
      <vt:lpstr>ПРАВИЛО 1</vt:lpstr>
      <vt:lpstr>ПРАВИЛО 2</vt:lpstr>
      <vt:lpstr>ПРАВИЛО 3</vt:lpstr>
      <vt:lpstr>ПРАВИЛО 4</vt:lpstr>
      <vt:lpstr>НАЗОВИТЕ, ЧТО ДОЛЖНО ЛЕЖАТЬ В ПОРТФЕЛЕ</vt:lpstr>
      <vt:lpstr>Портфель на следующий день надо собирать вечером.</vt:lpstr>
      <vt:lpstr>ПРАВИЛО 5</vt:lpstr>
      <vt:lpstr>ПРАВИЛО 6</vt:lpstr>
      <vt:lpstr>ПРАВИЛО 7</vt:lpstr>
      <vt:lpstr>ПРАВИЛО 8</vt:lpstr>
      <vt:lpstr>ПРАВИЛО 9</vt:lpstr>
      <vt:lpstr>ПРАВИЛО 10</vt:lpstr>
      <vt:lpstr>ПРАВИЛО 11</vt:lpstr>
      <vt:lpstr>ПРАВИЛО 12</vt:lpstr>
      <vt:lpstr>ПРАВИЛО 13</vt:lpstr>
      <vt:lpstr>ПРАВИЛО 14</vt:lpstr>
      <vt:lpstr>ПРАВИЛО 15</vt:lpstr>
      <vt:lpstr>ПРАВИЛО 16</vt:lpstr>
      <vt:lpstr>ПРАВИЛО 17</vt:lpstr>
      <vt:lpstr>ПАМЯТКА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cp:lastModifiedBy>Ирина</cp:lastModifiedBy>
  <cp:revision>3</cp:revision>
  <dcterms:created xsi:type="dcterms:W3CDTF">2012-07-26T07:58:32Z</dcterms:created>
  <dcterms:modified xsi:type="dcterms:W3CDTF">2022-09-19T18:21:20Z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NXPowerLiteLastOptimized">
    <vt:lpwstr>1646480</vt:lpwstr>
  </property>
  <property fmtid="{D5CDD505-2E9C-101B-9397-08002B2CF9AE}" pid="3" name="NXPowerLiteSettings">
    <vt:lpwstr>F6000400038000</vt:lpwstr>
  </property>
  <property fmtid="{D5CDD505-2E9C-101B-9397-08002B2CF9AE}" pid="4" name="NXPowerLiteVersion">
    <vt:lpwstr>D4.3.1</vt:lpwstr>
  </property>
</Properties>
</file>