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4663BA2-B325-4388-A971-D542A3924A9F}" type="datetimeFigureOut">
              <a:rPr lang="ru-RU" smtClean="0"/>
              <a:pPr/>
              <a:t>09.02.2016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FCCA569-21E3-42AF-966C-F076507C94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Сущность </a:t>
            </a:r>
            <a:r>
              <a:rPr lang="ru-RU" sz="2800" dirty="0" smtClean="0"/>
              <a:t>ПРОЦЕССА самовоспитания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43306" y="5429264"/>
            <a:ext cx="5114778" cy="1101248"/>
          </a:xfrm>
        </p:spPr>
        <p:txBody>
          <a:bodyPr/>
          <a:lstStyle/>
          <a:p>
            <a:pPr algn="ctr"/>
            <a:r>
              <a:rPr lang="ru-RU" dirty="0" smtClean="0"/>
              <a:t>Аспирантка 1 года обучения,</a:t>
            </a:r>
          </a:p>
          <a:p>
            <a:pPr algn="ctr"/>
            <a:r>
              <a:rPr lang="ru-RU" dirty="0" smtClean="0"/>
              <a:t>Назарцева Юлия Михайловна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14290"/>
            <a:ext cx="3429000" cy="571488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Самовоспитание</a:t>
            </a:r>
            <a:endParaRPr lang="ru-RU" sz="2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500694" y="1000108"/>
            <a:ext cx="3429000" cy="1920240"/>
          </a:xfrm>
        </p:spPr>
        <p:txBody>
          <a:bodyPr>
            <a:noAutofit/>
          </a:bodyPr>
          <a:lstStyle/>
          <a:p>
            <a:r>
              <a:rPr lang="ru-RU" sz="3200" dirty="0" smtClean="0"/>
              <a:t>- это процесс усвоения человеком опыта предшествующих поколений посредством внутренних душевных факторов, обеспечивающих развитие. </a:t>
            </a:r>
            <a:endParaRPr lang="ru-RU" sz="3200" dirty="0"/>
          </a:p>
        </p:txBody>
      </p:sp>
      <p:pic>
        <p:nvPicPr>
          <p:cNvPr id="5" name="Рисунок 4" descr="1259778723_9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663575" y="1217581"/>
            <a:ext cx="4622800" cy="3097276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572428" cy="1816422"/>
          </a:xfrm>
        </p:spPr>
        <p:txBody>
          <a:bodyPr>
            <a:noAutofit/>
          </a:bodyPr>
          <a:lstStyle/>
          <a:p>
            <a:r>
              <a:rPr lang="ru-RU" sz="1600" b="0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воспитание, если оно не насилие, без самовоспитания невозможно. их следует рассматривать как две стороны одного и того же процесса.</a:t>
            </a:r>
            <a:r>
              <a:rPr lang="ru-RU" sz="1600" b="0" i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1600" b="0" i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1600" b="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1600" b="0" i="1" dirty="0">
                <a:solidFill>
                  <a:schemeClr val="tx2">
                    <a:lumMod val="75000"/>
                  </a:schemeClr>
                </a:solidFill>
              </a:rPr>
              <a:t>Осуществляя самовоспитание, человек может самообразовываться, что естественно не может не отражаться на творческой деятельности человека. Стремление к совершенству через тернии лени, приводят к высоким творческим результатам.</a:t>
            </a:r>
            <a:r>
              <a:rPr lang="ru-RU" sz="1600" dirty="0"/>
              <a:t> </a:t>
            </a:r>
          </a:p>
        </p:txBody>
      </p:sp>
      <p:pic>
        <p:nvPicPr>
          <p:cNvPr id="5" name="Содержимое 4" descr="015594mv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62050" y="2133600"/>
            <a:ext cx="5829300" cy="4371975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3714752"/>
            <a:ext cx="7250882" cy="2648531"/>
          </a:xfrm>
        </p:spPr>
        <p:txBody>
          <a:bodyPr>
            <a:noAutofit/>
          </a:bodyPr>
          <a:lstStyle/>
          <a:p>
            <a:pPr algn="just"/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Самовоспитание </a:t>
            </a:r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может осуществляться ребенком в различных сферах его развития - нравственного, физического, эмоционально-волевого, эстетического и интеллектуального. Содержание и направленность самовоспитания зависят от ряда обстоятельств: от особенностей жизненного склада, от идеалов школьника, от осознания тех объективных и субъективных трудностей, с какими он сталкивается.</a:t>
            </a:r>
          </a:p>
          <a:p>
            <a:pPr algn="just"/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К </a:t>
            </a:r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самовоспитанию школьника побуждают как внешние воздействия (идеологические и моральные требования общества, требования коллектива и отдельной личности), так и внутренние (материальные и духовные потребности, интересы человека). Процессу самовоспитания содействуют соревнование, стремление отстоять честь класса, школы, критика и самокритика, пример авторитетного человека.</a:t>
            </a:r>
          </a:p>
          <a:p>
            <a:pPr algn="just"/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 </a:t>
            </a:r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Элементы </a:t>
            </a:r>
            <a:r>
              <a:rPr lang="ru-RU" sz="1100" dirty="0" smtClean="0">
                <a:solidFill>
                  <a:srgbClr val="7030A0"/>
                </a:solidFill>
                <a:cs typeface="Times New Roman" pitchFamily="18" charset="0"/>
              </a:rPr>
              <a:t>самовоспитания возникают уже у дошкольника: он учится правильно говорить, соблюдает правила гигиены. У младшего школьника этих элементов становится больше. В этом возрасте ребенок занимается закаливанием своего организма, физическим самовоспитанием, работает над исправлением своего почерка, учится сдерживаться и т. д. Более осознанно заниматься самовоспитанием начинают подростки и старшие школьники.</a:t>
            </a:r>
            <a:endParaRPr lang="ru-RU" sz="1100" dirty="0">
              <a:solidFill>
                <a:srgbClr val="7030A0"/>
              </a:solidFill>
              <a:cs typeface="Times New Roman" pitchFamily="18" charset="0"/>
            </a:endParaRPr>
          </a:p>
        </p:txBody>
      </p:sp>
      <p:pic>
        <p:nvPicPr>
          <p:cNvPr id="4" name="Рисунок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428605"/>
            <a:ext cx="3570320" cy="26742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71414"/>
            <a:ext cx="335758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Процесс воспитания ребенка можно считать эффективным тогда, когда у него появится потребность в самовоспитании - в сознательной, планомерной работе человека над собой. Эта работа направлена на формирование таких свойств личности, которые отвечают требованиям общества и личной программе развития.</a:t>
            </a:r>
          </a:p>
          <a:p>
            <a:pPr algn="just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Самовоспитание возникает тогда, когда ребенок подготовлен к нему, когда он начинает сознавать себя личностью, задумываться над своим будущим, проявлять известную самостоятельность в практической жизни. Наиболее благоприятные условия для самовоспитания создаются в коллективе, когда ребенок научается корректировать свое поведение с его требованиями.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7143800" cy="2143140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2">
                    <a:lumMod val="75000"/>
                  </a:schemeClr>
                </a:solidFill>
              </a:rPr>
              <a:t>В понятии «самовоспитание» педагогика описывает внутренний духовный мир человека, его способность самостоятельно развиваться. Внешние факторы - воспитание - лишь условия, средства их пробуждения, приведения в действие. Вот почему философы, педагоги, психологи утверждают, что именно в душе человека заложены движущие силы его развития</a:t>
            </a:r>
          </a:p>
        </p:txBody>
      </p:sp>
      <p:pic>
        <p:nvPicPr>
          <p:cNvPr id="5" name="Содержимое 4" descr="u8kQQL6WddQ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319008"/>
            <a:ext cx="6286544" cy="4194499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143380"/>
            <a:ext cx="7715304" cy="2534634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 процессе воспитания необходимо побудить подростка к осуществлению самовоспитания.  </a:t>
            </a:r>
            <a:b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Сам ребенок активен уже с рождения, он рождается со способностью к развитию. Он не сосуд, куда «сливается» опыт человечества, он сам способен этот опыт приобретать и творить что-то новое. Поэтому основным душевным фактором развития человека  является самовоспитание.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Samovospitani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9289" y="142875"/>
            <a:ext cx="6414797" cy="39290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7242048" cy="4786346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Самовоспитание - деятельность человека, направленная на изменение своей личности в соответствии с сознательно поставленными целями, сложившимися идеалами и убеждениями. </a:t>
            </a:r>
            <a:br>
              <a:rPr lang="ru-RU" sz="2000" dirty="0" smtClean="0"/>
            </a:br>
            <a:r>
              <a:rPr lang="ru-RU" sz="2000" dirty="0" smtClean="0"/>
              <a:t>Самовоспитание предполагает определенный уровень развития личности, ее самосознания, способности к ее анализу при сознательном сопоставлении своих поступков с поступками других людей. </a:t>
            </a:r>
            <a:br>
              <a:rPr lang="ru-RU" sz="2000" dirty="0" smtClean="0"/>
            </a:br>
            <a:r>
              <a:rPr lang="ru-RU" sz="2000" dirty="0" smtClean="0"/>
              <a:t>Отношение человека к своим потенциальным возможностям, правильность самооценки, умение видеть свои недостатки характеризуют зрелость человека и являются предпосылками организации самовоспитания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4282" y="0"/>
            <a:ext cx="7643866" cy="6500834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Самовоспитание предполагает использование таких приемов, как:</a:t>
            </a:r>
          </a:p>
          <a:p>
            <a:pPr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самообязательство; </a:t>
            </a:r>
          </a:p>
          <a:p>
            <a:pPr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самоотчет; </a:t>
            </a:r>
          </a:p>
          <a:p>
            <a:pPr algn="l">
              <a:buFont typeface="Wingdings" pitchFamily="2" charset="2"/>
              <a:buChar char="v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осмысление собственной деятельности и поведения; самоконтроль</a:t>
            </a:r>
            <a:r>
              <a:rPr lang="ru-RU" dirty="0" smtClean="0"/>
              <a:t>. </a:t>
            </a:r>
          </a:p>
          <a:p>
            <a:pPr algn="l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Самовоспитание осуществляется в процессе самоуправления, которое строится на основе сформулированных человеком целей, программы действий, контроля за выполнением программы, оценки полученных результатов, </a:t>
            </a:r>
            <a:r>
              <a:rPr lang="ru-RU" dirty="0" err="1" smtClean="0">
                <a:solidFill>
                  <a:schemeClr val="accent3">
                    <a:lumMod val="75000"/>
                  </a:schemeClr>
                </a:solidFill>
              </a:rPr>
              <a:t>самокоррекции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. </a:t>
            </a:r>
          </a:p>
          <a:p>
            <a:pPr algn="l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К методам самовоспитания относятся: 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самопознание; 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самообладание; </a:t>
            </a:r>
          </a:p>
          <a:p>
            <a:pPr marL="457200" indent="-457200" algn="l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самостимулирование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buFont typeface="Wingdings" pitchFamily="2" charset="2"/>
              <a:buChar char="v"/>
            </a:pP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18079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Самопознание включает: </a:t>
            </a:r>
            <a:br>
              <a:rPr lang="ru-RU" sz="2800" dirty="0" smtClean="0"/>
            </a:br>
            <a:r>
              <a:rPr lang="ru-RU" sz="2800" dirty="0" smtClean="0"/>
              <a:t> - самонаблюдение, </a:t>
            </a:r>
            <a:br>
              <a:rPr lang="ru-RU" sz="2800" dirty="0" smtClean="0"/>
            </a:br>
            <a:r>
              <a:rPr lang="ru-RU" sz="2800" dirty="0" smtClean="0"/>
              <a:t> - самоанализ,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самооценивание</a:t>
            </a:r>
            <a:r>
              <a:rPr lang="ru-RU" sz="2800" dirty="0" smtClean="0"/>
              <a:t>,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самосравнение</a:t>
            </a:r>
            <a:r>
              <a:rPr lang="ru-RU" sz="2800" dirty="0" smtClean="0"/>
              <a:t>. </a:t>
            </a:r>
            <a:br>
              <a:rPr lang="ru-RU" sz="2800" dirty="0" smtClean="0"/>
            </a:br>
            <a:r>
              <a:rPr lang="ru-RU" sz="2800" dirty="0" smtClean="0"/>
              <a:t>Самообладание опирается на: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самоубеждение</a:t>
            </a:r>
            <a:r>
              <a:rPr lang="ru-RU" sz="2800" dirty="0" smtClean="0"/>
              <a:t>, </a:t>
            </a:r>
            <a:br>
              <a:rPr lang="ru-RU" sz="2800" dirty="0" smtClean="0"/>
            </a:br>
            <a:r>
              <a:rPr lang="ru-RU" sz="2800" dirty="0" smtClean="0"/>
              <a:t> - самоконтроль, </a:t>
            </a:r>
            <a:br>
              <a:rPr lang="ru-RU" sz="2800" dirty="0" smtClean="0"/>
            </a:br>
            <a:r>
              <a:rPr lang="ru-RU" sz="2800" dirty="0" smtClean="0"/>
              <a:t> - самоприказ, </a:t>
            </a:r>
            <a:br>
              <a:rPr lang="ru-RU" sz="2800" dirty="0" smtClean="0"/>
            </a:br>
            <a:r>
              <a:rPr lang="ru-RU" sz="2800" dirty="0" smtClean="0"/>
              <a:t> - самовнушение,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самоподкрепление</a:t>
            </a:r>
            <a:r>
              <a:rPr lang="ru-RU" sz="2800" dirty="0" smtClean="0"/>
              <a:t>,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самоисповедь</a:t>
            </a:r>
            <a:r>
              <a:rPr lang="ru-RU" sz="2800" dirty="0" smtClean="0"/>
              <a:t>, </a:t>
            </a:r>
            <a:br>
              <a:rPr lang="ru-RU" sz="2800" dirty="0" smtClean="0"/>
            </a:br>
            <a:r>
              <a:rPr lang="ru-RU" sz="2800" dirty="0" smtClean="0"/>
              <a:t> - </a:t>
            </a:r>
            <a:r>
              <a:rPr lang="ru-RU" sz="2800" dirty="0" err="1" smtClean="0"/>
              <a:t>самопринуждение</a:t>
            </a:r>
            <a:r>
              <a:rPr lang="ru-RU" sz="2800" dirty="0" smtClean="0"/>
              <a:t>.</a:t>
            </a:r>
            <a:r>
              <a:rPr lang="ru-RU" sz="1400" dirty="0" smtClean="0"/>
              <a:t> 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285728"/>
            <a:ext cx="3429000" cy="61436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Все воздействия и влияния, которые сказываются на развитии личности, стали подразделять на две группы - внешние и внутренние. </a:t>
            </a:r>
          </a:p>
          <a:p>
            <a:r>
              <a:rPr lang="ru-RU" sz="2000" dirty="0" smtClean="0"/>
              <a:t>Средовые влияния и воспитание относятся к внешним факторам личностного развития человека. </a:t>
            </a:r>
          </a:p>
          <a:p>
            <a:r>
              <a:rPr lang="ru-RU" sz="2000" dirty="0" smtClean="0"/>
              <a:t>Природные склонности, способности и задатки, а так же вся совокупность его чувств и переживаний, которые возникают по влиянием внешних воздействий, относятся к внутренним факторам.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x_5adb3a4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41" r="12541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965952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accent3">
                    <a:lumMod val="75000"/>
                  </a:schemeClr>
                </a:solidFill>
              </a:rPr>
              <a:t>С этой точки зрения должно быть понятно, что воспитание играет определяющую роль в развитии личности только при условии, если оно оказывает положительное влияние на внутренние стимулирование ее активности в работе над собой. Именно эта активности и собственное стремление растущего человека к своему совершенствованию в конечном итоге и определяют его личностное развитие. </a:t>
            </a:r>
            <a:endParaRPr lang="ru-RU" sz="1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Содержимое 3" descr="x_114e385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2357430"/>
            <a:ext cx="6294398" cy="415300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214942" y="428604"/>
            <a:ext cx="3714776" cy="6215106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/>
              <a:t>Из этого следует - и это необходимо подчеркнуть, - что процесс развития личности по существу приобретает характер саморазвития. </a:t>
            </a:r>
          </a:p>
          <a:p>
            <a:r>
              <a:rPr lang="ru-RU" sz="2200" dirty="0" smtClean="0"/>
              <a:t>Л.Н. Толстой сравнивал развитие человека с тем, как растет плодовое дерево, ведь в буквальном смысле не человек его выращивает - оно само растет. Он только создает условия и стимулирует этот рост: рыхлит и удобряет почву, когда нужно поливает, уничтожает вредителей.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7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68" b="68"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Существуют правила способствующие самовоспитанию: </a:t>
            </a:r>
            <a:br>
              <a:rPr lang="ru-RU" dirty="0" smtClean="0"/>
            </a:br>
            <a:r>
              <a:rPr lang="ru-RU" dirty="0" smtClean="0"/>
              <a:t>Пять “надо”: 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НАДО 1: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Всегда помогать родителям</a:t>
            </a:r>
            <a:endParaRPr lang="ru-RU" sz="3600" dirty="0"/>
          </a:p>
        </p:txBody>
      </p:sp>
      <p:pic>
        <p:nvPicPr>
          <p:cNvPr id="6" name="Рисунок 5" descr="130167639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285" b="2285"/>
          <a:stretch>
            <a:fillRect/>
          </a:stretch>
        </p:blipFill>
        <p:spPr>
          <a:xfrm>
            <a:off x="663575" y="476250"/>
            <a:ext cx="4484688" cy="477043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НАДО 2: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600" dirty="0" smtClean="0"/>
              <a:t>Выполнять требования учителей учиться добросовестно. </a:t>
            </a:r>
            <a:endParaRPr lang="ru-RU" sz="3600" dirty="0"/>
          </a:p>
        </p:txBody>
      </p:sp>
      <p:pic>
        <p:nvPicPr>
          <p:cNvPr id="5" name="Рисунок 4" descr="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663682" y="1574148"/>
            <a:ext cx="4206240" cy="313994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НАДО 3: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Быть честным. 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/>
          </a:p>
        </p:txBody>
      </p:sp>
      <p:pic>
        <p:nvPicPr>
          <p:cNvPr id="5" name="Рисунок 4" descr="признание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595" r="7595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НАДО 4: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Подчинять личные интересы коллективным.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1275884961_2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54" r="16654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НАДО 5: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Всегда и всюду проявлять добросовестность.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1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650" r="6650"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Пять “можно”:  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МОЖНО 1: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Веселиться и играть, когда работа сделана на “отлично”. </a:t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650645776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1864" r="21864"/>
          <a:stretch>
            <a:fillRect/>
          </a:stretch>
        </p:blipFill>
        <p:spPr/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МОЖНО 2: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Забывать обиды, но помнить, кого и за что ты обидел сам.   </a:t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0b14ee767410b706b8c465844bd457a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464" r="12464"/>
          <a:stretch>
            <a:fillRect/>
          </a:stretch>
        </p:blipFill>
        <p:spPr/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МОЖНО 3: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Не унывать при неудачах; если упорен, все равно получится !     </a:t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CHDbXV2_4GM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26" r="16626"/>
          <a:stretch>
            <a:fillRect/>
          </a:stretch>
        </p:blipFill>
        <p:spPr/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МОЖНО 4: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3600" dirty="0" smtClean="0"/>
              <a:t>Учиться у других, если они лучше тебя трудятся. </a:t>
            </a:r>
            <a:br>
              <a:rPr lang="ru-RU" sz="3600" dirty="0" smtClean="0"/>
            </a:br>
            <a:r>
              <a:rPr lang="ru-RU" sz="3600" dirty="0" smtClean="0"/>
              <a:t>    </a:t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5603922288b2a09480d8b2f8c22a8ad306346e5327_b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54" r="16654"/>
          <a:stretch>
            <a:fillRect/>
          </a:stretch>
        </p:blipFill>
        <p:spPr/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МОЖНО 5: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2359944"/>
          </a:xfrm>
        </p:spPr>
        <p:txBody>
          <a:bodyPr>
            <a:noAutofit/>
          </a:bodyPr>
          <a:lstStyle/>
          <a:p>
            <a:r>
              <a:rPr lang="ru-RU" sz="2800" dirty="0" smtClean="0"/>
              <a:t>Спрашивать, если не знаешь, просить помочь, если не справляешься сам. </a:t>
            </a:r>
            <a:br>
              <a:rPr lang="ru-RU" sz="2800" dirty="0" smtClean="0"/>
            </a:br>
            <a:r>
              <a:rPr lang="ru-RU" sz="2800" dirty="0" smtClean="0"/>
              <a:t>Это нужно тебе самому! 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dirty="0" smtClean="0"/>
              <a:t>    </a:t>
            </a:r>
            <a:br>
              <a:rPr lang="ru-RU" sz="36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dirty="0" smtClean="0"/>
              <a:t>  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endParaRPr lang="ru-RU" sz="3600" dirty="0"/>
          </a:p>
        </p:txBody>
      </p:sp>
      <p:pic>
        <p:nvPicPr>
          <p:cNvPr id="5" name="Рисунок 4" descr="uchitel-prepodaet-urok-himii-v-shkole-0003043502-preview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2529" r="12529"/>
          <a:stretch>
            <a:fillRect/>
          </a:stretch>
        </p:blipFill>
        <p:spPr/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786742" cy="1643074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/>
              <a:t>В.Гете утверждал: “Умный человек не тот, кто много знает, а кто знает самого себя”. 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Что дает человеку знание самого себя?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2000240"/>
            <a:ext cx="6969868" cy="457203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1.Объективно оценить себя, свои возможности и способности. Исходя из этого, определить цели жизни.</a:t>
            </a:r>
          </a:p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 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2.Не допускать ошибок, разочарований, необоснованных претензий, крушения жизненных планов. </a:t>
            </a:r>
          </a:p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3. Определить свое призвание, безошибочно выбрать профессию. </a:t>
            </a:r>
          </a:p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4.Не претендовать на особое внимание к себе со стороны окружающих; скромность и достоинство - показатели объективной самооценки. </a:t>
            </a:r>
          </a:p>
          <a:p>
            <a:pPr algn="l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5. Искать причины неприятности в себе, а не в других. </a:t>
            </a:r>
            <a:b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290"/>
            <a:ext cx="7258072" cy="271464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Интересная традиция, которая возникла в очень давние времена у юношей и девушек. Юность - это возраст, когда человек пытается познать самого себя, определить, кто же он, какой он, как он выглядит в глазах других людей. В этом может помочь дневник. Теперь не модно писать дневники, и очень жаль. </a:t>
            </a:r>
            <a:b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Дневник - великолепное средства самопознания, а следовательно, и самовоспитания. В дневнике люди обычно отмечают свои недостатки, свои сильные стороны, но чаще всего недостатки, поверяют страницами дневника сокровенные мечты и раздумья. </a:t>
            </a:r>
            <a:endParaRPr lang="ru-RU" sz="1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Содержимое 4" descr="756495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3212976"/>
            <a:ext cx="6264696" cy="3588249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39497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Таким образом, результатом самовоспитания является личность.</a:t>
            </a:r>
            <a:br>
              <a:rPr lang="ru-RU" sz="3200" dirty="0" smtClean="0"/>
            </a:br>
            <a:r>
              <a:rPr lang="ru-RU" sz="3200" dirty="0" smtClean="0"/>
              <a:t> Смысл </a:t>
            </a:r>
            <a:r>
              <a:rPr lang="ru-RU" sz="3200" dirty="0" smtClean="0"/>
              <a:t>самовоспитания это </a:t>
            </a:r>
            <a:r>
              <a:rPr lang="ru-RU" sz="3200" dirty="0" smtClean="0"/>
              <a:t>воспитание такой личности, которая бы гармонично влилась бы в общество.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6255488" cy="1362075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>Какие же факторы побуждают учащихся к самовоспитанию?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1357298"/>
            <a:ext cx="6572296" cy="52864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b="1" dirty="0" smtClean="0">
                <a:solidFill>
                  <a:schemeClr val="accent2">
                    <a:lumMod val="50000"/>
                  </a:schemeClr>
                </a:solidFill>
              </a:rPr>
              <a:t>Требования, которые предъявляет общество к развитию личности, а так же те социальные идеалы, моральные образцы и примеры, которые увлекают и становятся для нее притягательными. </a:t>
            </a:r>
          </a:p>
          <a:p>
            <a:pPr algn="just"/>
            <a:r>
              <a:rPr lang="ru-RU" sz="2100" b="1" dirty="0" smtClean="0">
                <a:solidFill>
                  <a:schemeClr val="accent2">
                    <a:lumMod val="50000"/>
                  </a:schemeClr>
                </a:solidFill>
              </a:rPr>
              <a:t>Все это обусловливает необходимость содержательного раскрытия вопросов о том, каким должен быть человек в современном обществе, какими свойствами и качествами он должен обладать. </a:t>
            </a:r>
            <a:endParaRPr lang="ru-RU" sz="2100" b="1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2100" b="1" smtClean="0">
                <a:solidFill>
                  <a:schemeClr val="accent2">
                    <a:lumMod val="50000"/>
                  </a:schemeClr>
                </a:solidFill>
              </a:rPr>
              <a:t>Следует </a:t>
            </a:r>
            <a:r>
              <a:rPr lang="ru-RU" sz="2100" b="1" dirty="0" smtClean="0">
                <a:solidFill>
                  <a:schemeClr val="accent2">
                    <a:lumMod val="50000"/>
                  </a:schemeClr>
                </a:solidFill>
              </a:rPr>
              <a:t>добиваться того, чтобы у каждого учащегося был свой любимый герой, жизнь и деятельность которого побуждала бы к подражанию, к личностному развитию и совершенствованию.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89</TotalTime>
  <Words>709</Words>
  <Application>Microsoft Office PowerPoint</Application>
  <PresentationFormat>Экран (4:3)</PresentationFormat>
  <Paragraphs>65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Изящная</vt:lpstr>
      <vt:lpstr>Сущность ПРОЦЕССА самовоспитания</vt:lpstr>
      <vt:lpstr>Самовоспитание</vt:lpstr>
      <vt:lpstr>воспитание, если оно не насилие, без самовоспитания невозможно. их следует рассматривать как две стороны одного и того же процесса.  Осуществляя самовоспитание, человек может самообразовываться, что естественно не может не отражаться на творческой деятельности человека. Стремление к совершенству через тернии лени, приводят к высоким творческим результатам. </vt:lpstr>
      <vt:lpstr>Слайд 4</vt:lpstr>
      <vt:lpstr>В понятии «самовоспитание» педагогика описывает внутренний духовный мир человека, его способность самостоятельно развиваться. Внешние факторы - воспитание - лишь условия, средства их пробуждения, приведения в действие. Вот почему философы, педагоги, психологи утверждают, что именно в душе человека заложены движущие силы его развития</vt:lpstr>
      <vt:lpstr>В процессе воспитания необходимо побудить подростка к осуществлению самовоспитания.   Сам ребенок активен уже с рождения, он рождается со способностью к развитию. Он не сосуд, куда «сливается» опыт человечества, он сам способен этот опыт приобретать и творить что-то новое. Поэтому основным душевным фактором развития человека  является самовоспитание. </vt:lpstr>
      <vt:lpstr>Самовоспитание - деятельность человека, направленная на изменение своей личности в соответствии с сознательно поставленными целями, сложившимися идеалами и убеждениями.  Самовоспитание предполагает определенный уровень развития личности, ее самосознания, способности к ее анализу при сознательном сопоставлении своих поступков с поступками других людей.  Отношение человека к своим потенциальным возможностям, правильность самооценки, умение видеть свои недостатки характеризуют зрелость человека и являются предпосылками организации самовоспитания</vt:lpstr>
      <vt:lpstr>Слайд 8</vt:lpstr>
      <vt:lpstr>Самопознание включает:   - самонаблюдение,   - самоанализ,   - самооценивание,   - самосравнение.  Самообладание опирается на:   - самоубеждение,   - самоконтроль,   - самоприказ,   - самовнушение,   - самоподкрепление,   - самоисповедь,   - самопринуждение.   </vt:lpstr>
      <vt:lpstr>Слайд 10</vt:lpstr>
      <vt:lpstr>С этой точки зрения должно быть понятно, что воспитание играет определяющую роль в развитии личности только при условии, если оно оказывает положительное влияние на внутренние стимулирование ее активности в работе над собой. Именно эта активности и собственное стремление растущего человека к своему совершенствованию в конечном итоге и определяют его личностное развитие. </vt:lpstr>
      <vt:lpstr>Слайд 12</vt:lpstr>
      <vt:lpstr>Существуют правила способствующие самовоспитанию:  Пять “надо”: </vt:lpstr>
      <vt:lpstr>НАДО 1:</vt:lpstr>
      <vt:lpstr>НАДО 2:</vt:lpstr>
      <vt:lpstr>НАДО 3:</vt:lpstr>
      <vt:lpstr>НАДО 4:</vt:lpstr>
      <vt:lpstr>НАДО 5:</vt:lpstr>
      <vt:lpstr>Пять “можно”:  </vt:lpstr>
      <vt:lpstr>МОЖНО 1:</vt:lpstr>
      <vt:lpstr>МОЖНО 2:</vt:lpstr>
      <vt:lpstr>МОЖНО 3:</vt:lpstr>
      <vt:lpstr>МОЖНО 4:</vt:lpstr>
      <vt:lpstr>МОЖНО 5:</vt:lpstr>
      <vt:lpstr>В.Гете утверждал: “Умный человек не тот, кто много знает, а кто знает самого себя”.   Что дает человеку знание самого себя?</vt:lpstr>
      <vt:lpstr>Слайд 26</vt:lpstr>
      <vt:lpstr>Таким образом, результатом самовоспитания является личность.  Смысл самовоспитания это воспитание такой личности, которая бы гармонично влилась бы в общество.  </vt:lpstr>
      <vt:lpstr>Какие же факторы побуждают учащихся к самовоспитанию? 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Сущность самовоспитания и его роль в формировании личности</dc:title>
  <dc:creator>User</dc:creator>
  <cp:lastModifiedBy>Misha</cp:lastModifiedBy>
  <cp:revision>24</cp:revision>
  <dcterms:created xsi:type="dcterms:W3CDTF">2013-02-27T15:28:32Z</dcterms:created>
  <dcterms:modified xsi:type="dcterms:W3CDTF">2016-02-09T06:58:40Z</dcterms:modified>
</cp:coreProperties>
</file>