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sldIdLst>
    <p:sldId id="256" r:id="rId3"/>
    <p:sldId id="265" r:id="rId4"/>
    <p:sldId id="260" r:id="rId5"/>
    <p:sldId id="267" r:id="rId6"/>
    <p:sldId id="268" r:id="rId7"/>
    <p:sldId id="269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62" r:id="rId17"/>
    <p:sldId id="26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37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58E7E23-4A8A-4F9D-BE18-3AF859E1167C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88F69E-711C-48F8-87E6-51EC359A3F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ru.wikipedia.org/wiki/%D0%A4%D0%B0%D0%B9%D0%BB:David_Hum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literatura.by/covers/d5cae85e-458f-46d0-995c-a56b3e633162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www.liberalhistory.org.uk/uploads/keynes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ifportal.net/images/news/09/03/27/kredyt_270309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ifportal.net/images/news/09/03/27/kredyt_270309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9600" b="1" dirty="0" smtClean="0">
                <a:solidFill>
                  <a:schemeClr val="bg1"/>
                </a:solidFill>
              </a:rPr>
              <a:t>Экономика и государство</a:t>
            </a:r>
            <a:endParaRPr lang="ru-RU" sz="9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Направления экономической политики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Финансовая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Инвестиционная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Аграрная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Научно-техническая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Внешнеэкономическая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8136904" cy="4896543"/>
          </a:xfrm>
          <a:solidFill>
            <a:srgbClr val="002060"/>
          </a:solidFill>
        </p:spPr>
        <p:txBody>
          <a:bodyPr/>
          <a:lstStyle/>
          <a:p>
            <a:pPr algn="l"/>
            <a:r>
              <a:rPr lang="ru-RU" sz="2400" b="1" dirty="0" smtClean="0">
                <a:solidFill>
                  <a:schemeClr val="bg1"/>
                </a:solidFill>
              </a:rPr>
              <a:t>1. Обеспечение экономического роста;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2. Создание условий экономической свободы;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3. Обеспечение экономической эффективности;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4. Обеспечение полной занятости;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5. Регулирование денежного обращения;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6. Перераспределение доходов;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7. Производство общественных благ.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539552" y="548679"/>
            <a:ext cx="8136904" cy="86409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3200" b="1" kern="0" dirty="0" smtClean="0">
                <a:solidFill>
                  <a:schemeClr val="bg1"/>
                </a:solidFill>
              </a:rPr>
              <a:t>Государство в рыночной экономике:</a:t>
            </a:r>
            <a:endParaRPr lang="ru-RU" sz="3200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3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55576" y="332656"/>
            <a:ext cx="7467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Общественные блага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4294967295"/>
          </p:nvPr>
        </p:nvSpPr>
        <p:spPr>
          <a:xfrm>
            <a:off x="0" y="1600200"/>
            <a:ext cx="8572528" cy="4525963"/>
          </a:xfrm>
        </p:spPr>
        <p:txBody>
          <a:bodyPr/>
          <a:lstStyle/>
          <a:p>
            <a:pPr lvl="1">
              <a:buNone/>
            </a:pPr>
            <a:r>
              <a:rPr lang="ru-RU" dirty="0" smtClean="0"/>
              <a:t>   это товары и услуги, предоставляемые государством его гражданам на равных началах:</a:t>
            </a:r>
          </a:p>
          <a:p>
            <a:pPr lvl="1"/>
            <a:r>
              <a:rPr lang="ru-RU" dirty="0" smtClean="0"/>
              <a:t>Оборона;</a:t>
            </a:r>
          </a:p>
          <a:p>
            <a:pPr lvl="1"/>
            <a:r>
              <a:rPr lang="ru-RU" dirty="0" smtClean="0"/>
              <a:t>Бесплатное образование;</a:t>
            </a:r>
          </a:p>
          <a:p>
            <a:pPr lvl="1"/>
            <a:r>
              <a:rPr lang="ru-RU" dirty="0" smtClean="0"/>
              <a:t>Услуги муниципальных поликлиник;</a:t>
            </a:r>
          </a:p>
          <a:p>
            <a:pPr lvl="1"/>
            <a:r>
              <a:rPr lang="ru-RU" dirty="0" smtClean="0"/>
              <a:t>Посещение библиотек.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ru-RU" sz="2000" dirty="0"/>
              <a:t>Значительна роль государства и для частного бизнеса.</a:t>
            </a:r>
            <a:br>
              <a:rPr lang="ru-RU" sz="2000" dirty="0"/>
            </a:br>
            <a:r>
              <a:rPr lang="ru-RU" sz="2000" dirty="0"/>
              <a:t>Вмешательство государства вызвано проблемой внешних эффектов.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dirty="0"/>
              <a:t>Внешние эффекты</a:t>
            </a:r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 flipH="1">
            <a:off x="2843808" y="2492896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>
            <a:off x="5220072" y="2492896"/>
            <a:ext cx="228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755576" y="2852936"/>
            <a:ext cx="2438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dirty="0"/>
              <a:t>Отрицательные:</a:t>
            </a:r>
          </a:p>
          <a:p>
            <a:r>
              <a:rPr lang="ru-RU" dirty="0"/>
              <a:t>Загрязнение водоемов,</a:t>
            </a:r>
          </a:p>
          <a:p>
            <a:r>
              <a:rPr lang="ru-RU" dirty="0"/>
              <a:t>атмосферы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4932040" y="2780928"/>
            <a:ext cx="3932238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/>
              <a:t>Положительные:</a:t>
            </a:r>
          </a:p>
          <a:p>
            <a:r>
              <a:rPr lang="ru-RU" dirty="0"/>
              <a:t>Деятельность военных </a:t>
            </a:r>
          </a:p>
          <a:p>
            <a:r>
              <a:rPr lang="ru-RU" dirty="0"/>
              <a:t>заводов- оборона,</a:t>
            </a:r>
          </a:p>
          <a:p>
            <a:r>
              <a:rPr lang="ru-RU" dirty="0"/>
              <a:t>Безопасность. Для этого гос-во</a:t>
            </a:r>
          </a:p>
          <a:p>
            <a:r>
              <a:rPr lang="ru-RU" dirty="0"/>
              <a:t>Предоставляет им субсидии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0" y="4653136"/>
            <a:ext cx="94281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dirty="0"/>
              <a:t>Компенсация внешних эффектов – важная функция государства</a:t>
            </a:r>
          </a:p>
          <a:p>
            <a:pPr algn="ctr"/>
            <a:r>
              <a:rPr lang="ru-RU" sz="2000" dirty="0"/>
              <a:t>В рыночной экономике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Направления экономического развития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771800" y="1772816"/>
            <a:ext cx="129614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788024" y="1772816"/>
            <a:ext cx="122413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683568" y="2420888"/>
            <a:ext cx="374441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стабилизационное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32040" y="2420888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структурное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140968"/>
            <a:ext cx="37444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косвенное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32040" y="3140968"/>
            <a:ext cx="352839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прямое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4149080"/>
            <a:ext cx="3240360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Фискальная политика</a:t>
            </a:r>
            <a:endParaRPr lang="ru-RU" sz="2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899592" y="5301208"/>
            <a:ext cx="3240360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Монетарная политика</a:t>
            </a:r>
            <a:endParaRPr lang="ru-RU" sz="24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076056" y="4221088"/>
            <a:ext cx="3240360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Правовое регулирование</a:t>
            </a:r>
            <a:endParaRPr lang="ru-RU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181980" cy="11430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/>
              <a:t>Экономические теории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Монетаризм</a:t>
            </a:r>
          </a:p>
          <a:p>
            <a:pPr>
              <a:buNone/>
            </a:pPr>
            <a:endParaRPr lang="ru-RU" sz="5400" dirty="0" smtClean="0"/>
          </a:p>
          <a:p>
            <a:r>
              <a:rPr lang="ru-RU" sz="5400" dirty="0" smtClean="0"/>
              <a:t>Кейнсианство</a:t>
            </a:r>
            <a:endParaRPr lang="ru-RU" sz="5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thumb/2/21/David_Hume.jpg/180px-David_Hum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500174"/>
            <a:ext cx="1714500" cy="2076450"/>
          </a:xfrm>
          <a:prstGeom prst="rect">
            <a:avLst/>
          </a:prstGeom>
          <a:noFill/>
        </p:spPr>
      </p:pic>
      <p:pic>
        <p:nvPicPr>
          <p:cNvPr id="20484" name="Picture 4" descr="http://im7-tub.yandex.net/i?id=80851763&amp;tov=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3929066"/>
            <a:ext cx="1714512" cy="1952632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285720" y="274638"/>
            <a:ext cx="8501122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Позиция </a:t>
            </a:r>
            <a:r>
              <a:rPr lang="ru-RU" dirty="0" err="1" smtClean="0"/>
              <a:t>монетаристов</a:t>
            </a:r>
            <a:endParaRPr lang="ru-RU" dirty="0"/>
          </a:p>
        </p:txBody>
      </p:sp>
      <p:sp>
        <p:nvSpPr>
          <p:cNvPr id="14" name="Содержимое 13"/>
          <p:cNvSpPr>
            <a:spLocks noGrp="1"/>
          </p:cNvSpPr>
          <p:nvPr>
            <p:ph sz="half" idx="4294967295"/>
          </p:nvPr>
        </p:nvSpPr>
        <p:spPr>
          <a:xfrm>
            <a:off x="0" y="1428736"/>
            <a:ext cx="6786578" cy="5000660"/>
          </a:xfrm>
        </p:spPr>
        <p:txBody>
          <a:bodyPr>
            <a:noAutofit/>
          </a:bodyPr>
          <a:lstStyle/>
          <a:p>
            <a:r>
              <a:rPr lang="ru-RU" sz="3200" dirty="0" smtClean="0"/>
              <a:t>Как можно больше освободить экономику от опеки государства, сократить налоги и государственные расходы, давая возможность рыночному механизму самому обеспечивать устойчивую экономическую систему.</a:t>
            </a:r>
            <a:endParaRPr lang="ru-RU" sz="32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/>
          <a:lstStyle/>
          <a:p>
            <a:pPr algn="ctr"/>
            <a:r>
              <a:rPr lang="ru-RU" dirty="0" smtClean="0"/>
              <a:t>Позиция кейнсианства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214282" y="1600200"/>
            <a:ext cx="5643602" cy="452596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Один только рыночный механизм не в состоянии решать многообразные проблемы в экономике. Только активная финансовая политика государства, стимулирующая спрос, способна справиться с массовой безработицей.</a:t>
            </a:r>
            <a:endParaRPr lang="ru-RU" dirty="0"/>
          </a:p>
        </p:txBody>
      </p:sp>
      <p:pic>
        <p:nvPicPr>
          <p:cNvPr id="21506" name="Picture 2" descr="Картинка 8 из 2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357298"/>
            <a:ext cx="1619248" cy="1928826"/>
          </a:xfrm>
          <a:prstGeom prst="rect">
            <a:avLst/>
          </a:prstGeom>
          <a:noFill/>
        </p:spPr>
      </p:pic>
      <p:pic>
        <p:nvPicPr>
          <p:cNvPr id="21508" name="Picture 4" descr="Картинка 5 из 2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3571876"/>
            <a:ext cx="2381250" cy="2857500"/>
          </a:xfrm>
          <a:prstGeom prst="rect">
            <a:avLst/>
          </a:prstGeom>
          <a:noFill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1819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Денежно-кредитная (монетарная) политика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Autofit/>
          </a:bodyPr>
          <a:lstStyle/>
          <a:p>
            <a:r>
              <a:rPr lang="ru-RU" sz="2700" dirty="0" smtClean="0">
                <a:latin typeface="+mj-lt"/>
              </a:rPr>
              <a:t>Монетарная политика  означает контроль над денежной массой в экономике</a:t>
            </a:r>
          </a:p>
          <a:p>
            <a:r>
              <a:rPr lang="ru-RU" sz="2700" dirty="0" smtClean="0">
                <a:latin typeface="+mj-lt"/>
              </a:rPr>
              <a:t>Ее цель – поддержка стабильного развития экономики. Государство обычно увеличивает количество денег в период экономического спада и сдерживает его рост при подъеме.</a:t>
            </a:r>
          </a:p>
          <a:p>
            <a:r>
              <a:rPr lang="ru-RU" sz="2700" dirty="0" smtClean="0">
                <a:latin typeface="+mj-lt"/>
              </a:rPr>
              <a:t>Проводник такой политики – центральный банк</a:t>
            </a:r>
            <a:r>
              <a:rPr lang="ru-RU" sz="2700" dirty="0" smtClean="0">
                <a:latin typeface="+mj-lt"/>
              </a:rPr>
              <a:t>.</a:t>
            </a:r>
          </a:p>
          <a:p>
            <a:r>
              <a:rPr lang="ru-RU" sz="2700" dirty="0" smtClean="0">
                <a:latin typeface="+mj-lt"/>
              </a:rPr>
              <a:t>Варианты денежно-кредитной политики:</a:t>
            </a:r>
          </a:p>
          <a:p>
            <a:pPr>
              <a:buFont typeface="Wingdings" pitchFamily="2" charset="2"/>
              <a:buNone/>
            </a:pPr>
            <a:r>
              <a:rPr lang="ru-RU" sz="2700" dirty="0" smtClean="0">
                <a:latin typeface="+mj-lt"/>
              </a:rPr>
              <a:t>     установление ЦБ учетной ставки процента </a:t>
            </a:r>
          </a:p>
          <a:p>
            <a:pPr>
              <a:buFont typeface="Wingdings" pitchFamily="2" charset="2"/>
              <a:buNone/>
            </a:pPr>
            <a:r>
              <a:rPr lang="ru-RU" sz="2700" dirty="0" smtClean="0">
                <a:latin typeface="+mj-lt"/>
              </a:rPr>
              <a:t>     </a:t>
            </a:r>
            <a:r>
              <a:rPr lang="ru-RU" sz="2700" dirty="0" smtClean="0">
                <a:latin typeface="+mj-lt"/>
              </a:rPr>
              <a:t>и </a:t>
            </a:r>
            <a:r>
              <a:rPr lang="ru-RU" sz="2700" dirty="0" smtClean="0">
                <a:latin typeface="+mj-lt"/>
              </a:rPr>
              <a:t>нормы обязательных резервов</a:t>
            </a:r>
            <a:r>
              <a:rPr lang="ru-RU" sz="2700" dirty="0" smtClean="0">
                <a:solidFill>
                  <a:srgbClr val="CC3300"/>
                </a:solidFill>
                <a:latin typeface="+mj-lt"/>
              </a:rPr>
              <a:t> 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8" name="Picture 8" descr="Картинка 108 из 50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Учетная ставка процента -</a:t>
            </a:r>
            <a:endParaRPr lang="ru-RU" sz="6000" dirty="0"/>
          </a:p>
        </p:txBody>
      </p:sp>
      <p:sp>
        <p:nvSpPr>
          <p:cNvPr id="9" name="Содержимое 8"/>
          <p:cNvSpPr>
            <a:spLocks noGrp="1"/>
          </p:cNvSpPr>
          <p:nvPr>
            <p:ph idx="4294967295"/>
          </p:nvPr>
        </p:nvSpPr>
        <p:spPr>
          <a:xfrm>
            <a:off x="0" y="2000250"/>
            <a:ext cx="8643938" cy="3571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- </a:t>
            </a:r>
            <a:r>
              <a:rPr lang="ru-RU" sz="4400" dirty="0" smtClean="0">
                <a:solidFill>
                  <a:srgbClr val="C00000"/>
                </a:solidFill>
              </a:rPr>
              <a:t>норма процента, под который </a:t>
            </a:r>
            <a:r>
              <a:rPr lang="ru-RU" sz="4400" dirty="0" err="1" smtClean="0">
                <a:solidFill>
                  <a:srgbClr val="C00000"/>
                </a:solidFill>
              </a:rPr>
              <a:t>центробанк</a:t>
            </a:r>
            <a:r>
              <a:rPr lang="ru-RU" sz="4400" dirty="0" smtClean="0">
                <a:solidFill>
                  <a:srgbClr val="C00000"/>
                </a:solidFill>
              </a:rPr>
              <a:t> дает кредиты коммерческим банкам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8" name="Picture 8" descr="Картинка 108 из 50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572528" cy="1654164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Норма обязательных резервов -</a:t>
            </a:r>
            <a:endParaRPr lang="ru-RU" sz="6000" dirty="0"/>
          </a:p>
        </p:txBody>
      </p:sp>
      <p:sp>
        <p:nvSpPr>
          <p:cNvPr id="9" name="Содержимое 8"/>
          <p:cNvSpPr>
            <a:spLocks noGrp="1"/>
          </p:cNvSpPr>
          <p:nvPr>
            <p:ph idx="4294967295"/>
          </p:nvPr>
        </p:nvSpPr>
        <p:spPr>
          <a:xfrm>
            <a:off x="0" y="2000250"/>
            <a:ext cx="8643938" cy="3571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- </a:t>
            </a:r>
            <a:r>
              <a:rPr lang="ru-RU" sz="4400" dirty="0" smtClean="0">
                <a:solidFill>
                  <a:srgbClr val="C00000"/>
                </a:solidFill>
              </a:rPr>
              <a:t>Часть средств, которую коммерческие банки обязаны держать в виде резервов в </a:t>
            </a:r>
            <a:r>
              <a:rPr lang="ru-RU" sz="4400" dirty="0" err="1" smtClean="0">
                <a:solidFill>
                  <a:srgbClr val="C00000"/>
                </a:solidFill>
              </a:rPr>
              <a:t>центробанке</a:t>
            </a:r>
            <a:r>
              <a:rPr lang="ru-RU" sz="4400" dirty="0" smtClean="0">
                <a:solidFill>
                  <a:srgbClr val="C00000"/>
                </a:solidFill>
              </a:rPr>
              <a:t>, для выплаты клиентам.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8229600" cy="838200"/>
          </a:xfrm>
        </p:spPr>
        <p:txBody>
          <a:bodyPr/>
          <a:lstStyle/>
          <a:p>
            <a:r>
              <a:rPr lang="ru-RU" sz="2800" dirty="0"/>
              <a:t>Деньги – всеобщий эквивалент товаров и услуг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12875"/>
            <a:ext cx="8229600" cy="54451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>
                <a:solidFill>
                  <a:srgbClr val="FF0000"/>
                </a:solidFill>
              </a:rPr>
              <a:t>Функции денег: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/>
              <a:t>-	обмена</a:t>
            </a:r>
            <a:endParaRPr lang="ru-RU" sz="2400" dirty="0"/>
          </a:p>
          <a:p>
            <a:pPr>
              <a:buFont typeface="Wingdings" pitchFamily="2" charset="2"/>
              <a:buNone/>
            </a:pPr>
            <a:r>
              <a:rPr lang="ru-RU" sz="2400" dirty="0" smtClean="0"/>
              <a:t>-	платежа </a:t>
            </a:r>
            <a:r>
              <a:rPr lang="ru-RU" sz="2400" dirty="0"/>
              <a:t>(мера стоимости)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/>
              <a:t>-	накопления</a:t>
            </a:r>
            <a:endParaRPr lang="ru-RU" sz="2400" dirty="0"/>
          </a:p>
          <a:p>
            <a:pPr>
              <a:buFont typeface="Wingdings" pitchFamily="2" charset="2"/>
              <a:buNone/>
            </a:pPr>
            <a:r>
              <a:rPr lang="ru-RU" sz="2800" dirty="0">
                <a:solidFill>
                  <a:srgbClr val="FF0000"/>
                </a:solidFill>
              </a:rPr>
              <a:t>Виды денег:</a:t>
            </a:r>
          </a:p>
          <a:p>
            <a:pPr>
              <a:buFont typeface="Wingdings" pitchFamily="2" charset="2"/>
              <a:buNone/>
            </a:pPr>
            <a:r>
              <a:rPr lang="ru-RU" sz="2000" dirty="0"/>
              <a:t>- </a:t>
            </a:r>
            <a:r>
              <a:rPr lang="ru-RU" sz="2000" dirty="0" smtClean="0"/>
              <a:t>	Различные </a:t>
            </a:r>
            <a:r>
              <a:rPr lang="ru-RU" sz="2000" dirty="0"/>
              <a:t>предметы: ракушки, звериные шкурки и др.</a:t>
            </a:r>
          </a:p>
          <a:p>
            <a:pPr>
              <a:buFontTx/>
              <a:buChar char="-"/>
            </a:pPr>
            <a:r>
              <a:rPr lang="ru-RU" sz="2000" dirty="0"/>
              <a:t>Металлические деньги</a:t>
            </a:r>
          </a:p>
          <a:p>
            <a:pPr>
              <a:buFontTx/>
              <a:buChar char="-"/>
            </a:pPr>
            <a:r>
              <a:rPr lang="ru-RU" sz="2000" dirty="0"/>
              <a:t>Бумажные деньги</a:t>
            </a:r>
          </a:p>
          <a:p>
            <a:pPr>
              <a:buFontTx/>
              <a:buChar char="-"/>
            </a:pPr>
            <a:r>
              <a:rPr lang="ru-RU" sz="2000" dirty="0"/>
              <a:t>Электронные (виртуальные) деньги</a:t>
            </a:r>
          </a:p>
          <a:p>
            <a:pPr>
              <a:buFontTx/>
              <a:buChar char="-"/>
            </a:pPr>
            <a:endParaRPr lang="ru-RU" sz="2000" dirty="0"/>
          </a:p>
          <a:p>
            <a:pPr>
              <a:buFont typeface="Wingdings" pitchFamily="2" charset="2"/>
              <a:buNone/>
            </a:pP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Бюджетно- налоговая (фискальная) политика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r>
              <a:rPr lang="ru-RU" dirty="0" smtClean="0"/>
              <a:t>Деятельность государства в области </a:t>
            </a:r>
            <a:r>
              <a:rPr lang="ru-RU" dirty="0" smtClean="0"/>
              <a:t>налогообложения, </a:t>
            </a:r>
            <a:r>
              <a:rPr lang="ru-RU" dirty="0" smtClean="0"/>
              <a:t>регулирования государственных расходов и государственного бюджета. Направлена на обеспечение стабильного развития экономики, предотвращения инфляции, обеспечение занятости населения.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16367" y="692696"/>
            <a:ext cx="7344816" cy="12961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Государственный бюджет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2924944"/>
            <a:ext cx="2880320" cy="129614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Доходы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64088" y="2945773"/>
            <a:ext cx="2880320" cy="129614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Расходы</a:t>
            </a:r>
            <a:endParaRPr lang="ru-RU" sz="2400" b="1" dirty="0">
              <a:solidFill>
                <a:schemeClr val="bg1"/>
              </a:solidFill>
            </a:endParaRPr>
          </a:p>
        </p:txBody>
      </p:sp>
      <p:cxnSp>
        <p:nvCxnSpPr>
          <p:cNvPr id="9" name="Прямая со стрелкой 8"/>
          <p:cNvCxnSpPr>
            <a:stCxn id="5" idx="2"/>
            <a:endCxn id="6" idx="0"/>
          </p:cNvCxnSpPr>
          <p:nvPr/>
        </p:nvCxnSpPr>
        <p:spPr>
          <a:xfrm flipH="1">
            <a:off x="2339752" y="1988840"/>
            <a:ext cx="2249023" cy="9361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5" idx="2"/>
            <a:endCxn id="7" idx="0"/>
          </p:cNvCxnSpPr>
          <p:nvPr/>
        </p:nvCxnSpPr>
        <p:spPr>
          <a:xfrm>
            <a:off x="4588775" y="1988840"/>
            <a:ext cx="2215473" cy="9569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Стрелка вправо 14"/>
          <p:cNvSpPr/>
          <p:nvPr/>
        </p:nvSpPr>
        <p:spPr>
          <a:xfrm>
            <a:off x="899592" y="4118730"/>
            <a:ext cx="4447721" cy="120330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Профицит</a:t>
            </a:r>
            <a:endParaRPr lang="ru-RU" sz="2400" b="1" dirty="0"/>
          </a:p>
        </p:txBody>
      </p:sp>
      <p:sp>
        <p:nvSpPr>
          <p:cNvPr id="17" name="Стрелка влево 16"/>
          <p:cNvSpPr/>
          <p:nvPr/>
        </p:nvSpPr>
        <p:spPr>
          <a:xfrm>
            <a:off x="3923928" y="5198850"/>
            <a:ext cx="4337255" cy="111047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Дефицит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3298559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16367" y="692696"/>
            <a:ext cx="7344816" cy="12961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Государственный долг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2924944"/>
            <a:ext cx="2880320" cy="129614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Внутренний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64088" y="2945773"/>
            <a:ext cx="2880320" cy="129614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Внешний</a:t>
            </a:r>
            <a:endParaRPr lang="ru-RU" sz="2400" b="1" dirty="0">
              <a:solidFill>
                <a:schemeClr val="bg1"/>
              </a:solidFill>
            </a:endParaRPr>
          </a:p>
        </p:txBody>
      </p:sp>
      <p:cxnSp>
        <p:nvCxnSpPr>
          <p:cNvPr id="9" name="Прямая со стрелкой 8"/>
          <p:cNvCxnSpPr>
            <a:stCxn id="5" idx="2"/>
            <a:endCxn id="6" idx="0"/>
          </p:cNvCxnSpPr>
          <p:nvPr/>
        </p:nvCxnSpPr>
        <p:spPr>
          <a:xfrm flipH="1">
            <a:off x="2339752" y="1988840"/>
            <a:ext cx="2249023" cy="9361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5" idx="2"/>
            <a:endCxn id="7" idx="0"/>
          </p:cNvCxnSpPr>
          <p:nvPr/>
        </p:nvCxnSpPr>
        <p:spPr>
          <a:xfrm>
            <a:off x="4588775" y="1988840"/>
            <a:ext cx="2215473" cy="9569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29625561"/>
      </p:ext>
    </p:extLst>
  </p:cSld>
  <p:clrMapOvr>
    <a:masterClrMapping/>
  </p:clrMapOvr>
</p:sld>
</file>

<file path=ppt/theme/theme1.xml><?xml version="1.0" encoding="utf-8"?>
<a:theme xmlns:a="http://schemas.openxmlformats.org/drawingml/2006/main" name="CSC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9D547AB-3EFF-4C80-B08D-970DF2BF28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CSC</Template>
  <TotalTime>242</TotalTime>
  <Words>317</Words>
  <Application>Microsoft Office PowerPoint</Application>
  <PresentationFormat>Экран (4:3)</PresentationFormat>
  <Paragraphs>74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CSC</vt:lpstr>
      <vt:lpstr>Экономика и государство</vt:lpstr>
      <vt:lpstr>Направления экономической политики</vt:lpstr>
      <vt:lpstr>1. Обеспечение экономического роста;  2. Создание условий экономической свободы;  3. Обеспечение экономической эффективности;  4. Обеспечение полной занятости;  5. Регулирование денежного обращения;  6. Перераспределение доходов;  7. Производство общественных благ.</vt:lpstr>
      <vt:lpstr>Общественные блага</vt:lpstr>
      <vt:lpstr>Значительна роль государства и для частного бизнеса. Вмешательство государства вызвано проблемой внешних эффектов.</vt:lpstr>
      <vt:lpstr>Направления экономического развития</vt:lpstr>
      <vt:lpstr>Экономические теории</vt:lpstr>
      <vt:lpstr>Позиция монетаристов</vt:lpstr>
      <vt:lpstr>Позиция кейнсианства</vt:lpstr>
      <vt:lpstr>Денежно-кредитная (монетарная) политика</vt:lpstr>
      <vt:lpstr>Учетная ставка процента -</vt:lpstr>
      <vt:lpstr>Норма обязательных резервов -</vt:lpstr>
      <vt:lpstr>Деньги – всеобщий эквивалент товаров и услуг</vt:lpstr>
      <vt:lpstr>Бюджетно- налоговая (фискальная) политика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Типология обществ</dc:title>
  <dc:creator>Медиазал</dc:creator>
  <cp:lastModifiedBy>SSD</cp:lastModifiedBy>
  <cp:revision>27</cp:revision>
  <dcterms:created xsi:type="dcterms:W3CDTF">2011-09-21T00:42:47Z</dcterms:created>
  <dcterms:modified xsi:type="dcterms:W3CDTF">2018-11-17T14:21:04Z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TC300061419990</vt:lpwstr>
  </property>
</Properties>
</file>