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301" r:id="rId2"/>
    <p:sldId id="307" r:id="rId3"/>
    <p:sldId id="284" r:id="rId4"/>
    <p:sldId id="305" r:id="rId5"/>
    <p:sldId id="302" r:id="rId6"/>
    <p:sldId id="285" r:id="rId7"/>
    <p:sldId id="291" r:id="rId8"/>
    <p:sldId id="292" r:id="rId9"/>
    <p:sldId id="286" r:id="rId10"/>
    <p:sldId id="288" r:id="rId11"/>
    <p:sldId id="308" r:id="rId12"/>
    <p:sldId id="309" r:id="rId13"/>
    <p:sldId id="310" r:id="rId14"/>
    <p:sldId id="289" r:id="rId15"/>
    <p:sldId id="304" r:id="rId16"/>
    <p:sldId id="311" r:id="rId17"/>
    <p:sldId id="298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0066"/>
    <a:srgbClr val="FFFFCC"/>
    <a:srgbClr val="CCECFF"/>
    <a:srgbClr val="99FF99"/>
    <a:srgbClr val="FF0000"/>
    <a:srgbClr val="CCCC00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718" autoAdjust="0"/>
    <p:restoredTop sz="94660"/>
  </p:normalViewPr>
  <p:slideViewPr>
    <p:cSldViewPr>
      <p:cViewPr>
        <p:scale>
          <a:sx n="125" d="100"/>
          <a:sy n="125" d="100"/>
        </p:scale>
        <p:origin x="-1536" y="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4.xml"/><Relationship Id="rId2" Type="http://schemas.openxmlformats.org/officeDocument/2006/relationships/slide" Target="slides/slide10.xml"/><Relationship Id="rId1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3581400" y="685800"/>
            <a:ext cx="5561013" cy="3352800"/>
          </a:xfrm>
        </p:spPr>
        <p:txBody>
          <a:bodyPr/>
          <a:lstStyle>
            <a:lvl1pPr>
              <a:defRPr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80227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181600" y="4038600"/>
            <a:ext cx="3960813" cy="1752600"/>
          </a:xfrm>
          <a:ln w="9525">
            <a:headEnd/>
            <a:tailEnd/>
          </a:ln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80228" name="Rectangle 1028"/>
          <p:cNvSpPr>
            <a:spLocks noGrp="1" noChangeArrowheads="1"/>
          </p:cNvSpPr>
          <p:nvPr>
            <p:ph type="dt" sz="quarter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>
                <a:solidFill>
                  <a:srgbClr val="EAEAEA"/>
                </a:solidFill>
              </a:defRPr>
            </a:lvl1pPr>
          </a:lstStyle>
          <a:p>
            <a:endParaRPr lang="ru-RU"/>
          </a:p>
        </p:txBody>
      </p:sp>
      <p:sp>
        <p:nvSpPr>
          <p:cNvPr id="180229" name="Rectangle 1029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solidFill>
                  <a:srgbClr val="EAEAEA"/>
                </a:solidFill>
              </a:defRPr>
            </a:lvl1pPr>
          </a:lstStyle>
          <a:p>
            <a:endParaRPr lang="ru-RU"/>
          </a:p>
        </p:txBody>
      </p:sp>
      <p:sp>
        <p:nvSpPr>
          <p:cNvPr id="180230" name="Rectangle 1030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>
                <a:solidFill>
                  <a:srgbClr val="EAEAEA"/>
                </a:solidFill>
              </a:defRPr>
            </a:lvl1pPr>
          </a:lstStyle>
          <a:p>
            <a:fld id="{03AC1537-022B-453A-8D8A-36399154783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CDCA28-9E39-441A-B429-570F98D6874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677093-CB54-49F9-9BDD-110C762BD25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371600" y="19812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57800" y="19812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5CDE56-4BA6-4A5A-9854-876EC9049C8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4DCBB4-307F-4A59-8118-FFAC3FED50B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946464-3B13-4F68-A29B-9D91046FABA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D582D4-F6DC-4CFB-97E9-21C0E66554A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A5DF4F-69F9-48B2-A65B-F156274968B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F8D626-E9B4-482B-8287-39EDD7120D5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2C6C57-73C8-47BF-B259-E9E2FEA05AD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86600" y="533400"/>
            <a:ext cx="1905000" cy="5562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371600" y="533400"/>
            <a:ext cx="5562600" cy="5562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5FA7F4-AFBD-4F29-ACB4-E99356BFE50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533400"/>
            <a:ext cx="7543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371600" y="1981200"/>
            <a:ext cx="3733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57800" y="1981200"/>
            <a:ext cx="3733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371600" y="6248400"/>
            <a:ext cx="16764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3429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239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4CC040A-628D-4EC9-9024-53C9E374D97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533400"/>
            <a:ext cx="7543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1371600" y="1981200"/>
            <a:ext cx="37338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57800" y="1981200"/>
            <a:ext cx="3733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371600" y="6248400"/>
            <a:ext cx="16764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3429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239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E349953-54A1-41BB-990A-B7E533F486F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533400"/>
            <a:ext cx="7543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6764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/>
            </a:lvl1pPr>
          </a:lstStyle>
          <a:p>
            <a:endParaRPr lang="ru-RU"/>
          </a:p>
        </p:txBody>
      </p:sp>
      <p:sp>
        <p:nvSpPr>
          <p:cNvPr id="179204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3429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/>
            </a:lvl1pPr>
          </a:lstStyle>
          <a:p>
            <a:endParaRPr lang="ru-RU"/>
          </a:p>
        </p:txBody>
      </p:sp>
      <p:sp>
        <p:nvSpPr>
          <p:cNvPr id="179205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/>
            </a:lvl1pPr>
          </a:lstStyle>
          <a:p>
            <a:fld id="{0E59C9A5-273A-460A-9634-BDB673919992}" type="slidenum">
              <a:rPr lang="ru-RU"/>
              <a:pPr/>
              <a:t>‹#›</a:t>
            </a:fld>
            <a:endParaRPr lang="ru-RU"/>
          </a:p>
        </p:txBody>
      </p:sp>
      <p:pic>
        <p:nvPicPr>
          <p:cNvPr id="179206" name="Picture 6" descr="strtegic1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0" y="0"/>
            <a:ext cx="1219200" cy="6858000"/>
          </a:xfrm>
          <a:prstGeom prst="rect">
            <a:avLst/>
          </a:prstGeom>
          <a:noFill/>
        </p:spPr>
      </p:pic>
      <p:sp>
        <p:nvSpPr>
          <p:cNvPr id="17920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1981200"/>
            <a:ext cx="7620000" cy="4114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w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95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13.xml"/><Relationship Id="rId1" Type="http://schemas.openxmlformats.org/officeDocument/2006/relationships/audio" Target="file:///C:\Documents%20and%20Settings\comp%201\&#1052;&#1086;&#1080;%20&#1076;&#1086;&#1082;&#1091;&#1084;&#1077;&#1085;&#1090;&#1099;\%7b85433EA6-F31F-4D1A-B265-1ED8C00AE6C9%7d.mp3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7" name="Picture 3" descr="msotw9_temp0"/>
          <p:cNvPicPr>
            <a:picLocks noChangeAspect="1" noChangeArrowheads="1"/>
          </p:cNvPicPr>
          <p:nvPr/>
        </p:nvPicPr>
        <p:blipFill>
          <a:blip r:embed="rId2" cstate="screen">
            <a:lum bright="-6000" contrast="6000"/>
          </a:blip>
          <a:srcRect/>
          <a:stretch>
            <a:fillRect/>
          </a:stretch>
        </p:blipFill>
        <p:spPr bwMode="auto">
          <a:xfrm>
            <a:off x="381000" y="315913"/>
            <a:ext cx="6248400" cy="620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</p:pic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228600"/>
            <a:ext cx="7086600" cy="1524000"/>
          </a:xfrm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r>
              <a:rPr lang="ru-RU" sz="47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47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«Наша армия. Долг и честь службы».</a:t>
            </a:r>
            <a:endParaRPr lang="ru-RU" sz="47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69988" name="Picture 4" descr="msotw9_temp0"/>
          <p:cNvPicPr>
            <a:picLocks noChangeAspect="1" noChangeArrowheads="1"/>
          </p:cNvPicPr>
          <p:nvPr/>
        </p:nvPicPr>
        <p:blipFill>
          <a:blip r:embed="rId3" cstate="screen">
            <a:lum contrast="18000"/>
          </a:blip>
          <a:srcRect/>
          <a:stretch>
            <a:fillRect/>
          </a:stretch>
        </p:blipFill>
        <p:spPr bwMode="auto">
          <a:xfrm>
            <a:off x="6858000" y="1828800"/>
            <a:ext cx="1968500" cy="472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69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169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Text Box 2"/>
          <p:cNvSpPr txBox="1">
            <a:spLocks noChangeArrowheads="1"/>
          </p:cNvSpPr>
          <p:nvPr/>
        </p:nvSpPr>
        <p:spPr bwMode="auto">
          <a:xfrm>
            <a:off x="762000" y="304800"/>
            <a:ext cx="8153400" cy="186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>
                <a:effectLst>
                  <a:outerShdw blurRad="38100" dist="38100" dir="2700000" algn="tl">
                    <a:srgbClr val="FFFFFF"/>
                  </a:outerShdw>
                </a:effectLst>
              </a:rPr>
              <a:t>Военная служба</a:t>
            </a:r>
            <a:r>
              <a:rPr 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/>
              <a:t>– </a:t>
            </a:r>
            <a:r>
              <a:rPr lang="ru-RU" sz="2800"/>
              <a:t>это особый вид федеральной государственной службы , которая заключается в повседневном исполнении гражданами воинских обязанностей.</a:t>
            </a:r>
          </a:p>
        </p:txBody>
      </p:sp>
      <p:sp>
        <p:nvSpPr>
          <p:cNvPr id="186371" name="Text Box 3"/>
          <p:cNvSpPr txBox="1">
            <a:spLocks noChangeArrowheads="1"/>
          </p:cNvSpPr>
          <p:nvPr/>
        </p:nvSpPr>
        <p:spPr bwMode="auto">
          <a:xfrm>
            <a:off x="914400" y="4876800"/>
            <a:ext cx="7848600" cy="167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>
                <a:effectLst>
                  <a:outerShdw blurRad="38100" dist="38100" dir="2700000" algn="tl">
                    <a:srgbClr val="FFFFFF"/>
                  </a:outerShdw>
                </a:effectLst>
              </a:rPr>
              <a:t>Основная задача военной службы</a:t>
            </a:r>
            <a:r>
              <a:rPr 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 – </a:t>
            </a:r>
            <a:r>
              <a:rPr lang="ru-RU"/>
              <a:t>постоянная целенаправленная подготовка к вооружённой защите или вооружённая защита целостности и неприкосновенности территории Российской Федерации.</a:t>
            </a:r>
          </a:p>
        </p:txBody>
      </p:sp>
      <p:pic>
        <p:nvPicPr>
          <p:cNvPr id="186372" name="Picture 4" descr="msotw9_temp0"/>
          <p:cNvPicPr>
            <a:picLocks noChangeAspect="1" noChangeArrowheads="1"/>
          </p:cNvPicPr>
          <p:nvPr/>
        </p:nvPicPr>
        <p:blipFill>
          <a:blip r:embed="rId2" cstate="screen">
            <a:lum contrast="12000"/>
          </a:blip>
          <a:srcRect/>
          <a:stretch>
            <a:fillRect/>
          </a:stretch>
        </p:blipFill>
        <p:spPr bwMode="auto">
          <a:xfrm>
            <a:off x="3276600" y="2008188"/>
            <a:ext cx="5334000" cy="282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86373" name="Picture 5" descr="клип0011"/>
          <p:cNvPicPr>
            <a:picLocks noChangeAspect="1" noChangeArrowheads="1"/>
          </p:cNvPicPr>
          <p:nvPr/>
        </p:nvPicPr>
        <p:blipFill>
          <a:blip r:embed="rId3">
            <a:lum contrast="18000"/>
          </a:blip>
          <a:srcRect/>
          <a:stretch>
            <a:fillRect/>
          </a:stretch>
        </p:blipFill>
        <p:spPr bwMode="auto">
          <a:xfrm>
            <a:off x="1066800" y="2590800"/>
            <a:ext cx="1700213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186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" dur="500"/>
                                        <p:tgtEl>
                                          <p:spTgt spid="186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6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370" grpId="0" autoUpdateAnimBg="0"/>
      <p:bldP spid="186371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676400"/>
            <a:ext cx="7315200" cy="49530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/>
            </a:r>
            <a:br>
              <a:rPr lang="ru-RU" sz="2000"/>
            </a:br>
            <a:r>
              <a:rPr lang="ru-RU" sz="2000"/>
              <a:t>	</a:t>
            </a:r>
            <a:r>
              <a:rPr lang="ru-RU" sz="2000">
                <a:solidFill>
                  <a:srgbClr val="000000"/>
                </a:solidFill>
                <a:cs typeface="Times New Roman" charset="0"/>
              </a:rPr>
              <a:t>Профессия военного является разновидностью государственной службы.</a:t>
            </a:r>
            <a:r>
              <a:rPr lang="ru-RU" sz="2000">
                <a:solidFill>
                  <a:srgbClr val="6699FF"/>
                </a:solidFill>
                <a:cs typeface="Times New Roman" charset="0"/>
              </a:rPr>
              <a:t> </a:t>
            </a:r>
            <a:r>
              <a:rPr lang="ru-RU" sz="2000">
                <a:solidFill>
                  <a:srgbClr val="000000"/>
                </a:solidFill>
                <a:cs typeface="Times New Roman" charset="0"/>
              </a:rPr>
              <a:t>С целью защиты и удержания территории, материальных и людских ресурсов принимает решение или выполняет приказы о необходимых военных мероприятиях и операциях, участвует в различных акциях на местах и "горячих точках". Прогнозирует потребности в технике и количестве военных-сотрудников. Обнаруживает потенциальную опасность и составляет доклады в серьезных случаях, соблюдая при этом неукоснительно закон и устав во всех мероприятиях.</a:t>
            </a:r>
            <a:r>
              <a:rPr lang="ru-RU" sz="2000"/>
              <a:t> 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7772400" cy="1431925"/>
          </a:xfrm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r>
              <a:rPr lang="ru-RU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Содержание деятельности:</a:t>
            </a:r>
          </a:p>
        </p:txBody>
      </p:sp>
      <p:pic>
        <p:nvPicPr>
          <p:cNvPr id="33799" name="Picture 7" descr="03_02_02_bi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447800" y="4648200"/>
            <a:ext cx="2197100" cy="1833563"/>
          </a:xfrm>
          <a:prstGeom prst="rect">
            <a:avLst/>
          </a:prstGeom>
          <a:noFill/>
          <a:ln w="9525">
            <a:solidFill>
              <a:srgbClr val="EAEAEA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33800" name="Picture 8" descr="02595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733800" y="4648200"/>
            <a:ext cx="2590800" cy="1822450"/>
          </a:xfrm>
          <a:prstGeom prst="rect">
            <a:avLst/>
          </a:prstGeom>
          <a:noFill/>
          <a:ln w="9525">
            <a:solidFill>
              <a:srgbClr val="EAEAEA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33801" name="Picture 9" descr="031109_87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400800" y="4648200"/>
            <a:ext cx="2514600" cy="1830388"/>
          </a:xfrm>
          <a:prstGeom prst="rect">
            <a:avLst/>
          </a:prstGeom>
          <a:noFill/>
          <a:ln w="9525">
            <a:solidFill>
              <a:srgbClr val="EAEAEA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1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1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1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1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2" name="Picture 2" descr="msotw9_temp0"/>
          <p:cNvPicPr>
            <a:picLocks noChangeAspect="1" noChangeArrowheads="1"/>
          </p:cNvPicPr>
          <p:nvPr/>
        </p:nvPicPr>
        <p:blipFill>
          <a:blip r:embed="rId2" cstate="screen">
            <a:lum contrast="18000"/>
          </a:blip>
          <a:srcRect/>
          <a:stretch>
            <a:fillRect/>
          </a:stretch>
        </p:blipFill>
        <p:spPr bwMode="auto">
          <a:xfrm>
            <a:off x="1295400" y="2286000"/>
            <a:ext cx="6629400" cy="3444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84323" name="Text Box 3"/>
          <p:cNvSpPr txBox="1">
            <a:spLocks noChangeArrowheads="1"/>
          </p:cNvSpPr>
          <p:nvPr/>
        </p:nvSpPr>
        <p:spPr bwMode="auto">
          <a:xfrm>
            <a:off x="457200" y="228600"/>
            <a:ext cx="83058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>
                <a:effectLst>
                  <a:outerShdw blurRad="38100" dist="38100" dir="2700000" algn="tl">
                    <a:srgbClr val="FFFFFF"/>
                  </a:outerShdw>
                </a:effectLst>
              </a:rPr>
              <a:t>Защита Отечества является долгом и обязанностью гражданина Российской Федерации</a:t>
            </a:r>
            <a:r>
              <a:rPr lang="ru-RU" sz="3200" b="1">
                <a:effectLst>
                  <a:outerShdw blurRad="38100" dist="38100" dir="2700000" algn="tl">
                    <a:srgbClr val="FFFFFF"/>
                  </a:outerShdw>
                </a:effectLst>
              </a:rPr>
              <a:t>      (</a:t>
            </a:r>
            <a:r>
              <a:rPr lang="ru-RU" sz="3200" b="1" i="1">
                <a:effectLst>
                  <a:outerShdw blurRad="38100" dist="38100" dir="2700000" algn="tl">
                    <a:srgbClr val="FFFFFF"/>
                  </a:outerShdw>
                </a:effectLst>
              </a:rPr>
              <a:t>ст.59 Конституции РФ</a:t>
            </a:r>
            <a:r>
              <a:rPr lang="ru-RU" sz="3200" b="1">
                <a:effectLst>
                  <a:outerShdw blurRad="38100" dist="38100" dir="2700000" algn="tl">
                    <a:srgbClr val="FFFFFF"/>
                  </a:outerShdw>
                </a:effectLst>
              </a:rPr>
              <a:t>)</a:t>
            </a:r>
          </a:p>
        </p:txBody>
      </p:sp>
      <p:sp>
        <p:nvSpPr>
          <p:cNvPr id="184324" name="Text Box 4"/>
          <p:cNvSpPr txBox="1">
            <a:spLocks noChangeArrowheads="1"/>
          </p:cNvSpPr>
          <p:nvPr/>
        </p:nvSpPr>
        <p:spPr bwMode="auto">
          <a:xfrm>
            <a:off x="1600200" y="5867400"/>
            <a:ext cx="6324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>
                <a:effectLst>
                  <a:outerShdw blurRad="38100" dist="38100" dir="2700000" algn="tl">
                    <a:srgbClr val="FFFFFF"/>
                  </a:outerShdw>
                </a:effectLst>
              </a:rPr>
              <a:t>Святое дело – Родине служить!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184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184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4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4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23" grpId="0" autoUpdateAnimBg="0"/>
      <p:bldP spid="184324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Text Box 2"/>
          <p:cNvSpPr txBox="1">
            <a:spLocks noChangeArrowheads="1"/>
          </p:cNvSpPr>
          <p:nvPr/>
        </p:nvSpPr>
        <p:spPr bwMode="auto">
          <a:xfrm>
            <a:off x="1371600" y="304800"/>
            <a:ext cx="73914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Военная служба требует от военнослужащих полной самоотдачи, высокой профессиональной подготовки, особой ответственности за исполнение обязанностей.</a:t>
            </a:r>
          </a:p>
        </p:txBody>
      </p:sp>
      <p:sp>
        <p:nvSpPr>
          <p:cNvPr id="181251" name="Text Box 3"/>
          <p:cNvSpPr txBox="1">
            <a:spLocks noChangeArrowheads="1"/>
          </p:cNvSpPr>
          <p:nvPr/>
        </p:nvSpPr>
        <p:spPr bwMode="auto">
          <a:xfrm>
            <a:off x="1524000" y="2133600"/>
            <a:ext cx="5257800" cy="429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u="sng">
                <a:effectLst>
                  <a:outerShdw blurRad="38100" dist="38100" dir="2700000" algn="tl">
                    <a:srgbClr val="FFFFFF"/>
                  </a:outerShdw>
                </a:effectLst>
              </a:rPr>
              <a:t>К гражданам, проходящим военную службу, предъявляются повышенные требования к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ru-RU"/>
              <a:t>  состоянию здоровья;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ru-RU"/>
              <a:t>  образовательному уровню;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ru-RU"/>
              <a:t>  морально-психологическим   качествам;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ru-RU"/>
              <a:t>  уровню физической подготовленности.</a:t>
            </a:r>
          </a:p>
        </p:txBody>
      </p:sp>
      <p:pic>
        <p:nvPicPr>
          <p:cNvPr id="181252" name="Picture 4" descr="msotw9_temp0"/>
          <p:cNvPicPr>
            <a:picLocks noChangeAspect="1" noChangeArrowheads="1"/>
          </p:cNvPicPr>
          <p:nvPr/>
        </p:nvPicPr>
        <p:blipFill>
          <a:blip r:embed="rId2" cstate="screen">
            <a:lum contrast="12000"/>
          </a:blip>
          <a:srcRect/>
          <a:stretch>
            <a:fillRect/>
          </a:stretch>
        </p:blipFill>
        <p:spPr bwMode="auto">
          <a:xfrm>
            <a:off x="6781800" y="1752600"/>
            <a:ext cx="1968500" cy="472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1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81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1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1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0" grpId="0" autoUpdateAnimBg="0"/>
      <p:bldP spid="181251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28600"/>
            <a:ext cx="7543800" cy="609600"/>
          </a:xfrm>
          <a:noFill/>
          <a:effectLst>
            <a:outerShdw dist="35921" dir="2700000" algn="ctr" rotWithShape="0">
              <a:srgbClr val="808080"/>
            </a:outerShdw>
          </a:effectLst>
        </p:spPr>
        <p:txBody>
          <a:bodyPr/>
          <a:lstStyle/>
          <a:p>
            <a:r>
              <a:rPr lang="ru-RU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Необходимые навыки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000" b="1"/>
              <a:t>	</a:t>
            </a:r>
          </a:p>
          <a:p>
            <a:endParaRPr lang="ru-RU" sz="2000" b="1"/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1600200" y="1066800"/>
            <a:ext cx="4114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Должен уметь:</a:t>
            </a:r>
          </a:p>
        </p:txBody>
      </p:sp>
      <p:sp>
        <p:nvSpPr>
          <p:cNvPr id="34826" name="Rectangle 10"/>
          <p:cNvSpPr>
            <a:spLocks noChangeArrowheads="1"/>
          </p:cNvSpPr>
          <p:nvPr/>
        </p:nvSpPr>
        <p:spPr bwMode="auto">
          <a:xfrm>
            <a:off x="1600200" y="1828800"/>
            <a:ext cx="4114800" cy="421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 sz="1800">
                <a:solidFill>
                  <a:srgbClr val="000000"/>
                </a:solidFill>
              </a:rPr>
              <a:t>   </a:t>
            </a:r>
            <a:r>
              <a:rPr lang="ru-RU" sz="1800">
                <a:solidFill>
                  <a:srgbClr val="000000"/>
                </a:solidFill>
                <a:latin typeface="Arial" charset="0"/>
                <a:cs typeface="Times New Roman" charset="0"/>
              </a:rPr>
              <a:t>Организовать себя и других для выполнения задания. </a:t>
            </a:r>
            <a:endParaRPr lang="ru-RU" sz="1800">
              <a:solidFill>
                <a:srgbClr val="000000"/>
              </a:solidFill>
            </a:endParaRPr>
          </a:p>
          <a:p>
            <a:pPr>
              <a:buFontTx/>
              <a:buChar char="•"/>
            </a:pPr>
            <a:r>
              <a:rPr lang="ru-RU" sz="1800">
                <a:solidFill>
                  <a:srgbClr val="000000"/>
                </a:solidFill>
              </a:rPr>
              <a:t>   </a:t>
            </a:r>
            <a:r>
              <a:rPr lang="ru-RU" sz="1800">
                <a:solidFill>
                  <a:srgbClr val="000000"/>
                </a:solidFill>
                <a:latin typeface="Arial" charset="0"/>
                <a:cs typeface="Times New Roman" charset="0"/>
              </a:rPr>
              <a:t>Быстро принимать решение адекватное сложившейся ситуации.</a:t>
            </a:r>
            <a:endParaRPr lang="ru-RU" sz="1800">
              <a:solidFill>
                <a:srgbClr val="000000"/>
              </a:solidFill>
            </a:endParaRPr>
          </a:p>
          <a:p>
            <a:pPr>
              <a:buFontTx/>
              <a:buChar char="•"/>
            </a:pPr>
            <a:r>
              <a:rPr lang="ru-RU" sz="1800">
                <a:solidFill>
                  <a:srgbClr val="000000"/>
                </a:solidFill>
                <a:latin typeface="Arial" charset="0"/>
                <a:cs typeface="Times New Roman" charset="0"/>
              </a:rPr>
              <a:t> </a:t>
            </a:r>
            <a:r>
              <a:rPr lang="ru-RU" sz="1800">
                <a:solidFill>
                  <a:srgbClr val="000000"/>
                </a:solidFill>
              </a:rPr>
              <a:t>   </a:t>
            </a:r>
            <a:r>
              <a:rPr lang="ru-RU" sz="1800">
                <a:solidFill>
                  <a:srgbClr val="000000"/>
                </a:solidFill>
                <a:latin typeface="Arial" charset="0"/>
                <a:cs typeface="Times New Roman" charset="0"/>
              </a:rPr>
              <a:t>Анализировать факты с целью предвидения возможной опасности. </a:t>
            </a:r>
            <a:endParaRPr lang="ru-RU" sz="1800">
              <a:solidFill>
                <a:srgbClr val="000000"/>
              </a:solidFill>
            </a:endParaRPr>
          </a:p>
          <a:p>
            <a:pPr>
              <a:buFontTx/>
              <a:buChar char="•"/>
            </a:pPr>
            <a:r>
              <a:rPr lang="ru-RU" sz="1800">
                <a:solidFill>
                  <a:srgbClr val="000000"/>
                </a:solidFill>
              </a:rPr>
              <a:t>   </a:t>
            </a:r>
            <a:r>
              <a:rPr lang="ru-RU" sz="1800">
                <a:solidFill>
                  <a:srgbClr val="000000"/>
                </a:solidFill>
                <a:latin typeface="Arial" charset="0"/>
                <a:cs typeface="Times New Roman" charset="0"/>
              </a:rPr>
              <a:t>Сосредотачивать свое внимание на необходимом объекте нужное количество времени. </a:t>
            </a:r>
            <a:endParaRPr lang="ru-RU" sz="1800">
              <a:solidFill>
                <a:srgbClr val="000000"/>
              </a:solidFill>
            </a:endParaRPr>
          </a:p>
          <a:p>
            <a:pPr>
              <a:buFontTx/>
              <a:buChar char="•"/>
            </a:pPr>
            <a:r>
              <a:rPr lang="ru-RU" sz="1800">
                <a:solidFill>
                  <a:srgbClr val="000000"/>
                </a:solidFill>
              </a:rPr>
              <a:t>   </a:t>
            </a:r>
            <a:r>
              <a:rPr lang="ru-RU" sz="1800">
                <a:solidFill>
                  <a:srgbClr val="000000"/>
                </a:solidFill>
                <a:latin typeface="Arial" charset="0"/>
                <a:cs typeface="Times New Roman" charset="0"/>
              </a:rPr>
              <a:t>Прогнозировать дальнейшее развитие обстановки. </a:t>
            </a:r>
            <a:endParaRPr lang="ru-RU" sz="1800">
              <a:solidFill>
                <a:srgbClr val="000000"/>
              </a:solidFill>
            </a:endParaRPr>
          </a:p>
          <a:p>
            <a:pPr>
              <a:buFontTx/>
              <a:buChar char="•"/>
            </a:pPr>
            <a:r>
              <a:rPr lang="ru-RU" sz="1800">
                <a:solidFill>
                  <a:srgbClr val="000000"/>
                </a:solidFill>
              </a:rPr>
              <a:t>   </a:t>
            </a:r>
            <a:r>
              <a:rPr lang="ru-RU" sz="1800">
                <a:solidFill>
                  <a:srgbClr val="000000"/>
                </a:solidFill>
                <a:latin typeface="Arial" charset="0"/>
                <a:cs typeface="Times New Roman" charset="0"/>
              </a:rPr>
              <a:t>Контролировать свое эмоциональное состояние. </a:t>
            </a:r>
            <a:endParaRPr lang="ru-RU" sz="1800">
              <a:solidFill>
                <a:srgbClr val="000000"/>
              </a:solidFill>
            </a:endParaRPr>
          </a:p>
          <a:p>
            <a:pPr>
              <a:buFontTx/>
              <a:buChar char="•"/>
            </a:pPr>
            <a:r>
              <a:rPr lang="ru-RU" sz="1800">
                <a:solidFill>
                  <a:srgbClr val="000000"/>
                </a:solidFill>
              </a:rPr>
              <a:t>   </a:t>
            </a:r>
            <a:r>
              <a:rPr lang="ru-RU" sz="1800">
                <a:solidFill>
                  <a:srgbClr val="000000"/>
                </a:solidFill>
                <a:latin typeface="Arial" charset="0"/>
                <a:cs typeface="Times New Roman" charset="0"/>
              </a:rPr>
              <a:t>Представлять свое подразделение во время официальных мероприятий. </a:t>
            </a:r>
            <a:endParaRPr lang="ru-RU" sz="1800">
              <a:latin typeface="Arial" charset="0"/>
            </a:endParaRPr>
          </a:p>
        </p:txBody>
      </p:sp>
      <p:pic>
        <p:nvPicPr>
          <p:cNvPr id="34827" name="Picture 11" descr="7309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3600" y="1524000"/>
            <a:ext cx="2743200" cy="4762500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75"/>
                            </p:stCondLst>
                            <p:childTnLst>
                              <p:par>
                                <p:cTn id="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75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75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75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75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775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275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775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75"/>
                            </p:stCondLst>
                            <p:childTnLst>
                              <p:par>
                                <p:cTn id="3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 autoUpdateAnimBg="0"/>
      <p:bldP spid="34821" grpId="0" autoUpdateAnimBg="0"/>
      <p:bldP spid="34826" grpId="0" build="p" autoUpdateAnimBg="0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1676400" y="381000"/>
            <a:ext cx="7010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u="sng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charset="0"/>
              </a:rPr>
              <a:t>Области применения</a:t>
            </a:r>
            <a:r>
              <a:rPr lang="ru-RU">
                <a:solidFill>
                  <a:srgbClr val="6699FF"/>
                </a:solidFill>
                <a:latin typeface="Arial" charset="0"/>
                <a:cs typeface="Times New Roman" charset="0"/>
              </a:rPr>
              <a:t>:</a:t>
            </a:r>
            <a:r>
              <a:rPr lang="ru-RU" sz="2000">
                <a:solidFill>
                  <a:srgbClr val="FF6699"/>
                </a:solidFill>
                <a:latin typeface="Arial" charset="0"/>
                <a:cs typeface="Times New Roman" charset="0"/>
              </a:rPr>
              <a:t> </a:t>
            </a:r>
            <a:r>
              <a:rPr lang="ru-RU" sz="2000">
                <a:solidFill>
                  <a:srgbClr val="000000"/>
                </a:solidFill>
                <a:latin typeface="Arial" charset="0"/>
                <a:cs typeface="Times New Roman" charset="0"/>
              </a:rPr>
              <a:t>Имеющий данную специальность работает в военных организациях, гарнизонах, частях, подразделениях, миротворческих войсках, "горячих точках" , в органах юстиции, суда, прокуратуры, внутренних дел, таможни, на стройках, стратегических объектах, на предприятиях. Может работать в научно-исследовательских и учебных институтах, академиях в качестве ученого и преподавателя.</a:t>
            </a:r>
            <a:r>
              <a:rPr lang="en-US" sz="2000">
                <a:latin typeface="Arial" charset="0"/>
              </a:rPr>
              <a:t> </a:t>
            </a:r>
          </a:p>
        </p:txBody>
      </p:sp>
      <p:sp>
        <p:nvSpPr>
          <p:cNvPr id="50184" name="Rectangle 8"/>
          <p:cNvSpPr>
            <a:spLocks noChangeArrowheads="1"/>
          </p:cNvSpPr>
          <p:nvPr/>
        </p:nvSpPr>
        <p:spPr bwMode="auto">
          <a:xfrm>
            <a:off x="1447800" y="4800600"/>
            <a:ext cx="54864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u="sng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charset="0"/>
              </a:rPr>
              <a:t>Доминирующая профессиональная направленность</a:t>
            </a:r>
            <a:r>
              <a:rPr lang="ru-RU">
                <a:solidFill>
                  <a:srgbClr val="6699FF"/>
                </a:solidFill>
                <a:latin typeface="Arial" charset="0"/>
                <a:cs typeface="Times New Roman" charset="0"/>
              </a:rPr>
              <a:t>:</a:t>
            </a:r>
            <a:r>
              <a:rPr lang="ru-RU" sz="2000" b="1">
                <a:solidFill>
                  <a:srgbClr val="FF6699"/>
                </a:solidFill>
                <a:latin typeface="Arial" charset="0"/>
                <a:cs typeface="Times New Roman" charset="0"/>
              </a:rPr>
              <a:t> </a:t>
            </a:r>
            <a:r>
              <a:rPr lang="ru-RU" sz="2000">
                <a:solidFill>
                  <a:srgbClr val="000000"/>
                </a:solidFill>
              </a:rPr>
              <a:t>на работу с людьми и техникой,</a:t>
            </a:r>
            <a:r>
              <a:rPr lang="en-US" sz="2000"/>
              <a:t> </a:t>
            </a:r>
            <a:r>
              <a:rPr lang="ru-RU" sz="2000">
                <a:solidFill>
                  <a:srgbClr val="000000"/>
                </a:solidFill>
              </a:rPr>
              <a:t>а также</a:t>
            </a:r>
            <a:r>
              <a:rPr lang="en-US" sz="2000"/>
              <a:t> </a:t>
            </a:r>
            <a:r>
              <a:rPr lang="ru-RU" sz="2000">
                <a:solidFill>
                  <a:srgbClr val="000000"/>
                </a:solidFill>
                <a:latin typeface="Arial" charset="0"/>
                <a:cs typeface="Times New Roman" charset="0"/>
              </a:rPr>
              <a:t>на работу со знаковыми системами (тексты, цифры, схемы, карты и т.п.). </a:t>
            </a:r>
            <a:endParaRPr lang="en-US" sz="2000">
              <a:solidFill>
                <a:srgbClr val="000000"/>
              </a:solidFill>
              <a:latin typeface="Arial" charset="0"/>
              <a:cs typeface="Times New Roman" charset="0"/>
            </a:endParaRPr>
          </a:p>
        </p:txBody>
      </p:sp>
      <p:pic>
        <p:nvPicPr>
          <p:cNvPr id="50185" name="Picture 9" descr="1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400800" y="2971800"/>
            <a:ext cx="2209800" cy="1657350"/>
          </a:xfrm>
          <a:prstGeom prst="rect">
            <a:avLst/>
          </a:prstGeom>
          <a:noFill/>
          <a:ln w="9525">
            <a:solidFill>
              <a:srgbClr val="EAEAEA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50186" name="Picture 10" descr="6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114800" y="2971800"/>
            <a:ext cx="2209800" cy="1655763"/>
          </a:xfrm>
          <a:prstGeom prst="rect">
            <a:avLst/>
          </a:prstGeom>
          <a:noFill/>
          <a:ln w="9525">
            <a:solidFill>
              <a:srgbClr val="EAEAEA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50187" name="Picture 11" descr="Image-02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752600" y="2971800"/>
            <a:ext cx="2286000" cy="1666875"/>
          </a:xfrm>
          <a:prstGeom prst="rect">
            <a:avLst/>
          </a:prstGeom>
          <a:noFill/>
          <a:ln w="9525">
            <a:solidFill>
              <a:srgbClr val="EAEAEA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50188" name="Picture 12" descr="t62_08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553200" y="5029200"/>
            <a:ext cx="2057400" cy="1344613"/>
          </a:xfrm>
          <a:prstGeom prst="rect">
            <a:avLst/>
          </a:prstGeom>
          <a:noFill/>
          <a:ln w="9525">
            <a:solidFill>
              <a:srgbClr val="EAEAEA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0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0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0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0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0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0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0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3" grpId="0"/>
      <p:bldP spid="5018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8" name="Rectangle 1032"/>
          <p:cNvSpPr>
            <a:spLocks noChangeArrowheads="1"/>
          </p:cNvSpPr>
          <p:nvPr/>
        </p:nvSpPr>
        <p:spPr bwMode="auto">
          <a:xfrm>
            <a:off x="1676400" y="304800"/>
            <a:ext cx="7010400" cy="38703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r>
              <a:rPr lang="ru-RU" u="sng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charset="0"/>
              </a:rPr>
              <a:t>Необходимые качества, обеспечивающие успешность в профессии</a:t>
            </a:r>
            <a:r>
              <a:rPr lang="ru-RU" sz="2000" b="1">
                <a:solidFill>
                  <a:srgbClr val="6699FF"/>
                </a:solidFill>
                <a:latin typeface="Arial" charset="0"/>
                <a:cs typeface="Times New Roman" charset="0"/>
              </a:rPr>
              <a:t>:</a:t>
            </a:r>
            <a:r>
              <a:rPr lang="ru-RU" sz="2000" b="1">
                <a:solidFill>
                  <a:srgbClr val="000000"/>
                </a:solidFill>
                <a:latin typeface="Arial" charset="0"/>
                <a:cs typeface="Times New Roman" charset="0"/>
              </a:rPr>
              <a:t> Ответственность. Честность. Принципиальность. Исполнительность. Дисциплинированность. Грамотная, четкая, логичная устная и письменная речь. Умение убеждать, доказывать свою точку зрения. Организованность. Сильная воля. Аналитические, вербальные, коммуникативные способности. Высоко развитое дедуктивное мышление (от общего к частному). Быстрота реакции. Физическая и психическая выносливость. Инициативность. Хорошая интуиция. Патриотизм. Справедливость. Умение хранить тайну. Чувство долга. </a:t>
            </a:r>
            <a:endParaRPr lang="ru-RU" sz="2000">
              <a:latin typeface="Arial" charset="0"/>
            </a:endParaRPr>
          </a:p>
        </p:txBody>
      </p:sp>
      <p:graphicFrame>
        <p:nvGraphicFramePr>
          <p:cNvPr id="51209" name="Object 1033"/>
          <p:cNvGraphicFramePr>
            <a:graphicFrameLocks noChangeAspect="1"/>
          </p:cNvGraphicFramePr>
          <p:nvPr/>
        </p:nvGraphicFramePr>
        <p:xfrm>
          <a:off x="3276600" y="4343400"/>
          <a:ext cx="3352800" cy="215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0" name="Точечный рисунок" r:id="rId3" imgW="3505689" imgH="2257740" progId="">
                  <p:embed/>
                </p:oleObj>
              </mc:Choice>
              <mc:Fallback>
                <p:oleObj name="Точечный рисунок" r:id="rId3" imgW="3505689" imgH="2257740" progId="">
                  <p:embed/>
                  <p:pic>
                    <p:nvPicPr>
                      <p:cNvPr id="0" name="Picture 10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6000" contrast="3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4343400"/>
                        <a:ext cx="3352800" cy="21590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>
                        <a:outerShdw dist="35921" dir="2700000" algn="ctr" rotWithShape="0">
                          <a:schemeClr val="bg2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1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1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371600" y="1981200"/>
            <a:ext cx="3743325" cy="4114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800"/>
              <a:t>     </a:t>
            </a:r>
            <a:endParaRPr lang="ru-RU" sz="1600"/>
          </a:p>
        </p:txBody>
      </p:sp>
      <p:sp>
        <p:nvSpPr>
          <p:cNvPr id="35850" name="Rectangle 10"/>
          <p:cNvSpPr>
            <a:spLocks noChangeArrowheads="1"/>
          </p:cNvSpPr>
          <p:nvPr/>
        </p:nvSpPr>
        <p:spPr bwMode="auto">
          <a:xfrm>
            <a:off x="304800" y="5181600"/>
            <a:ext cx="3810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ru-RU" sz="1800">
              <a:latin typeface="Arial" charset="0"/>
            </a:endParaRPr>
          </a:p>
        </p:txBody>
      </p:sp>
      <p:sp>
        <p:nvSpPr>
          <p:cNvPr id="35852" name="Rectangle 12"/>
          <p:cNvSpPr>
            <a:spLocks noChangeArrowheads="1"/>
          </p:cNvSpPr>
          <p:nvPr/>
        </p:nvSpPr>
        <p:spPr bwMode="auto">
          <a:xfrm>
            <a:off x="4800600" y="1066800"/>
            <a:ext cx="4038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ru-RU" sz="1800">
                <a:latin typeface="Arial" charset="0"/>
              </a:rPr>
              <a:t>     </a:t>
            </a:r>
          </a:p>
        </p:txBody>
      </p:sp>
      <p:sp>
        <p:nvSpPr>
          <p:cNvPr id="35863" name="Rectangle 23"/>
          <p:cNvSpPr>
            <a:spLocks noChangeArrowheads="1"/>
          </p:cNvSpPr>
          <p:nvPr/>
        </p:nvSpPr>
        <p:spPr bwMode="auto">
          <a:xfrm>
            <a:off x="1676400" y="381000"/>
            <a:ext cx="7010400" cy="13112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r>
              <a:rPr lang="ru-RU" sz="2000" b="1" u="sng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charset="0"/>
              </a:rPr>
              <a:t>Медицинские ограничения</a:t>
            </a:r>
            <a:r>
              <a:rPr lang="ru-RU" sz="2000" b="1">
                <a:solidFill>
                  <a:srgbClr val="6699FF"/>
                </a:solidFill>
                <a:latin typeface="Arial" charset="0"/>
                <a:cs typeface="Times New Roman" charset="0"/>
              </a:rPr>
              <a:t>:</a:t>
            </a:r>
            <a:r>
              <a:rPr lang="ru-RU" sz="2000" b="1">
                <a:solidFill>
                  <a:srgbClr val="FF6699"/>
                </a:solidFill>
                <a:latin typeface="Arial" charset="0"/>
                <a:cs typeface="Times New Roman" charset="0"/>
              </a:rPr>
              <a:t> </a:t>
            </a:r>
            <a:r>
              <a:rPr lang="ru-RU" sz="2000" b="1">
                <a:solidFill>
                  <a:srgbClr val="000000"/>
                </a:solidFill>
                <a:latin typeface="Arial" charset="0"/>
                <a:cs typeface="Times New Roman" charset="0"/>
              </a:rPr>
              <a:t>Нервно-психические расстройства. Низкий интеллект. Хронические болезни. Нарушения в работе опорно-двигательного аппарата. Физическая слабость. Быстрая утомляемость.</a:t>
            </a:r>
            <a:r>
              <a:rPr lang="en-US" sz="2000">
                <a:latin typeface="Arial" charset="0"/>
              </a:rPr>
              <a:t> </a:t>
            </a:r>
          </a:p>
        </p:txBody>
      </p:sp>
      <p:pic>
        <p:nvPicPr>
          <p:cNvPr id="35867" name="Picture 27" descr="70441_PICT6709"/>
          <p:cNvPicPr>
            <a:picLocks noChangeAspect="1" noChangeArrowheads="1"/>
          </p:cNvPicPr>
          <p:nvPr/>
        </p:nvPicPr>
        <p:blipFill>
          <a:blip r:embed="rId2"/>
          <a:srcRect b="2908"/>
          <a:stretch>
            <a:fillRect/>
          </a:stretch>
        </p:blipFill>
        <p:spPr bwMode="auto">
          <a:xfrm>
            <a:off x="2667000" y="2286000"/>
            <a:ext cx="5029200" cy="3657600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304800"/>
            <a:ext cx="7405688" cy="1047750"/>
          </a:xfrm>
          <a:noFill/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r>
              <a:rPr lang="ru-RU" sz="4000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Профессиональное образование</a:t>
            </a:r>
            <a:endParaRPr lang="ru-RU" sz="400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37897" name="{85433EA6-F31F-4D1A-B265-1ED8C00AE6C9}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990600" y="6324600"/>
            <a:ext cx="304800" cy="304800"/>
          </a:xfrm>
          <a:prstGeom prst="rect">
            <a:avLst/>
          </a:prstGeom>
          <a:noFill/>
        </p:spPr>
      </p:pic>
      <p:sp>
        <p:nvSpPr>
          <p:cNvPr id="37898" name="Text Box 10"/>
          <p:cNvSpPr txBox="1">
            <a:spLocks noChangeArrowheads="1"/>
          </p:cNvSpPr>
          <p:nvPr/>
        </p:nvSpPr>
        <p:spPr bwMode="auto">
          <a:xfrm>
            <a:off x="1600200" y="1676400"/>
            <a:ext cx="7010400" cy="11874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/>
              <a:t>Дальневосточное высшее военное командное училище (военный институт) имени Маршала Советского Союза К.К. Рокоссовского»</a:t>
            </a:r>
          </a:p>
        </p:txBody>
      </p:sp>
      <p:sp>
        <p:nvSpPr>
          <p:cNvPr id="37899" name="Text Box 11"/>
          <p:cNvSpPr txBox="1">
            <a:spLocks noChangeArrowheads="1"/>
          </p:cNvSpPr>
          <p:nvPr/>
        </p:nvSpPr>
        <p:spPr bwMode="auto">
          <a:xfrm>
            <a:off x="1676400" y="3200400"/>
            <a:ext cx="7010400" cy="26479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u="sng"/>
              <a:t>Адрес</a:t>
            </a:r>
            <a:r>
              <a:rPr lang="ru-RU"/>
              <a:t>:		675021, Амурская область, г. 			Благовещенск, ул. им. Ленина, 158</a:t>
            </a:r>
          </a:p>
          <a:p>
            <a:pPr>
              <a:spcBef>
                <a:spcPct val="50000"/>
              </a:spcBef>
            </a:pPr>
            <a:r>
              <a:rPr lang="ru-RU" u="sng"/>
              <a:t>Контактный телефон</a:t>
            </a:r>
            <a:r>
              <a:rPr lang="ru-RU"/>
              <a:t>:	52-48-03, </a:t>
            </a:r>
            <a:r>
              <a:rPr lang="en-US"/>
              <a:t>52-56-04                    				</a:t>
            </a:r>
            <a:r>
              <a:rPr lang="ru-RU"/>
              <a:t>доп. 20-84, </a:t>
            </a:r>
            <a:r>
              <a:rPr lang="en-US"/>
              <a:t>						dvoku @ amur. ru</a:t>
            </a:r>
            <a:endParaRPr lang="ru-RU"/>
          </a:p>
          <a:p>
            <a:pPr algn="ctr"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3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978" fill="hold"/>
                                        <p:tgtEl>
                                          <p:spTgt spid="378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278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278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7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897"/>
                </p:tgtEl>
              </p:cMediaNode>
            </p:audio>
          </p:childTnLst>
        </p:cTn>
      </p:par>
    </p:tnLst>
    <p:bldLst>
      <p:bldP spid="37890" grpId="0"/>
      <p:bldP spid="37898" grpId="0"/>
      <p:bldP spid="3789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20" name="Text Box 4"/>
          <p:cNvSpPr txBox="1">
            <a:spLocks noChangeArrowheads="1"/>
          </p:cNvSpPr>
          <p:nvPr/>
        </p:nvSpPr>
        <p:spPr bwMode="auto">
          <a:xfrm>
            <a:off x="1600200" y="533400"/>
            <a:ext cx="7315200" cy="37433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	</a:t>
            </a:r>
            <a:r>
              <a:rPr lang="ru-RU" b="1"/>
              <a:t>Училище готовит для Российской армии – Сухопутных войск и Военно-морского флота офицеров командного профиля с высшим военно-специальным образованием по специальностям:</a:t>
            </a:r>
            <a:r>
              <a:rPr lang="ru-RU"/>
              <a:t> военная – </a:t>
            </a:r>
            <a:r>
              <a:rPr lang="ru-RU" i="1"/>
              <a:t>«Применение мотострелковых подразделений»,</a:t>
            </a:r>
            <a:r>
              <a:rPr lang="ru-RU"/>
              <a:t> специализация </a:t>
            </a:r>
            <a:r>
              <a:rPr lang="ru-RU" i="1"/>
              <a:t>«Боевое применение подразделений морской пехоты»;</a:t>
            </a:r>
            <a:r>
              <a:rPr lang="ru-RU"/>
              <a:t> </a:t>
            </a:r>
            <a:r>
              <a:rPr lang="ru-RU" i="1"/>
              <a:t>«Применение мотострелковых подразделений (горная)»,</a:t>
            </a:r>
            <a:r>
              <a:rPr lang="ru-RU"/>
              <a:t> гражданская – </a:t>
            </a:r>
            <a:r>
              <a:rPr lang="ru-RU" i="1"/>
              <a:t>«Управление персоналом»,</a:t>
            </a:r>
            <a:r>
              <a:rPr lang="ru-RU"/>
              <a:t> квалификация </a:t>
            </a:r>
            <a:r>
              <a:rPr lang="ru-RU" i="1"/>
              <a:t>«Менеджер».</a:t>
            </a:r>
          </a:p>
        </p:txBody>
      </p:sp>
      <p:pic>
        <p:nvPicPr>
          <p:cNvPr id="188421" name="Picture 5" descr="000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4419600"/>
            <a:ext cx="4419600" cy="2044700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8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8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8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8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8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84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8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4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4" name="Text Box 4"/>
          <p:cNvSpPr txBox="1">
            <a:spLocks noChangeArrowheads="1"/>
          </p:cNvSpPr>
          <p:nvPr/>
        </p:nvSpPr>
        <p:spPr bwMode="auto">
          <a:xfrm>
            <a:off x="1752600" y="457200"/>
            <a:ext cx="6858000" cy="27098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u="sng">
                <a:effectLst>
                  <a:outerShdw blurRad="38100" dist="38100" dir="2700000" algn="tl">
                    <a:srgbClr val="FFFFFF"/>
                  </a:outerShdw>
                </a:effectLst>
              </a:rPr>
              <a:t>Предназначение выпускника</a:t>
            </a:r>
            <a:r>
              <a:rPr lang="ru-RU" sz="2800" b="1"/>
              <a:t>:</a:t>
            </a:r>
          </a:p>
          <a:p>
            <a:pPr>
              <a:spcBef>
                <a:spcPct val="50000"/>
              </a:spcBef>
            </a:pPr>
            <a:r>
              <a:rPr lang="ru-RU"/>
              <a:t>Замещение должностей командиров мотострелковых взводов (взводов морской пехоты, командиров мотострелковых взводов горных, горно-альпийских). </a:t>
            </a:r>
          </a:p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89445" name="Text Box 5"/>
          <p:cNvSpPr txBox="1">
            <a:spLocks noChangeArrowheads="1"/>
          </p:cNvSpPr>
          <p:nvPr/>
        </p:nvSpPr>
        <p:spPr bwMode="auto">
          <a:xfrm>
            <a:off x="1676400" y="3048000"/>
            <a:ext cx="4267200" cy="19177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После получения войскового опыта – последовательное продвижение по службе до командира батальона и ему равных должностей.</a:t>
            </a:r>
          </a:p>
        </p:txBody>
      </p:sp>
      <p:sp>
        <p:nvSpPr>
          <p:cNvPr id="189446" name="Text Box 6"/>
          <p:cNvSpPr txBox="1">
            <a:spLocks noChangeArrowheads="1"/>
          </p:cNvSpPr>
          <p:nvPr/>
        </p:nvSpPr>
        <p:spPr bwMode="auto">
          <a:xfrm>
            <a:off x="1828800" y="5486400"/>
            <a:ext cx="67056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Срок обучения – 4 года.</a:t>
            </a:r>
          </a:p>
        </p:txBody>
      </p:sp>
      <p:pic>
        <p:nvPicPr>
          <p:cNvPr id="189447" name="Picture 7" descr="morpeh_00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943600" y="2514600"/>
            <a:ext cx="2819400" cy="1881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9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9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9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9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9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9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9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9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9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94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9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44" grpId="0"/>
      <p:bldP spid="189445" grpId="0"/>
      <p:bldP spid="18944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8" name="Text Box 4"/>
          <p:cNvSpPr txBox="1">
            <a:spLocks noChangeArrowheads="1"/>
          </p:cNvSpPr>
          <p:nvPr/>
        </p:nvSpPr>
        <p:spPr bwMode="auto">
          <a:xfrm>
            <a:off x="1676400" y="1447800"/>
            <a:ext cx="3200400" cy="41084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По окончании училища присваивается первое офицерское звание «Лейтенант», выдаются нагрудный знак и диплом квалифицированного специалиста государственного образца.</a:t>
            </a:r>
          </a:p>
        </p:txBody>
      </p:sp>
      <p:pic>
        <p:nvPicPr>
          <p:cNvPr id="190469" name="Picture 5" descr="2521_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334000" y="1295400"/>
            <a:ext cx="3181350" cy="4610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0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0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0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04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0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1524000" y="381000"/>
            <a:ext cx="7162800" cy="301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u="sng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charset="0"/>
              </a:rPr>
              <a:t>Возможность продолжения образования, карьерный рост:</a:t>
            </a:r>
            <a:r>
              <a:rPr lang="ru-RU" sz="2800" b="1">
                <a:solidFill>
                  <a:srgbClr val="6699FF"/>
                </a:solidFill>
                <a:latin typeface="Arial" charset="0"/>
                <a:cs typeface="Times New Roman" charset="0"/>
              </a:rPr>
              <a:t> </a:t>
            </a:r>
            <a:endParaRPr lang="ru-RU" sz="2800" b="1">
              <a:solidFill>
                <a:srgbClr val="6699FF"/>
              </a:solidFill>
              <a:latin typeface="Arial" charset="0"/>
            </a:endParaRPr>
          </a:p>
          <a:p>
            <a:pPr algn="ctr"/>
            <a:endParaRPr lang="ru-RU" sz="1600" b="1">
              <a:solidFill>
                <a:srgbClr val="6699FF"/>
              </a:solidFill>
              <a:latin typeface="Arial" charset="0"/>
            </a:endParaRPr>
          </a:p>
          <a:p>
            <a:pPr lvl="3">
              <a:buFontTx/>
              <a:buChar char="•"/>
            </a:pPr>
            <a:r>
              <a:rPr lang="ru-RU" sz="2000" b="1">
                <a:solidFill>
                  <a:srgbClr val="000000"/>
                </a:solidFill>
              </a:rPr>
              <a:t>  </a:t>
            </a:r>
            <a:r>
              <a:rPr lang="ru-RU" sz="2000" b="1">
                <a:solidFill>
                  <a:srgbClr val="000000"/>
                </a:solidFill>
                <a:latin typeface="Arial" charset="0"/>
                <a:cs typeface="Times New Roman" charset="0"/>
              </a:rPr>
              <a:t>Обучение в академии. </a:t>
            </a:r>
            <a:endParaRPr lang="ru-RU" sz="2000" b="1">
              <a:solidFill>
                <a:srgbClr val="000000"/>
              </a:solidFill>
            </a:endParaRPr>
          </a:p>
          <a:p>
            <a:pPr lvl="3">
              <a:buFontTx/>
              <a:buChar char="•"/>
            </a:pPr>
            <a:r>
              <a:rPr lang="ru-RU" sz="2000" b="1">
                <a:solidFill>
                  <a:srgbClr val="000000"/>
                </a:solidFill>
              </a:rPr>
              <a:t>  </a:t>
            </a:r>
            <a:r>
              <a:rPr lang="ru-RU" sz="2000" b="1">
                <a:solidFill>
                  <a:srgbClr val="000000"/>
                </a:solidFill>
                <a:latin typeface="Arial" charset="0"/>
                <a:cs typeface="Times New Roman" charset="0"/>
              </a:rPr>
              <a:t>Ординатура. </a:t>
            </a:r>
            <a:endParaRPr lang="ru-RU" sz="2000" b="1">
              <a:solidFill>
                <a:srgbClr val="000000"/>
              </a:solidFill>
            </a:endParaRPr>
          </a:p>
          <a:p>
            <a:pPr lvl="3">
              <a:buFontTx/>
              <a:buChar char="•"/>
            </a:pPr>
            <a:r>
              <a:rPr lang="ru-RU" sz="2000" b="1">
                <a:solidFill>
                  <a:srgbClr val="000000"/>
                </a:solidFill>
              </a:rPr>
              <a:t>  </a:t>
            </a:r>
            <a:r>
              <a:rPr lang="ru-RU" sz="2000" b="1">
                <a:solidFill>
                  <a:srgbClr val="000000"/>
                </a:solidFill>
                <a:latin typeface="Arial" charset="0"/>
                <a:cs typeface="Times New Roman" charset="0"/>
              </a:rPr>
              <a:t>Выслуга лет. </a:t>
            </a:r>
            <a:endParaRPr lang="ru-RU" sz="2000" b="1">
              <a:solidFill>
                <a:srgbClr val="000000"/>
              </a:solidFill>
            </a:endParaRPr>
          </a:p>
          <a:p>
            <a:pPr lvl="3">
              <a:buFontTx/>
              <a:buChar char="•"/>
            </a:pPr>
            <a:r>
              <a:rPr lang="ru-RU" sz="2000" b="1">
                <a:solidFill>
                  <a:srgbClr val="000000"/>
                </a:solidFill>
              </a:rPr>
              <a:t>  </a:t>
            </a:r>
            <a:r>
              <a:rPr lang="ru-RU" sz="2000" b="1">
                <a:solidFill>
                  <a:srgbClr val="000000"/>
                </a:solidFill>
                <a:latin typeface="Arial" charset="0"/>
                <a:cs typeface="Times New Roman" charset="0"/>
              </a:rPr>
              <a:t>Повышение в звании. </a:t>
            </a:r>
            <a:endParaRPr lang="ru-RU" sz="2000" b="1">
              <a:solidFill>
                <a:srgbClr val="000000"/>
              </a:solidFill>
            </a:endParaRPr>
          </a:p>
          <a:p>
            <a:pPr lvl="3">
              <a:buFontTx/>
              <a:buChar char="•"/>
            </a:pPr>
            <a:r>
              <a:rPr lang="ru-RU" sz="2000" b="1">
                <a:solidFill>
                  <a:srgbClr val="000000"/>
                </a:solidFill>
              </a:rPr>
              <a:t>  </a:t>
            </a:r>
            <a:r>
              <a:rPr lang="ru-RU" sz="2000" b="1">
                <a:solidFill>
                  <a:srgbClr val="000000"/>
                </a:solidFill>
                <a:latin typeface="Arial" charset="0"/>
                <a:cs typeface="Times New Roman" charset="0"/>
              </a:rPr>
              <a:t>Получение наград. </a:t>
            </a:r>
            <a:endParaRPr lang="ru-RU" sz="2000" b="1">
              <a:solidFill>
                <a:srgbClr val="000000"/>
              </a:solidFill>
            </a:endParaRPr>
          </a:p>
          <a:p>
            <a:pPr lvl="3">
              <a:buFontTx/>
              <a:buChar char="•"/>
            </a:pPr>
            <a:r>
              <a:rPr lang="ru-RU" sz="2000" b="1">
                <a:solidFill>
                  <a:srgbClr val="000000"/>
                </a:solidFill>
              </a:rPr>
              <a:t>  </a:t>
            </a:r>
            <a:r>
              <a:rPr lang="ru-RU" sz="2000" b="1">
                <a:solidFill>
                  <a:srgbClr val="000000"/>
                </a:solidFill>
                <a:latin typeface="Arial" charset="0"/>
                <a:cs typeface="Times New Roman" charset="0"/>
              </a:rPr>
              <a:t>Работа по родственным специальностям.</a:t>
            </a:r>
            <a:r>
              <a:rPr lang="en-US" sz="2000">
                <a:latin typeface="Arial" charset="0"/>
              </a:rPr>
              <a:t> </a:t>
            </a:r>
          </a:p>
        </p:txBody>
      </p:sp>
      <p:pic>
        <p:nvPicPr>
          <p:cNvPr id="38923" name="Picture 11" descr="000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3810000"/>
            <a:ext cx="4343400" cy="2419350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38925" name="Picture 13" descr="cpecnazzAvb1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676400" y="4191000"/>
            <a:ext cx="1074738" cy="1374775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38926" name="Picture 14" descr="717198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543800" y="4800600"/>
            <a:ext cx="946150" cy="1828800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38924" name="Picture 12" descr="20060831181555_bi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8001000" y="3505200"/>
            <a:ext cx="879475" cy="1600200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8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89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9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8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89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9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8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8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3298" name="Object 2"/>
          <p:cNvGraphicFramePr>
            <a:graphicFrameLocks noChangeAspect="1"/>
          </p:cNvGraphicFramePr>
          <p:nvPr/>
        </p:nvGraphicFramePr>
        <p:xfrm>
          <a:off x="685800" y="228600"/>
          <a:ext cx="8153400" cy="522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299" name="Точечный рисунок" r:id="rId3" imgW="3761905" imgH="2409524" progId="">
                  <p:embed/>
                </p:oleObj>
              </mc:Choice>
              <mc:Fallback>
                <p:oleObj name="Точечный рисунок" r:id="rId3" imgW="3761905" imgH="2409524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contrast="18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28600"/>
                        <a:ext cx="8153400" cy="52228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3299" name="WordArt 3"/>
          <p:cNvSpPr>
            <a:spLocks noChangeArrowheads="1" noChangeShapeType="1" noTextEdit="1"/>
          </p:cNvSpPr>
          <p:nvPr/>
        </p:nvSpPr>
        <p:spPr bwMode="auto">
          <a:xfrm>
            <a:off x="685800" y="5410200"/>
            <a:ext cx="8229600" cy="12192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chemeClr val="folHlink"/>
                </a:solidFill>
                <a:effectLst>
                  <a:outerShdw dist="107763" dir="2700000" algn="ctr" rotWithShape="0">
                    <a:srgbClr val="CCCC00"/>
                  </a:outerShdw>
                </a:effectLst>
                <a:latin typeface="Arial"/>
                <a:cs typeface="Arial"/>
              </a:rPr>
              <a:t>Военная служба -</a:t>
            </a:r>
          </a:p>
          <a:p>
            <a:pPr algn="ctr"/>
            <a:r>
              <a:rPr lang="ru-RU" sz="3600" b="1" kern="10">
                <a:ln w="12700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chemeClr val="folHlink"/>
                </a:solidFill>
                <a:effectLst>
                  <a:outerShdw dist="107763" dir="2700000" algn="ctr" rotWithShape="0">
                    <a:srgbClr val="CCCC00"/>
                  </a:outerShdw>
                </a:effectLst>
                <a:latin typeface="Arial"/>
                <a:cs typeface="Arial"/>
              </a:rPr>
              <a:t>выбор настоящих мужчин!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3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3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32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3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3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3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3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3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29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2" name="Text Box 4"/>
          <p:cNvSpPr txBox="1">
            <a:spLocks noChangeArrowheads="1"/>
          </p:cNvSpPr>
          <p:nvPr/>
        </p:nvSpPr>
        <p:spPr bwMode="auto">
          <a:xfrm>
            <a:off x="1371600" y="381000"/>
            <a:ext cx="7620000" cy="5191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Поступайте в военно-учебные заведения!</a:t>
            </a:r>
          </a:p>
        </p:txBody>
      </p:sp>
      <p:sp>
        <p:nvSpPr>
          <p:cNvPr id="191493" name="Text Box 5"/>
          <p:cNvSpPr txBox="1">
            <a:spLocks noChangeArrowheads="1"/>
          </p:cNvSpPr>
          <p:nvPr/>
        </p:nvSpPr>
        <p:spPr bwMode="auto">
          <a:xfrm>
            <a:off x="1981200" y="4953000"/>
            <a:ext cx="6477000" cy="1066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effectLst>
                  <a:outerShdw blurRad="38100" dist="38100" dir="2700000" algn="tl">
                    <a:srgbClr val="FFFFFF"/>
                  </a:outerShdw>
                </a:effectLst>
              </a:rPr>
              <a:t>Профессия военного – профессия для настоящих мужчин!</a:t>
            </a:r>
          </a:p>
        </p:txBody>
      </p:sp>
      <p:graphicFrame>
        <p:nvGraphicFramePr>
          <p:cNvPr id="191495" name="Object 7"/>
          <p:cNvGraphicFramePr>
            <a:graphicFrameLocks noChangeAspect="1"/>
          </p:cNvGraphicFramePr>
          <p:nvPr/>
        </p:nvGraphicFramePr>
        <p:xfrm>
          <a:off x="2286000" y="1066800"/>
          <a:ext cx="5943600" cy="3773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496" name="Точечный рисунок" r:id="rId3" imgW="3572374" imgH="2266667" progId="">
                  <p:embed/>
                </p:oleObj>
              </mc:Choice>
              <mc:Fallback>
                <p:oleObj name="Точечный рисунок" r:id="rId3" imgW="3572374" imgH="2266667" progId="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contrast="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066800"/>
                        <a:ext cx="5943600" cy="377348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1496" name="Text Box 8"/>
          <p:cNvSpPr txBox="1">
            <a:spLocks noChangeArrowheads="1"/>
          </p:cNvSpPr>
          <p:nvPr/>
        </p:nvSpPr>
        <p:spPr bwMode="auto">
          <a:xfrm>
            <a:off x="1219200" y="6096000"/>
            <a:ext cx="7924800" cy="7302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/>
              <a:t>О правилах поступления в военно-учебные заведения обращайтесь к преподавателю-организатору ОБЖ Ромненской СОШ имени И.А. Гончарова Онищенко Н.А. или в районный военный комиссариат.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1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1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1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1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1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14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1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1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1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1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1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250"/>
                            </p:stCondLst>
                            <p:childTnLst>
                              <p:par>
                                <p:cTn id="2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1914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1914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1914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2" grpId="0"/>
      <p:bldP spid="19149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04800"/>
            <a:ext cx="7543800" cy="609600"/>
          </a:xfrm>
        </p:spPr>
        <p:txBody>
          <a:bodyPr/>
          <a:lstStyle/>
          <a:p>
            <a:r>
              <a:rPr lang="ru-RU" b="1">
                <a:effectLst>
                  <a:outerShdw blurRad="38100" dist="38100" dir="2700000" algn="tl">
                    <a:srgbClr val="000000"/>
                  </a:outerShdw>
                </a:effectLst>
              </a:rPr>
              <a:t>Заключение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1219200"/>
            <a:ext cx="6588125" cy="4114800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2800"/>
              <a:t>      	Профессия военного – необходимый для вооружённой защиты Отечества род трудовой деятельности, требующий специальной военно-теоретической и практической подготовленности, определённых индивидуально-психологических качеств. </a:t>
            </a:r>
          </a:p>
        </p:txBody>
      </p:sp>
      <p:pic>
        <p:nvPicPr>
          <p:cNvPr id="58373" name="Picture 5" descr="507467d39579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581400" y="4572000"/>
            <a:ext cx="3200400" cy="193992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450"/>
                            </p:stCondLst>
                            <p:childTnLst>
                              <p:par>
                                <p:cTn id="1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45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/>
      <p:bldP spid="58371" grpId="0" build="p"/>
    </p:bldLst>
  </p:timing>
</p:sld>
</file>

<file path=ppt/theme/theme1.xml><?xml version="1.0" encoding="utf-8"?>
<a:theme xmlns:a="http://schemas.openxmlformats.org/drawingml/2006/main" name="Стратегия">
  <a:themeElements>
    <a:clrScheme name="Стратегия 2">
      <a:dk1>
        <a:srgbClr val="000000"/>
      </a:dk1>
      <a:lt1>
        <a:srgbClr val="E9E2B6"/>
      </a:lt1>
      <a:dk2>
        <a:srgbClr val="996600"/>
      </a:dk2>
      <a:lt2>
        <a:srgbClr val="786950"/>
      </a:lt2>
      <a:accent1>
        <a:srgbClr val="727DE0"/>
      </a:accent1>
      <a:accent2>
        <a:srgbClr val="D54F41"/>
      </a:accent2>
      <a:accent3>
        <a:srgbClr val="F2EED7"/>
      </a:accent3>
      <a:accent4>
        <a:srgbClr val="000000"/>
      </a:accent4>
      <a:accent5>
        <a:srgbClr val="BCBFED"/>
      </a:accent5>
      <a:accent6>
        <a:srgbClr val="C1473A"/>
      </a:accent6>
      <a:hlink>
        <a:srgbClr val="003300"/>
      </a:hlink>
      <a:folHlink>
        <a:srgbClr val="339933"/>
      </a:folHlink>
    </a:clrScheme>
    <a:fontScheme name="Стратегия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Стратегия 1">
        <a:dk1>
          <a:srgbClr val="000000"/>
        </a:dk1>
        <a:lt1>
          <a:srgbClr val="EAEAEA"/>
        </a:lt1>
        <a:dk2>
          <a:srgbClr val="819E81"/>
        </a:dk2>
        <a:lt2>
          <a:srgbClr val="FFCC66"/>
        </a:lt2>
        <a:accent1>
          <a:srgbClr val="727DE0"/>
        </a:accent1>
        <a:accent2>
          <a:srgbClr val="D54F41"/>
        </a:accent2>
        <a:accent3>
          <a:srgbClr val="C1CCC1"/>
        </a:accent3>
        <a:accent4>
          <a:srgbClr val="C8C8C8"/>
        </a:accent4>
        <a:accent5>
          <a:srgbClr val="BCBFED"/>
        </a:accent5>
        <a:accent6>
          <a:srgbClr val="C1473A"/>
        </a:accent6>
        <a:hlink>
          <a:srgbClr val="003300"/>
        </a:hlink>
        <a:folHlink>
          <a:srgbClr val="66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ратегия 2">
        <a:dk1>
          <a:srgbClr val="000000"/>
        </a:dk1>
        <a:lt1>
          <a:srgbClr val="E9E2B6"/>
        </a:lt1>
        <a:dk2>
          <a:srgbClr val="996600"/>
        </a:dk2>
        <a:lt2>
          <a:srgbClr val="786950"/>
        </a:lt2>
        <a:accent1>
          <a:srgbClr val="727DE0"/>
        </a:accent1>
        <a:accent2>
          <a:srgbClr val="D54F41"/>
        </a:accent2>
        <a:accent3>
          <a:srgbClr val="F2EED7"/>
        </a:accent3>
        <a:accent4>
          <a:srgbClr val="000000"/>
        </a:accent4>
        <a:accent5>
          <a:srgbClr val="BCBFED"/>
        </a:accent5>
        <a:accent6>
          <a:srgbClr val="C1473A"/>
        </a:accent6>
        <a:hlink>
          <a:srgbClr val="003300"/>
        </a:hlink>
        <a:folHlink>
          <a:srgbClr val="339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ратегия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BCBCB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ратегия 4">
        <a:dk1>
          <a:srgbClr val="000000"/>
        </a:dk1>
        <a:lt1>
          <a:srgbClr val="EAEAEA"/>
        </a:lt1>
        <a:dk2>
          <a:srgbClr val="BC6262"/>
        </a:dk2>
        <a:lt2>
          <a:srgbClr val="FFCC66"/>
        </a:lt2>
        <a:accent1>
          <a:srgbClr val="727DE0"/>
        </a:accent1>
        <a:accent2>
          <a:srgbClr val="D54F41"/>
        </a:accent2>
        <a:accent3>
          <a:srgbClr val="DAB7B7"/>
        </a:accent3>
        <a:accent4>
          <a:srgbClr val="C8C8C8"/>
        </a:accent4>
        <a:accent5>
          <a:srgbClr val="BCBFED"/>
        </a:accent5>
        <a:accent6>
          <a:srgbClr val="C1473A"/>
        </a:accent6>
        <a:hlink>
          <a:srgbClr val="000066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ратегия 5">
        <a:dk1>
          <a:srgbClr val="000000"/>
        </a:dk1>
        <a:lt1>
          <a:srgbClr val="EAEAEA"/>
        </a:lt1>
        <a:dk2>
          <a:srgbClr val="5C74A4"/>
        </a:dk2>
        <a:lt2>
          <a:srgbClr val="FFCC99"/>
        </a:lt2>
        <a:accent1>
          <a:srgbClr val="727DE0"/>
        </a:accent1>
        <a:accent2>
          <a:srgbClr val="D54F41"/>
        </a:accent2>
        <a:accent3>
          <a:srgbClr val="B5BCCF"/>
        </a:accent3>
        <a:accent4>
          <a:srgbClr val="C8C8C8"/>
        </a:accent4>
        <a:accent5>
          <a:srgbClr val="BCBFED"/>
        </a:accent5>
        <a:accent6>
          <a:srgbClr val="C1473A"/>
        </a:accent6>
        <a:hlink>
          <a:srgbClr val="FFFFCC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ратегия 6">
        <a:dk1>
          <a:srgbClr val="000000"/>
        </a:dk1>
        <a:lt1>
          <a:srgbClr val="EAEAEA"/>
        </a:lt1>
        <a:dk2>
          <a:srgbClr val="996600"/>
        </a:dk2>
        <a:lt2>
          <a:srgbClr val="FFCC99"/>
        </a:lt2>
        <a:accent1>
          <a:srgbClr val="727DE0"/>
        </a:accent1>
        <a:accent2>
          <a:srgbClr val="D54F41"/>
        </a:accent2>
        <a:accent3>
          <a:srgbClr val="CAB8AA"/>
        </a:accent3>
        <a:accent4>
          <a:srgbClr val="C8C8C8"/>
        </a:accent4>
        <a:accent5>
          <a:srgbClr val="BCBFED"/>
        </a:accent5>
        <a:accent6>
          <a:srgbClr val="C1473A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Designs\Стратегия.pot</Template>
  <TotalTime>1173</TotalTime>
  <Words>546</Words>
  <Application>Microsoft Office PowerPoint</Application>
  <PresentationFormat>Экран (4:3)</PresentationFormat>
  <Paragraphs>54</Paragraphs>
  <Slides>17</Slides>
  <Notes>0</Notes>
  <HiddenSlides>0</HiddenSlides>
  <MMClips>1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Стратегия</vt:lpstr>
      <vt:lpstr>Точечный рисунок</vt:lpstr>
      <vt:lpstr> «Наша армия. Долг и честь службы».</vt:lpstr>
      <vt:lpstr>Презентация PowerPoint</vt:lpstr>
      <vt:lpstr>Содержание деятельности:</vt:lpstr>
      <vt:lpstr>Презентация PowerPoint</vt:lpstr>
      <vt:lpstr>Презентация PowerPoint</vt:lpstr>
      <vt:lpstr>Необходимые навыки</vt:lpstr>
      <vt:lpstr>Презентация PowerPoint</vt:lpstr>
      <vt:lpstr>Презентация PowerPoint</vt:lpstr>
      <vt:lpstr>Презентация PowerPoint</vt:lpstr>
      <vt:lpstr>Профессиональное образование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Заключение</vt:lpstr>
    </vt:vector>
  </TitlesOfParts>
  <Company>Institute of Computer Technology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 Name</dc:title>
  <dc:creator>Sandy Somera</dc:creator>
  <cp:lastModifiedBy>1</cp:lastModifiedBy>
  <cp:revision>194</cp:revision>
  <dcterms:created xsi:type="dcterms:W3CDTF">2004-06-09T04:46:00Z</dcterms:created>
  <dcterms:modified xsi:type="dcterms:W3CDTF">2022-10-23T05:48:09Z</dcterms:modified>
</cp:coreProperties>
</file>