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71" r:id="rId5"/>
    <p:sldId id="257" r:id="rId6"/>
    <p:sldId id="272" r:id="rId7"/>
    <p:sldId id="258" r:id="rId8"/>
    <p:sldId id="273" r:id="rId9"/>
    <p:sldId id="259" r:id="rId10"/>
    <p:sldId id="274" r:id="rId11"/>
    <p:sldId id="275" r:id="rId12"/>
    <p:sldId id="279" r:id="rId13"/>
    <p:sldId id="261" r:id="rId14"/>
    <p:sldId id="281" r:id="rId15"/>
    <p:sldId id="263" r:id="rId16"/>
    <p:sldId id="276" r:id="rId17"/>
    <p:sldId id="267" r:id="rId18"/>
    <p:sldId id="285" r:id="rId19"/>
    <p:sldId id="289" r:id="rId20"/>
    <p:sldId id="282" r:id="rId21"/>
    <p:sldId id="286" r:id="rId22"/>
    <p:sldId id="268" r:id="rId23"/>
    <p:sldId id="291" r:id="rId24"/>
    <p:sldId id="262" r:id="rId25"/>
    <p:sldId id="284" r:id="rId26"/>
    <p:sldId id="288" r:id="rId27"/>
    <p:sldId id="283" r:id="rId28"/>
    <p:sldId id="277" r:id="rId29"/>
    <p:sldId id="278" r:id="rId30"/>
    <p:sldId id="266" r:id="rId31"/>
    <p:sldId id="280" r:id="rId32"/>
    <p:sldId id="287" r:id="rId33"/>
    <p:sldId id="290" r:id="rId34"/>
    <p:sldId id="26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65" autoAdjust="0"/>
    <p:restoredTop sz="94660"/>
  </p:normalViewPr>
  <p:slideViewPr>
    <p:cSldViewPr snapToGrid="0">
      <p:cViewPr>
        <p:scale>
          <a:sx n="70" d="100"/>
          <a:sy n="70" d="100"/>
        </p:scale>
        <p:origin x="3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85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9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77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5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94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1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4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53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11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0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75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7BAEBD5-479A-44C3-A6A3-5DFFAF046A78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CEB60F-F6DB-4E18-A72C-C995480D78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3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ont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g.resh.edu.ru/functionalliteracy/events/creat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wtonew.com/app/provodim-opros-vsego-klassa-za-30-sekund-s-pomoshchju-plicker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lickers.com/accoun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ickers.com/accoun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skyteach.ru/2022/05/08/zipgrade-app-for-automatically-grading-exa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yotx.ru/#!1/3_h/ubWwf7Wwf7Rgzhf23/aP9g/2DfT0qt7e%40t70BBe9Cz/YN9Eg27sXPKeDzdYjxuXV7s7m/tAwY=" TargetMode="External"/><Relationship Id="rId2" Type="http://schemas.openxmlformats.org/officeDocument/2006/relationships/hyperlink" Target="https://vk.com/away.php?to=http%3A%2F%2Fyotx.ru&amp;post=-10474189_51096&amp;cc_key=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edu.skysmart.ru/homework/ne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orksheet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iriusolymp.ru/school2021/4/mathematics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100.ru/" TargetMode="External"/><Relationship Id="rId2" Type="http://schemas.openxmlformats.org/officeDocument/2006/relationships/hyperlink" Target="https://egemaximum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%3A%2F%2Fapple.co%2F3gVmUVo&amp;post=-10474189_48587&amp;cc_key=" TargetMode="External"/><Relationship Id="rId2" Type="http://schemas.openxmlformats.org/officeDocument/2006/relationships/hyperlink" Target="https://bit.ly/3iGclX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kvestodel.ru/generator-rebusov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novijmir.blogspot.com/p/blog-page_4270.html?m=1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m.skytea.ch/math-games-for-kids/?utm_source=skyteach&amp;utm_medium=bolshayaperemena&amp;utm_campaign=lm#rec281202034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ksheets.ru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C5CBC-9795-4F3B-9182-81BA5B23F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777" y="1460960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Районный августовский педагогический совет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Методическое объединение учителей математики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«Система </a:t>
            </a:r>
            <a:r>
              <a:rPr lang="ru-RU" sz="4400" b="1" dirty="0"/>
              <a:t>работы учителя по повышению качества обучения через использование современных </a:t>
            </a:r>
            <a:r>
              <a:rPr lang="ru-RU" sz="4400" b="1" dirty="0" smtClean="0"/>
              <a:t>методов и приёмов на </a:t>
            </a:r>
            <a:r>
              <a:rPr lang="ru-RU" sz="4400" b="1" dirty="0"/>
              <a:t>уроках </a:t>
            </a:r>
            <a:r>
              <a:rPr lang="ru-RU" sz="4400" b="1" dirty="0" smtClean="0"/>
              <a:t>математики»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07A40F-9C8D-44B7-BD46-D7E1BAA4A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6903" y="4403369"/>
            <a:ext cx="4140926" cy="1919054"/>
          </a:xfrm>
        </p:spPr>
        <p:txBody>
          <a:bodyPr>
            <a:normAutofit lnSpcReduction="10000"/>
          </a:bodyPr>
          <a:lstStyle/>
          <a:p>
            <a:r>
              <a:rPr lang="ru-RU" cap="none" spc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Жаркевич</a:t>
            </a:r>
            <a:r>
              <a:rPr lang="ru-RU" cap="none" spc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Ю.Ю.</a:t>
            </a:r>
          </a:p>
          <a:p>
            <a:r>
              <a:rPr lang="ru-RU" cap="none" spc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cap="none" spc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математики </a:t>
            </a:r>
          </a:p>
          <a:p>
            <a:r>
              <a:rPr lang="ru-RU" cap="none" spc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категории </a:t>
            </a:r>
          </a:p>
          <a:p>
            <a:r>
              <a:rPr lang="ru-RU" cap="none" spc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МКОУ Октябрьской СШ №9</a:t>
            </a:r>
            <a:endParaRPr lang="ru-RU" cap="none" spc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95609"/>
            <a:ext cx="10058400" cy="1450757"/>
          </a:xfrm>
        </p:spPr>
        <p:txBody>
          <a:bodyPr>
            <a:noAutofit/>
          </a:bodyPr>
          <a:lstStyle/>
          <a:p>
            <a:pPr algn="r"/>
            <a:r>
              <a:rPr lang="ru-RU" sz="3200" i="1" dirty="0" smtClean="0"/>
              <a:t>«Предмет математики настолько </a:t>
            </a:r>
            <a:r>
              <a:rPr lang="ru-RU" sz="3200" i="1" dirty="0"/>
              <a:t>серьёзен, что полезно не упускать случаев делать его </a:t>
            </a:r>
            <a:r>
              <a:rPr lang="ru-RU" sz="3200" i="1" dirty="0" smtClean="0"/>
              <a:t>немного занимательным.</a:t>
            </a:r>
            <a:br>
              <a:rPr lang="ru-RU" sz="3200" i="1" dirty="0" smtClean="0"/>
            </a:br>
            <a:r>
              <a:rPr lang="ru-RU" sz="3200" i="1" dirty="0" smtClean="0"/>
              <a:t>( </a:t>
            </a:r>
            <a:r>
              <a:rPr lang="ru-RU" sz="3200" i="1" dirty="0"/>
              <a:t>Б.Паскаль</a:t>
            </a:r>
            <a:r>
              <a:rPr lang="ru-RU" sz="3200" i="1" dirty="0" smtClean="0"/>
              <a:t>.)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708" y="1946366"/>
            <a:ext cx="10724606" cy="4023360"/>
          </a:xfrm>
        </p:spPr>
        <p:txBody>
          <a:bodyPr>
            <a:normAutofit/>
          </a:bodyPr>
          <a:lstStyle/>
          <a:p>
            <a:pPr algn="ctr"/>
            <a:endParaRPr lang="ru-RU" sz="2800" b="1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3600" dirty="0"/>
              <a:t>Элементы цифровой образовательной среды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3600" dirty="0"/>
              <a:t>Домашние задания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3600" dirty="0" smtClean="0"/>
              <a:t>Математические </a:t>
            </a:r>
            <a:r>
              <a:rPr lang="ru-RU" sz="3600" dirty="0"/>
              <a:t>игры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3600" dirty="0" smtClean="0"/>
              <a:t>Внеурочная деятельность</a:t>
            </a:r>
            <a:endParaRPr lang="ru-RU" sz="36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3600" dirty="0"/>
              <a:t>«Интерьер» и «Атмосфера» урока</a:t>
            </a:r>
          </a:p>
          <a:p>
            <a:pPr algn="ctr"/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9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669" y="311573"/>
            <a:ext cx="10058400" cy="9144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Цифровая образовательная среда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41" y="1737360"/>
            <a:ext cx="5277395" cy="395804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19" y="1845734"/>
            <a:ext cx="6766561" cy="40233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совокупность</a:t>
            </a:r>
            <a:r>
              <a:rPr lang="ru-RU" sz="2800" dirty="0"/>
              <a:t> </a:t>
            </a:r>
            <a:r>
              <a:rPr lang="ru-RU" sz="2800" b="1" dirty="0"/>
              <a:t>программных</a:t>
            </a:r>
            <a:r>
              <a:rPr lang="ru-RU" sz="2800" dirty="0"/>
              <a:t> </a:t>
            </a:r>
            <a:r>
              <a:rPr lang="ru-RU" sz="2800" b="1" dirty="0"/>
              <a:t>и</a:t>
            </a:r>
            <a:r>
              <a:rPr lang="ru-RU" sz="2800" dirty="0"/>
              <a:t> </a:t>
            </a:r>
            <a:r>
              <a:rPr lang="ru-RU" sz="2800" b="1" dirty="0"/>
              <a:t>технических</a:t>
            </a:r>
            <a:r>
              <a:rPr lang="ru-RU" sz="2800" dirty="0"/>
              <a:t> </a:t>
            </a:r>
            <a:r>
              <a:rPr lang="ru-RU" sz="2800" b="1" dirty="0"/>
              <a:t>средств, образовательного</a:t>
            </a:r>
            <a:r>
              <a:rPr lang="ru-RU" sz="2800" dirty="0"/>
              <a:t> </a:t>
            </a:r>
            <a:r>
              <a:rPr lang="ru-RU" sz="2800" b="1" dirty="0"/>
              <a:t>контента, </a:t>
            </a:r>
            <a:r>
              <a:rPr lang="ru-RU" sz="2800" b="1" dirty="0"/>
              <a:t> </a:t>
            </a:r>
            <a:r>
              <a:rPr lang="ru-RU" sz="2800" b="1" dirty="0" smtClean="0"/>
              <a:t>       необходимых</a:t>
            </a:r>
            <a:r>
              <a:rPr lang="ru-RU" sz="2800" dirty="0"/>
              <a:t> </a:t>
            </a:r>
            <a:r>
              <a:rPr lang="ru-RU" sz="2800" b="1" dirty="0">
                <a:solidFill>
                  <a:srgbClr val="C00000"/>
                </a:solidFill>
              </a:rPr>
              <a:t>для</a:t>
            </a:r>
            <a:r>
              <a:rPr lang="ru-RU" sz="2800" dirty="0">
                <a:solidFill>
                  <a:srgbClr val="C00000"/>
                </a:solidFill>
              </a:rPr>
              <a:t> реализации образовательных программ </a:t>
            </a:r>
            <a:r>
              <a:rPr lang="ru-RU" sz="2800" dirty="0" smtClean="0">
                <a:solidFill>
                  <a:srgbClr val="C00000"/>
                </a:solidFill>
              </a:rPr>
              <a:t>                           </a:t>
            </a:r>
            <a:r>
              <a:rPr lang="ru-RU" sz="2800" dirty="0" smtClean="0"/>
              <a:t>в </a:t>
            </a:r>
            <a:r>
              <a:rPr lang="ru-RU" sz="2800" dirty="0"/>
              <a:t>том числе с применением электронного обучения, дистанционных образовательных технологий, обеспечивающая доступ к образовательным услугам и сервисам в электронном </a:t>
            </a:r>
            <a:r>
              <a:rPr lang="ru-RU" sz="2800" dirty="0" smtClean="0"/>
              <a:t>виде</a:t>
            </a:r>
            <a:r>
              <a:rPr lang="ru-RU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3047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26571"/>
            <a:ext cx="10058400" cy="79683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Плюсы ресурсов ЦОС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9" y="1345474"/>
            <a:ext cx="10802982" cy="452362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эффективная организация групповой </a:t>
            </a:r>
            <a:r>
              <a:rPr lang="ru-RU" sz="2600" dirty="0"/>
              <a:t>и </a:t>
            </a:r>
            <a:r>
              <a:rPr lang="ru-RU" sz="2600" dirty="0" smtClean="0"/>
              <a:t>самостоятельной работы </a:t>
            </a:r>
            <a:r>
              <a:rPr lang="ru-RU" sz="2600" dirty="0"/>
              <a:t>на </a:t>
            </a:r>
            <a:r>
              <a:rPr lang="ru-RU" sz="2600" dirty="0" smtClean="0"/>
              <a:t>уроке;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способствуют </a:t>
            </a:r>
            <a:r>
              <a:rPr lang="ru-RU" sz="2600" dirty="0"/>
              <a:t>совершенствованию практических умений и навыков </a:t>
            </a:r>
            <a:r>
              <a:rPr lang="ru-RU" sz="2600" dirty="0" smtClean="0"/>
              <a:t>учащихся;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повышают </a:t>
            </a:r>
            <a:r>
              <a:rPr lang="ru-RU" sz="2600" dirty="0"/>
              <a:t>интерес к </a:t>
            </a:r>
            <a:r>
              <a:rPr lang="ru-RU" sz="2600" dirty="0" smtClean="0"/>
              <a:t>урокам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активизируют </a:t>
            </a:r>
            <a:r>
              <a:rPr lang="ru-RU" sz="2600" dirty="0"/>
              <a:t>познавательную деятельность </a:t>
            </a:r>
            <a:r>
              <a:rPr lang="ru-RU" sz="2600" dirty="0" smtClean="0"/>
              <a:t>учащихся;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развивают </a:t>
            </a:r>
            <a:r>
              <a:rPr lang="ru-RU" sz="2600" dirty="0"/>
              <a:t>творческий потенциал </a:t>
            </a:r>
            <a:r>
              <a:rPr lang="ru-RU" sz="2600" dirty="0" smtClean="0"/>
              <a:t>учащихся;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600" dirty="0" smtClean="0"/>
              <a:t>«осовременивают» </a:t>
            </a:r>
            <a:r>
              <a:rPr lang="ru-RU" sz="2600" dirty="0"/>
              <a:t>урок.</a:t>
            </a:r>
            <a:br>
              <a:rPr lang="ru-RU" sz="2600" dirty="0"/>
            </a:br>
            <a:endParaRPr lang="ru-RU" sz="2600" dirty="0" smtClean="0"/>
          </a:p>
          <a:p>
            <a:pPr marL="0" indent="0">
              <a:buNone/>
            </a:pPr>
            <a:r>
              <a:rPr lang="ru-RU" sz="2600" b="1" u="sng" dirty="0" smtClean="0"/>
              <a:t>Могут быть использованы </a:t>
            </a:r>
            <a:r>
              <a:rPr lang="ru-RU" sz="2600" b="1" u="sng" dirty="0"/>
              <a:t>на всех этапах обучения:</a:t>
            </a:r>
            <a:br>
              <a:rPr lang="ru-RU" sz="2600" b="1" u="sng" dirty="0"/>
            </a:br>
            <a:r>
              <a:rPr lang="ru-RU" sz="2600" dirty="0"/>
              <a:t>· при объяснении нового материала;</a:t>
            </a:r>
            <a:br>
              <a:rPr lang="ru-RU" sz="2600" dirty="0"/>
            </a:br>
            <a:r>
              <a:rPr lang="ru-RU" sz="2600" dirty="0"/>
              <a:t>· закреплении;</a:t>
            </a:r>
            <a:br>
              <a:rPr lang="ru-RU" sz="2600" dirty="0"/>
            </a:br>
            <a:r>
              <a:rPr lang="ru-RU" sz="2600" dirty="0"/>
              <a:t>· повторении;</a:t>
            </a:r>
            <a:br>
              <a:rPr lang="ru-RU" sz="2600" dirty="0"/>
            </a:br>
            <a:r>
              <a:rPr lang="ru-RU" sz="2600" dirty="0"/>
              <a:t>· контроле знаний, умений и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79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599DA-62C7-4FF1-A0CB-AF621EEEA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7B7BB6-633A-4507-B6E5-B4DAC2058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629" y="127424"/>
            <a:ext cx="7761640" cy="575086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6329679-0488-49C8-B1B9-E2093EC53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" y="1214913"/>
            <a:ext cx="5107578" cy="4822549"/>
          </a:xfrm>
        </p:spPr>
        <p:txBody>
          <a:bodyPr>
            <a:normAutofit fontScale="92500" lnSpcReduction="10000"/>
          </a:bodyPr>
          <a:lstStyle/>
          <a:p>
            <a:pPr algn="l" fontAlgn="base"/>
            <a:r>
              <a:rPr lang="ru-RU" sz="2400" b="0" i="0" dirty="0">
                <a:effectLst/>
              </a:rPr>
              <a:t>Предоставление бесплатного доступа к материалам ведущих образовательных онлайн-сервисов России ученикам и педагогам всех организаций начального, основного, среднего общего и среднего профессионального образования.</a:t>
            </a:r>
          </a:p>
          <a:p>
            <a:pPr algn="l" fontAlgn="base"/>
            <a:r>
              <a:rPr lang="ru-RU" sz="2400" b="0" i="0" dirty="0">
                <a:effectLst/>
              </a:rPr>
              <a:t>Проект запущен в рамках федерального проекта «Кадры для цифровой экономики» национальной программы «Цифровая экономика Российской Федерации» по инициативе Министерства просвещения РФ и Министерства цифрового развития, связи и массовых коммуникаций РФ. </a:t>
            </a:r>
            <a:endParaRPr lang="ru-RU" sz="2400" dirty="0"/>
          </a:p>
          <a:p>
            <a:pPr algn="l" fontAlgn="base"/>
            <a:r>
              <a:rPr lang="en-US" b="0" i="0" dirty="0" smtClean="0">
                <a:effectLst/>
                <a:latin typeface="Inter"/>
                <a:hlinkClick r:id="rId3"/>
              </a:rPr>
              <a:t>https://educont.ru/</a:t>
            </a:r>
            <a:endParaRPr lang="ru-RU" b="0" i="0" dirty="0">
              <a:effectLst/>
              <a:latin typeface="Inter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A5813A-705F-4290-9537-F31A41F2D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691" y="127425"/>
            <a:ext cx="3132617" cy="108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83" y="286602"/>
            <a:ext cx="11943271" cy="59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2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1AA2D-EA9B-4146-A0CF-CA6E62C9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7FB97F-8B94-4202-9678-1459E0A21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983" y="286603"/>
            <a:ext cx="11361764" cy="5447991"/>
          </a:xfrm>
        </p:spPr>
      </p:pic>
    </p:spTree>
    <p:extLst>
      <p:ext uri="{BB962C8B-B14F-4D97-AF65-F5344CB8AC3E}">
        <p14:creationId xmlns:p14="http://schemas.microsoft.com/office/powerpoint/2010/main" val="473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0"/>
            <a:ext cx="3648074" cy="159832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949" y="1598319"/>
            <a:ext cx="11312434" cy="4606537"/>
          </a:xfrm>
        </p:spPr>
        <p:txBody>
          <a:bodyPr/>
          <a:lstStyle/>
          <a:p>
            <a:r>
              <a:rPr lang="ru-RU" sz="2800" dirty="0"/>
              <a:t>«Российская электронная школа» – это интерактивные уроки по всему школьному курсу с 1 по 11 класс от лучших учителей страны, созданные для того, чтобы у каждого ребёнка была возможность получить бесплатное качественное общее образование</a:t>
            </a:r>
            <a:r>
              <a:rPr lang="ru-RU" sz="2800" dirty="0" smtClean="0"/>
              <a:t>.</a:t>
            </a:r>
          </a:p>
          <a:p>
            <a:endParaRPr lang="ru-RU" dirty="0">
              <a:hlinkClick r:id="rId3"/>
            </a:endParaRPr>
          </a:p>
          <a:p>
            <a:r>
              <a:rPr lang="en-US" dirty="0" smtClean="0">
                <a:hlinkClick r:id="rId3"/>
              </a:rPr>
              <a:t>https://fg.resh.edu.ru/functionalliteracy/events/create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2730055"/>
            <a:ext cx="4940617" cy="324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0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667" y="3857414"/>
            <a:ext cx="5800725" cy="3009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86CFB-3B4F-4A59-99F1-A19A7AC10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Использование цифрового инструмента оценивания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F5AC29-9020-4606-8920-12A21C116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9" y="1845734"/>
            <a:ext cx="11234057" cy="40233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Приложение которое </a:t>
            </a:r>
            <a:r>
              <a:rPr lang="ru-RU" sz="2400" dirty="0"/>
              <a:t>позволяет </a:t>
            </a:r>
            <a:r>
              <a:rPr lang="ru-RU" sz="2400" dirty="0" smtClean="0"/>
              <a:t>проводить </a:t>
            </a:r>
            <a:r>
              <a:rPr lang="ru-RU" sz="2400" dirty="0"/>
              <a:t>фронтальные опросы с помощью одного мобильного </a:t>
            </a:r>
            <a:r>
              <a:rPr lang="ru-RU" sz="2400" dirty="0" smtClean="0"/>
              <a:t>телефона учителя</a:t>
            </a:r>
          </a:p>
          <a:p>
            <a:r>
              <a:rPr lang="ru-RU" sz="2400" b="1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РАБОТАЕТ PLICKERS?</a:t>
            </a:r>
          </a:p>
          <a:p>
            <a:r>
              <a:rPr lang="ru-RU" sz="2400" dirty="0"/>
              <a:t>Программа работает по очень простой технологии. Основу составляют мобильное приложение, сайт и распечатанные карточки с QR-кодами. Каждому ребёнку выдаётся по одной карточке</a:t>
            </a:r>
            <a:r>
              <a:rPr lang="ru-RU" sz="2400" dirty="0" smtClean="0"/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hlinkClick r:id="rId3"/>
              </a:rPr>
              <a:t>Инструкция по применению     </a:t>
            </a:r>
            <a:endParaRPr lang="ru-RU" sz="2800" dirty="0" smtClean="0">
              <a:solidFill>
                <a:schemeClr val="tx1"/>
              </a:solidFill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98490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623" y="235132"/>
            <a:ext cx="10058400" cy="82296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https://www.plickers.com/account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46" y="1858797"/>
            <a:ext cx="11586754" cy="4346060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Сама карточка квадратная и имеет четыре стороны. </a:t>
            </a:r>
            <a:endParaRPr lang="ru-RU" sz="2400" dirty="0" smtClean="0"/>
          </a:p>
          <a:p>
            <a:r>
              <a:rPr lang="ru-RU" sz="2400" dirty="0" smtClean="0"/>
              <a:t>Каждой </a:t>
            </a:r>
            <a:r>
              <a:rPr lang="ru-RU" sz="2400" dirty="0"/>
              <a:t>стороне соответствует свой вариант ответа (A, B, C, D), который указан на самой карточке. </a:t>
            </a:r>
            <a:endParaRPr lang="ru-RU" sz="2400" dirty="0" smtClean="0"/>
          </a:p>
          <a:p>
            <a:r>
              <a:rPr lang="ru-RU" sz="2400" dirty="0" smtClean="0"/>
              <a:t>Учитель </a:t>
            </a:r>
            <a:r>
              <a:rPr lang="ru-RU" sz="2400" dirty="0"/>
              <a:t>задаёт вопрос, ребёнок выбирает правильный вариант ответа и поднимает карточку соответствующей стороной кверху. </a:t>
            </a:r>
            <a:endParaRPr lang="ru-RU" sz="2400" dirty="0" smtClean="0"/>
          </a:p>
          <a:p>
            <a:r>
              <a:rPr lang="ru-RU" sz="2400" dirty="0" smtClean="0"/>
              <a:t>Учитель </a:t>
            </a:r>
            <a:r>
              <a:rPr lang="ru-RU" sz="2400" dirty="0"/>
              <a:t>с помощью мобильного приложения сканирует ответы детей в режиме реального времени (для считывания используется технология дополненной реальности). </a:t>
            </a:r>
            <a:endParaRPr lang="ru-RU" sz="2400" dirty="0" smtClean="0"/>
          </a:p>
          <a:p>
            <a:r>
              <a:rPr lang="ru-RU" sz="2400" dirty="0" smtClean="0"/>
              <a:t>Результаты </a:t>
            </a:r>
            <a:r>
              <a:rPr lang="ru-RU" sz="2400" dirty="0"/>
              <a:t>сохраняются в базу данных и доступны как напрямую в мобильном приложении, так и на сайте для мгновенного или отложенного анализа.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23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2316" y="804127"/>
            <a:ext cx="7438030" cy="45787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приложение для оценивания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6" y="1678675"/>
            <a:ext cx="5172502" cy="4531056"/>
          </a:xfrm>
        </p:spPr>
        <p:txBody>
          <a:bodyPr>
            <a:normAutofit/>
          </a:bodyPr>
          <a:lstStyle/>
          <a:p>
            <a:r>
              <a:rPr lang="ru-RU" sz="2400" dirty="0" err="1"/>
              <a:t>ZipGrade</a:t>
            </a:r>
            <a:r>
              <a:rPr lang="ru-RU" sz="2400" dirty="0"/>
              <a:t> — ресурс, который помогает создавать тесты и проверять </a:t>
            </a:r>
            <a:r>
              <a:rPr lang="ru-RU" sz="2400" dirty="0" smtClean="0"/>
              <a:t>их.</a:t>
            </a:r>
          </a:p>
          <a:p>
            <a:r>
              <a:rPr lang="ru-RU" sz="2400" dirty="0"/>
              <a:t>Для этого нужно скачать приложение и отсканировать работы учеников. Система автоматически отметит правильные ответы зеленым цветом, неправильные красным. Также она сохраняет работы в приложении, так что вы можете создавать папки для классов и отдельных учеников</a:t>
            </a:r>
            <a:r>
              <a:rPr lang="ru-RU" sz="2400" dirty="0" smtClean="0"/>
              <a:t>.</a:t>
            </a:r>
          </a:p>
          <a:p>
            <a:r>
              <a:rPr lang="ru-RU" dirty="0" smtClean="0">
                <a:hlinkClick r:id="rId2"/>
              </a:rPr>
              <a:t>Инструкция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https://cdn6.aptoide.com/imgs/6/4/1/641ab4d6a365c6bc26fbde3da49b9128_fgraphi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t="3035" r="12842" b="5163"/>
          <a:stretch/>
        </p:blipFill>
        <p:spPr bwMode="auto">
          <a:xfrm>
            <a:off x="5445458" y="1815153"/>
            <a:ext cx="6605517" cy="352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lideplayer.com/slide/12116390/70/images/1/Created+by+David+Carroll+Reviewed+by+Jerry+Grizzl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8" b="49932"/>
          <a:stretch/>
        </p:blipFill>
        <p:spPr bwMode="auto">
          <a:xfrm>
            <a:off x="0" y="478276"/>
            <a:ext cx="3833389" cy="90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6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dapgroup.com/blog/blog/wp-content/uploads/2018/11/ali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757" y="973109"/>
            <a:ext cx="4307243" cy="1914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Урок с «Алисой» или другим голосовым помощником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08" y="1791547"/>
            <a:ext cx="10768084" cy="4445884"/>
          </a:xfrm>
        </p:spPr>
        <p:txBody>
          <a:bodyPr>
            <a:normAutofit lnSpcReduction="10000"/>
          </a:bodyPr>
          <a:lstStyle/>
          <a:p>
            <a:r>
              <a:rPr lang="ru-RU" sz="2800" b="1" dirty="0"/>
              <a:t>Дополнять уроки интерактивными элементами</a:t>
            </a:r>
          </a:p>
          <a:p>
            <a:r>
              <a:rPr lang="ru-RU" sz="2800" dirty="0"/>
              <a:t>«Алису» можно привлекать, чтобы сделать </a:t>
            </a:r>
            <a:endParaRPr lang="ru-RU" sz="2800" dirty="0" smtClean="0"/>
          </a:p>
          <a:p>
            <a:r>
              <a:rPr lang="ru-RU" sz="2800" dirty="0" smtClean="0"/>
              <a:t>урок </a:t>
            </a:r>
            <a:r>
              <a:rPr lang="ru-RU" sz="2800" dirty="0"/>
              <a:t>более интерактивным и интересным для </a:t>
            </a:r>
            <a:r>
              <a:rPr lang="ru-RU" sz="2800" dirty="0" smtClean="0"/>
              <a:t>учеников. Например</a:t>
            </a:r>
            <a:r>
              <a:rPr lang="ru-RU" sz="2800" dirty="0"/>
              <a:t>, во время </a:t>
            </a:r>
            <a:r>
              <a:rPr lang="ru-RU" sz="2800" dirty="0" smtClean="0"/>
              <a:t>закрепления темы по математике.</a:t>
            </a:r>
          </a:p>
          <a:p>
            <a:r>
              <a:rPr lang="ru-RU" sz="2800" dirty="0" smtClean="0"/>
              <a:t>Умную колонку «Маруся» можно использовать для проверки </a:t>
            </a:r>
            <a:r>
              <a:rPr lang="ru-RU" sz="2800" dirty="0"/>
              <a:t>у учащихся знание таблицы </a:t>
            </a:r>
            <a:r>
              <a:rPr lang="ru-RU" sz="2800" dirty="0" smtClean="0"/>
              <a:t>умножения.</a:t>
            </a:r>
          </a:p>
          <a:p>
            <a:r>
              <a:rPr lang="ru-RU" sz="2800" dirty="0"/>
              <a:t>А голосовой помощник Маруся от VK также предложит школьникам веселые задачи. Для этого есть </a:t>
            </a:r>
            <a:r>
              <a:rPr lang="ru-RU" sz="2800" dirty="0" err="1"/>
              <a:t>скилл</a:t>
            </a:r>
            <a:r>
              <a:rPr lang="ru-RU" sz="2800" dirty="0"/>
              <a:t> «Веселая математика» —например, Маруся может предложить посчитать, сколько ног будет у слона, если их вдруг станет вдвое больше.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76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F2AAF-9658-40B0-872E-96775C06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i="0" dirty="0" smtClean="0">
                <a:solidFill>
                  <a:srgbClr val="C00000"/>
                </a:solidFill>
                <a:effectLst/>
              </a:rPr>
              <a:t>Бесплатный онлайн-сервис </a:t>
            </a:r>
            <a:r>
              <a:rPr lang="ru-RU" sz="3600" b="1" i="0" dirty="0">
                <a:solidFill>
                  <a:srgbClr val="C00000"/>
                </a:solidFill>
                <a:effectLst/>
              </a:rPr>
              <a:t>по построению графиков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: </a:t>
            </a:r>
            <a:r>
              <a:rPr lang="ru-RU" sz="2400" b="0" i="0" u="none" strike="noStrike" dirty="0" smtClean="0">
                <a:effectLst/>
                <a:latin typeface="-apple-system"/>
                <a:hlinkClick r:id="rId2"/>
              </a:rPr>
              <a:t>yotx.ru</a:t>
            </a:r>
            <a:r>
              <a:rPr lang="ru-RU" sz="2400" dirty="0">
                <a:solidFill>
                  <a:srgbClr val="000000"/>
                </a:solidFill>
                <a:latin typeface="-apple-system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-apple-system"/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C8C6A3-9F0E-4B23-A47F-747529694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http://yotx.ru/#!1/3_h/ubWwf7Wwf7Rgzhf23/aP9g/2DfT0qt7e%40t70BBe9Cz/YN9Eg27sXPKeDzdYjxuXV7s7m/tAwY=</a:t>
            </a:r>
            <a:r>
              <a:rPr lang="en-US" dirty="0"/>
              <a:t> </a:t>
            </a:r>
            <a:endParaRPr lang="ru-RU" dirty="0" smtClean="0"/>
          </a:p>
          <a:p>
            <a:endParaRPr lang="ru-RU" dirty="0">
              <a:solidFill>
                <a:srgbClr val="000000"/>
              </a:solidFill>
              <a:latin typeface="-apple-system"/>
            </a:endParaRPr>
          </a:p>
          <a:p>
            <a:r>
              <a:rPr lang="ru-RU" sz="3200" dirty="0" smtClean="0">
                <a:solidFill>
                  <a:srgbClr val="000000"/>
                </a:solidFill>
              </a:rPr>
              <a:t>Вам </a:t>
            </a:r>
            <a:r>
              <a:rPr lang="ru-RU" sz="3200" dirty="0">
                <a:solidFill>
                  <a:srgbClr val="000000"/>
                </a:solidFill>
              </a:rPr>
              <a:t>достаточно ввести формулу функции, и система автоматически выстроит график по ней. Готовый график вы можете распечатать, скачать или отправить кому угодно в виде ссылки.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5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3043451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Домашние задания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3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D1DDE-5E63-4F86-AD2B-E2F1418B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4400" b="1" dirty="0">
                <a:solidFill>
                  <a:srgbClr val="C00000"/>
                </a:solidFill>
                <a:latin typeface="-apple-system"/>
              </a:rPr>
              <a:t>В</a:t>
            </a:r>
            <a:r>
              <a:rPr lang="ru-RU" altLang="ru-RU" sz="4400" b="1" dirty="0" smtClean="0">
                <a:solidFill>
                  <a:srgbClr val="C00000"/>
                </a:solidFill>
                <a:latin typeface="-apple-system"/>
              </a:rPr>
              <a:t>озможности </a:t>
            </a:r>
            <a:r>
              <a:rPr lang="ru-RU" altLang="ru-RU" sz="4400" b="1" dirty="0">
                <a:solidFill>
                  <a:srgbClr val="C00000"/>
                </a:solidFill>
                <a:latin typeface="-apple-system"/>
              </a:rPr>
              <a:t>интерактивной рабочей тетради </a:t>
            </a:r>
            <a:r>
              <a:rPr lang="ru-RU" altLang="ru-RU" sz="4400" b="1" dirty="0" err="1">
                <a:solidFill>
                  <a:srgbClr val="C00000"/>
                </a:solidFill>
                <a:latin typeface="-apple-system"/>
              </a:rPr>
              <a:t>Skysmart</a:t>
            </a:r>
            <a:r>
              <a:rPr lang="ru-RU" altLang="ru-RU" sz="4400" b="1" dirty="0">
                <a:solidFill>
                  <a:srgbClr val="C00000"/>
                </a:solidFill>
                <a:latin typeface="-apple-system"/>
              </a:rPr>
              <a:t>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2833DB-D8DB-4E64-A1D1-EEE494C17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B08016-24D2-47AD-A5A8-1B177E149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14" y="1633278"/>
            <a:ext cx="10781731" cy="40934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hlinkClick r:id="rId2"/>
              </a:rPr>
              <a:t>https://edu.skysmart.ru/homework/new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      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 Что вы найдёте на платформе?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Готовые интерактивные задания из рабочих тетрадей от издательства «Просвещение» и авторских материалов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Skysmart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. Учителю требуется лишь выбрать тему и конкретные упражнения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.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/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         Как дать задания ученикам?</a:t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Просто отправьте ссылку на созданный вами пакет упражнений. Ребята смогут выполнить их с любого устройства: смартфона, планшета или компьютера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.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/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         Кто будет проверять эти задания?</a:t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Все задания проверяются автоматически. В личном кабинете педагога отображается, кто из ребят только приступил к выполнению, а кто уже закончил. Все результаты сразу поступают учителю: можно посмотреть конкретные ошибки каждого ученика или общую статистику по классу.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  <p:pic>
        <p:nvPicPr>
          <p:cNvPr id="1026" name="Picture 2" descr="🔹">
            <a:extLst>
              <a:ext uri="{FF2B5EF4-FFF2-40B4-BE49-F238E27FC236}">
                <a16:creationId xmlns:a16="http://schemas.microsoft.com/office/drawing/2014/main" id="{CC92ECAB-F6F0-4148-A721-ECAB30B2A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🔹">
            <a:extLst>
              <a:ext uri="{FF2B5EF4-FFF2-40B4-BE49-F238E27FC236}">
                <a16:creationId xmlns:a16="http://schemas.microsoft.com/office/drawing/2014/main" id="{82FE6412-C508-406F-A6B2-F3915FE65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1365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🔹">
            <a:extLst>
              <a:ext uri="{FF2B5EF4-FFF2-40B4-BE49-F238E27FC236}">
                <a16:creationId xmlns:a16="http://schemas.microsoft.com/office/drawing/2014/main" id="{ED4DC448-F7B8-4D88-A646-643BDC5DB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5492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1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6168" y="0"/>
            <a:ext cx="10458694" cy="791570"/>
          </a:xfrm>
        </p:spPr>
        <p:txBody>
          <a:bodyPr/>
          <a:lstStyle/>
          <a:p>
            <a:r>
              <a:rPr lang="ru-RU" dirty="0" smtClean="0"/>
              <a:t>Отправка задания!     Что видит ученик?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014" y="972806"/>
            <a:ext cx="5699501" cy="4022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" t="11542" r="9190" b="19403"/>
          <a:stretch/>
        </p:blipFill>
        <p:spPr>
          <a:xfrm>
            <a:off x="6946711" y="696036"/>
            <a:ext cx="3930554" cy="58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1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EDEE8-E6C8-4613-918B-C3239212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https://worksheets.ru/</a:t>
            </a:r>
            <a:r>
              <a:rPr lang="ru-RU" dirty="0"/>
              <a:t> </a:t>
            </a:r>
            <a:br>
              <a:rPr lang="ru-RU" dirty="0"/>
            </a:br>
            <a:r>
              <a:rPr lang="ru-RU" sz="2200" b="1" i="0" dirty="0">
                <a:solidFill>
                  <a:srgbClr val="555555"/>
                </a:solidFill>
                <a:effectLst/>
                <a:latin typeface="Source Sans Pro"/>
              </a:rPr>
              <a:t>Дидактические материалы для школьного и домашнего </a:t>
            </a:r>
            <a:r>
              <a:rPr lang="ru-RU" sz="2200" b="1" i="0" dirty="0" smtClean="0">
                <a:solidFill>
                  <a:srgbClr val="555555"/>
                </a:solidFill>
                <a:effectLst/>
                <a:latin typeface="Source Sans Pro"/>
              </a:rPr>
              <a:t>                              обучения</a:t>
            </a:r>
            <a:r>
              <a:rPr lang="ru-RU" sz="2200" b="1" i="0" dirty="0">
                <a:solidFill>
                  <a:srgbClr val="555555"/>
                </a:solidFill>
                <a:effectLst/>
                <a:latin typeface="Source Sans Pro"/>
              </a:rPr>
              <a:t>: рабочие листы, планы уроков и развивающие игры.</a:t>
            </a:r>
            <a:r>
              <a:rPr lang="ru-RU" b="1" i="0" dirty="0">
                <a:solidFill>
                  <a:srgbClr val="555555"/>
                </a:solidFill>
                <a:effectLst/>
                <a:latin typeface="Source Sans Pro"/>
              </a:rPr>
              <a:t/>
            </a:r>
            <a:br>
              <a:rPr lang="ru-RU" b="1" i="0" dirty="0">
                <a:solidFill>
                  <a:srgbClr val="555555"/>
                </a:solidFill>
                <a:effectLst/>
                <a:latin typeface="Source Sans Pro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009077">
            <a:off x="3247079" y="1846188"/>
            <a:ext cx="4762500" cy="28384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0D56F4-7F8F-49C2-ACC4-E074EC00B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88594">
            <a:off x="6810477" y="1697183"/>
            <a:ext cx="3935503" cy="53395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074670-1DBD-4A87-9DF1-7B32CEA7E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27990">
            <a:off x="137367" y="1409658"/>
            <a:ext cx="3235953" cy="45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65098"/>
            <a:ext cx="10058400" cy="79566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err="1" smtClean="0">
                <a:solidFill>
                  <a:srgbClr val="C00000"/>
                </a:solidFill>
              </a:rPr>
              <a:t>Лэпбук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382" y="860762"/>
            <a:ext cx="10058400" cy="40233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«</a:t>
            </a:r>
            <a:r>
              <a:rPr lang="ru-RU" sz="2800" dirty="0"/>
              <a:t>книга на коленях», или как его еще называют тематическая папка или коллекция маленьких книжек с кармашками и окошечками, которые дают возможность размещать информацию в виде рисунков, небольших текстов, диаграмм и графиков в любой форме и на любую тему. </a:t>
            </a:r>
            <a:endParaRPr lang="ru-RU" sz="2800" dirty="0" smtClean="0"/>
          </a:p>
          <a:p>
            <a:r>
              <a:rPr lang="ru-RU" sz="2800" dirty="0" smtClean="0">
                <a:solidFill>
                  <a:srgbClr val="C00000"/>
                </a:solidFill>
              </a:rPr>
              <a:t>Например по теме</a:t>
            </a:r>
          </a:p>
          <a:p>
            <a:r>
              <a:rPr lang="ru-RU" sz="2800" dirty="0" smtClean="0"/>
              <a:t>«Площадь многоугольников»</a:t>
            </a:r>
          </a:p>
          <a:p>
            <a:r>
              <a:rPr lang="ru-RU" sz="2800" dirty="0" smtClean="0"/>
              <a:t>«История математики»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786" y="3020015"/>
            <a:ext cx="4574062" cy="370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01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Видео-обзор по теме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Короткометражные ролики о математическом понятии, типичных ошибках, или как обобщение  темы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6169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235" y="2406657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Внеурочная деятельность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77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8735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Олимпиада ВСОШ на платформе Сириус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Школьный этап </a:t>
            </a:r>
            <a:r>
              <a:rPr lang="ru-RU" sz="2800" dirty="0" err="1"/>
              <a:t>ВСоШ</a:t>
            </a:r>
            <a:r>
              <a:rPr lang="ru-RU" sz="2800" dirty="0"/>
              <a:t> по 6 предметам будет проводиться на платформе Сириус.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Математика </a:t>
            </a:r>
            <a:r>
              <a:rPr lang="ru-RU" sz="2800" dirty="0"/>
              <a:t>21 октября (4-11 классы)</a:t>
            </a:r>
            <a:br>
              <a:rPr lang="ru-RU" sz="2800" dirty="0"/>
            </a:br>
            <a:r>
              <a:rPr lang="ru-RU" sz="2800" dirty="0"/>
              <a:t>Информатика 28 октября (5-11 классы)</a:t>
            </a:r>
          </a:p>
          <a:p>
            <a:r>
              <a:rPr lang="ru-RU" sz="2800" dirty="0" smtClean="0"/>
              <a:t>Видео-разбор </a:t>
            </a:r>
            <a:r>
              <a:rPr lang="ru-RU" sz="2800" dirty="0"/>
              <a:t>прошлогодних заданий по </a:t>
            </a:r>
            <a:r>
              <a:rPr lang="ru-RU" sz="2800" dirty="0" smtClean="0"/>
              <a:t>классам </a:t>
            </a:r>
          </a:p>
          <a:p>
            <a:r>
              <a:rPr lang="ru-RU" sz="2800" dirty="0" smtClean="0"/>
              <a:t>(мы входим в 4 группу)</a:t>
            </a:r>
            <a:endParaRPr lang="ru-RU" sz="2800" dirty="0"/>
          </a:p>
          <a:p>
            <a:r>
              <a:rPr lang="ru-RU" sz="2800" u="sng" dirty="0">
                <a:hlinkClick r:id="rId2"/>
              </a:rPr>
              <a:t>https://siriusolymp.ru/school2021/4/mathematics</a:t>
            </a:r>
            <a:r>
              <a:rPr lang="ru-RU" sz="2800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70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5442D-6E18-4EDF-9F9C-3C6F4F0A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Полезные ресурсы для подготовки к ЕГЭ, ОГЭ, ВПР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33E0401-B217-44CB-BF5E-1468FA69F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Подготовка к ЕГЭ: задания взяты с сайта ФИПИ и подробно разобраны – можно скрыть решение</a:t>
            </a:r>
            <a:endParaRPr lang="ru-RU" sz="3200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https://</a:t>
            </a:r>
            <a:r>
              <a:rPr lang="en-US" dirty="0">
                <a:hlinkClick r:id="rId2"/>
              </a:rPr>
              <a:t>egemaximum.ru</a:t>
            </a:r>
            <a:r>
              <a:rPr lang="en-US" dirty="0" smtClean="0">
                <a:hlinkClick r:id="rId2"/>
              </a:rPr>
              <a:t>/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Подготовка к ВПР, ОГЭ, ЕГЭ (база и профиль), с тематикой, с отдельными готовыми </a:t>
            </a:r>
            <a:r>
              <a:rPr lang="ru-RU" dirty="0" err="1" smtClean="0"/>
              <a:t>КИМами</a:t>
            </a:r>
            <a:r>
              <a:rPr lang="ru-RU" dirty="0" smtClean="0"/>
              <a:t> и ответами, в том числе со </a:t>
            </a:r>
            <a:r>
              <a:rPr lang="ru-RU" dirty="0" err="1" smtClean="0"/>
              <a:t>СТАТграда</a:t>
            </a:r>
            <a:r>
              <a:rPr lang="ru-RU" dirty="0" smtClean="0"/>
              <a:t> и вариантами прошлых лет</a:t>
            </a:r>
          </a:p>
          <a:p>
            <a:r>
              <a:rPr lang="en-US" dirty="0">
                <a:hlinkClick r:id="rId3"/>
              </a:rPr>
              <a:t>https://math100.ru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92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9DFD9-391E-4730-817D-A24D44074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36729"/>
            <a:ext cx="10058400" cy="754721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«Математические хитрости»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AB457-7E7F-43DD-9FEA-BD75D6412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594" y="1473958"/>
            <a:ext cx="9900086" cy="4395136"/>
          </a:xfrm>
        </p:spPr>
        <p:txBody>
          <a:bodyPr>
            <a:normAutofit lnSpcReduction="1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200" b="0" i="0" dirty="0">
                <a:solidFill>
                  <a:srgbClr val="000000"/>
                </a:solidFill>
                <a:effectLst/>
              </a:rPr>
              <a:t>Если вы хотите научиться быстро оперировать большими числами, это приложение — то, что нужно</a:t>
            </a:r>
            <a:r>
              <a:rPr lang="ru-RU" sz="3200" b="0" i="0" dirty="0" smtClean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</a:rPr>
              <a:t>Вначале </a:t>
            </a:r>
            <a:r>
              <a:rPr lang="ru-RU" sz="3200" b="0" i="0" dirty="0">
                <a:solidFill>
                  <a:srgbClr val="000000"/>
                </a:solidFill>
                <a:effectLst/>
              </a:rPr>
              <a:t>решение примеров по новым схемам может показаться сложным, но после тренировочного режима, в котором наглядно показана суть математических трюков, всё становится куда проще</a:t>
            </a:r>
            <a:r>
              <a:rPr lang="ru-RU" sz="3200" b="0" i="0" dirty="0" smtClean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b="0" i="0" dirty="0">
                <a:solidFill>
                  <a:srgbClr val="000000"/>
                </a:solidFill>
                <a:effectLst/>
              </a:rPr>
              <a:t>Скачать для </a:t>
            </a:r>
            <a:r>
              <a:rPr lang="ru-RU" sz="3200" b="0" i="0" dirty="0" err="1">
                <a:solidFill>
                  <a:srgbClr val="000000"/>
                </a:solidFill>
                <a:effectLst/>
              </a:rPr>
              <a:t>Android</a:t>
            </a:r>
            <a:r>
              <a:rPr lang="ru-RU" sz="3200" b="0" i="0" dirty="0">
                <a:solidFill>
                  <a:srgbClr val="000000"/>
                </a:solidFill>
                <a:effectLst/>
              </a:rPr>
              <a:t>: </a:t>
            </a:r>
            <a:r>
              <a:rPr lang="ru-RU" sz="3200" b="0" i="0" u="none" strike="noStrike" dirty="0">
                <a:effectLst/>
                <a:hlinkClick r:id="rId2"/>
              </a:rPr>
              <a:t>https://bit.ly/3iGclX4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0" i="0" dirty="0">
                <a:solidFill>
                  <a:srgbClr val="000000"/>
                </a:solidFill>
                <a:effectLst/>
              </a:rPr>
              <a:t>Скачать для </a:t>
            </a:r>
            <a:r>
              <a:rPr lang="ru-RU" sz="3200" b="0" i="0" dirty="0" err="1">
                <a:solidFill>
                  <a:srgbClr val="000000"/>
                </a:solidFill>
                <a:effectLst/>
              </a:rPr>
              <a:t>iOS</a:t>
            </a:r>
            <a:r>
              <a:rPr lang="ru-RU" sz="3200" b="0" i="0" dirty="0">
                <a:solidFill>
                  <a:srgbClr val="000000"/>
                </a:solidFill>
                <a:effectLst/>
              </a:rPr>
              <a:t>: </a:t>
            </a:r>
            <a:r>
              <a:rPr lang="ru-RU" sz="3200" b="0" i="0" u="none" strike="noStrike" dirty="0">
                <a:effectLst/>
                <a:hlinkClick r:id="rId3"/>
              </a:rPr>
              <a:t>https://apple.co/3gVmUVo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242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41BF5-B868-4EB3-9F8A-60F4EA7E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55" y="150125"/>
            <a:ext cx="1103285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</a:rPr>
              <a:t>Генератор ребусов + </a:t>
            </a:r>
            <a:r>
              <a:rPr lang="ru-RU" sz="5400" b="1" dirty="0" smtClean="0">
                <a:solidFill>
                  <a:srgbClr val="C00000"/>
                </a:solidFill>
              </a:rPr>
              <a:t>Конструктор </a:t>
            </a:r>
            <a:r>
              <a:rPr lang="ru-RU" sz="5400" b="1" dirty="0" err="1" smtClean="0">
                <a:solidFill>
                  <a:srgbClr val="C00000"/>
                </a:solidFill>
              </a:rPr>
              <a:t>квестов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31362-06AB-4E5E-AC22-337245A01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kvestodel.ru/generator-rebusov</a:t>
            </a:r>
            <a:endParaRPr lang="ru-RU" dirty="0" smtClean="0"/>
          </a:p>
          <a:p>
            <a:r>
              <a:rPr lang="ru-RU" sz="2800" dirty="0"/>
              <a:t>В этом генераторе ребусов можно автоматически создать ребус, зашифровав там слово или фразу на русском языке. В текстовое поле можно вводить только русские буквы, пробелы и тире. При генерации </a:t>
            </a:r>
            <a:r>
              <a:rPr lang="ru-RU" sz="2800" dirty="0" smtClean="0"/>
              <a:t>ребуса </a:t>
            </a:r>
            <a:r>
              <a:rPr lang="ru-RU" sz="2800" dirty="0"/>
              <a:t>вы можете изменять его сложность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 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86" y="3807725"/>
            <a:ext cx="6469669" cy="264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0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Математические сказки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hlinkClick r:id="rId2"/>
              </a:rPr>
              <a:t>http</a:t>
            </a:r>
            <a:r>
              <a:rPr lang="ru-RU" u="sng" dirty="0">
                <a:hlinkClick r:id="rId2"/>
              </a:rPr>
              <a:t>://novijmir.blogspot.com/p/blog-page_4270.html?m=1</a:t>
            </a:r>
            <a:r>
              <a:rPr lang="ru-RU" dirty="0"/>
              <a:t> </a:t>
            </a:r>
          </a:p>
          <a:p>
            <a:r>
              <a:rPr lang="ru-RU" sz="3200" dirty="0" smtClean="0"/>
              <a:t>Придумать сказку (историю, роман, триллер) о математическом понятии на определенную тему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087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Создание аккаунтов ученных в социальных сетях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" r="19976" b="2386"/>
          <a:stretch/>
        </p:blipFill>
        <p:spPr>
          <a:xfrm rot="20786240">
            <a:off x="-68239" y="2173809"/>
            <a:ext cx="5308979" cy="3926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145" y="2257353"/>
            <a:ext cx="6072304" cy="3420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396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644" y="2406657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</a:rPr>
              <a:t>Математические игры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161" y="382137"/>
            <a:ext cx="11013743" cy="6728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</a:rPr>
              <a:t>10 готовых игр для урока </a:t>
            </a:r>
            <a:r>
              <a:rPr lang="ru-RU" sz="5400" b="1" dirty="0" smtClean="0">
                <a:solidFill>
                  <a:srgbClr val="C00000"/>
                </a:solidFill>
              </a:rPr>
              <a:t>математики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289" y="1054972"/>
            <a:ext cx="4448673" cy="355146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91293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- Змейка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Сапер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 err="1"/>
              <a:t>Good</a:t>
            </a:r>
            <a:r>
              <a:rPr lang="ru-RU" sz="2400" dirty="0"/>
              <a:t> </a:t>
            </a:r>
            <a:r>
              <a:rPr lang="ru-RU" sz="2400" dirty="0" err="1"/>
              <a:t>Pizza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Паук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Три в ряд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Угадай сколько?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Стройка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Тринити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Бабочка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 err="1" smtClean="0"/>
              <a:t>Смекайло</a:t>
            </a:r>
            <a:endParaRPr lang="ru-RU" sz="2400" dirty="0" smtClean="0"/>
          </a:p>
          <a:p>
            <a:r>
              <a:rPr lang="en-US" dirty="0">
                <a:hlinkClick r:id="rId3"/>
              </a:rPr>
              <a:t>https://lm.skytea.ch/math-games-for-kids/?</a:t>
            </a:r>
            <a:r>
              <a:rPr lang="en-US" dirty="0" smtClean="0">
                <a:hlinkClick r:id="rId3"/>
              </a:rPr>
              <a:t>utm_source=skyteach&amp;utm_medium=bolshayaperemena&amp;utm_campaign=lm#rec281202034</a:t>
            </a:r>
            <a:r>
              <a:rPr lang="ru-RU" dirty="0" smtClean="0"/>
              <a:t> </a:t>
            </a:r>
          </a:p>
          <a:p>
            <a:r>
              <a:rPr lang="ru-RU" dirty="0" smtClean="0"/>
              <a:t>Для скачивания необходимо ввести почту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234" y="1054972"/>
            <a:ext cx="4735283" cy="35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8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337" y="245659"/>
            <a:ext cx="6496325" cy="8502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Приём «Кубик </a:t>
            </a:r>
            <a:r>
              <a:rPr lang="ru-RU" b="1" dirty="0" err="1" smtClean="0">
                <a:solidFill>
                  <a:srgbClr val="C00000"/>
                </a:solidFill>
              </a:rPr>
              <a:t>Блума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938" y="1737360"/>
            <a:ext cx="7001724" cy="4349821"/>
          </a:xfrm>
          <a:prstGeom prst="rect">
            <a:avLst/>
          </a:prstGeom>
        </p:spPr>
      </p:pic>
      <p:pic>
        <p:nvPicPr>
          <p:cNvPr id="2054" name="Picture 6" descr="https://sun9-50.userapi.com/impg/8QF2Fu2_VBSfJioLwlrjajuh7_8BkH7zHZwL3Q/xxssu5-7vbM.jpg?size=604x403&amp;quality=96&amp;sign=93f519df027a51fad130bee44300812d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730" y="-218090"/>
            <a:ext cx="3938753" cy="262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275661" y="1984192"/>
            <a:ext cx="47753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33333"/>
                </a:solidFill>
              </a:rPr>
              <a:t>Рассмотрение </a:t>
            </a:r>
            <a:r>
              <a:rPr lang="ru-RU" sz="2800" dirty="0">
                <a:solidFill>
                  <a:srgbClr val="333333"/>
                </a:solidFill>
              </a:rPr>
              <a:t>всех аспектов темы. </a:t>
            </a:r>
            <a:endParaRPr lang="ru-RU" sz="2800" dirty="0" smtClean="0">
              <a:solidFill>
                <a:srgbClr val="333333"/>
              </a:solidFill>
            </a:endParaRPr>
          </a:p>
          <a:p>
            <a:r>
              <a:rPr lang="ru-RU" sz="2800" dirty="0" smtClean="0">
                <a:solidFill>
                  <a:srgbClr val="333333"/>
                </a:solidFill>
              </a:rPr>
              <a:t>Этот </a:t>
            </a:r>
            <a:r>
              <a:rPr lang="ru-RU" sz="2800" dirty="0">
                <a:solidFill>
                  <a:srgbClr val="333333"/>
                </a:solidFill>
              </a:rPr>
              <a:t>приём </a:t>
            </a:r>
            <a:r>
              <a:rPr lang="ru-RU" sz="2800" dirty="0" smtClean="0">
                <a:solidFill>
                  <a:srgbClr val="333333"/>
                </a:solidFill>
              </a:rPr>
              <a:t>разделения </a:t>
            </a:r>
            <a:r>
              <a:rPr lang="ru-RU" sz="2800" dirty="0">
                <a:solidFill>
                  <a:srgbClr val="333333"/>
                </a:solidFill>
              </a:rPr>
              <a:t>целей обучения на три блока:</a:t>
            </a:r>
          </a:p>
          <a:p>
            <a:r>
              <a:rPr lang="ru-RU" sz="2800" dirty="0">
                <a:solidFill>
                  <a:srgbClr val="333333"/>
                </a:solidFill>
              </a:rPr>
              <a:t>когнитивную, то есть «знаю»</a:t>
            </a:r>
          </a:p>
          <a:p>
            <a:r>
              <a:rPr lang="ru-RU" sz="2800" dirty="0">
                <a:solidFill>
                  <a:srgbClr val="333333"/>
                </a:solidFill>
              </a:rPr>
              <a:t>психомоторную (или «творю»)</a:t>
            </a:r>
          </a:p>
          <a:p>
            <a:r>
              <a:rPr lang="ru-RU" sz="2800" dirty="0">
                <a:solidFill>
                  <a:srgbClr val="333333"/>
                </a:solidFill>
              </a:rPr>
              <a:t>аффективную — «умею»</a:t>
            </a:r>
            <a:endParaRPr lang="ru-RU" sz="2800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53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EAA10F-141E-4C25-9298-786D0539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>
                <a:solidFill>
                  <a:srgbClr val="C00000"/>
                </a:solidFill>
                <a:latin typeface="-apple-system"/>
              </a:rPr>
              <a:t>Идея игры «Естественно-научное домино».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7BDD0-710A-43B8-BE9B-43ADADB0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-apple-system"/>
              </a:rPr>
              <a:t>В </a:t>
            </a:r>
            <a:r>
              <a:rPr lang="ru-RU" altLang="ru-RU" dirty="0">
                <a:solidFill>
                  <a:srgbClr val="000000"/>
                </a:solidFill>
                <a:latin typeface="-apple-system"/>
              </a:rPr>
              <a:t>её основе — принцип классического домино, но на «костяшках» вместо точек используются материалы учебной программы.</a:t>
            </a:r>
            <a:br>
              <a:rPr lang="ru-RU" altLang="ru-RU" dirty="0">
                <a:solidFill>
                  <a:srgbClr val="000000"/>
                </a:solidFill>
                <a:latin typeface="-apple-system"/>
              </a:rPr>
            </a:br>
            <a:r>
              <a:rPr lang="ru-RU" altLang="ru-RU" dirty="0">
                <a:solidFill>
                  <a:srgbClr val="000000"/>
                </a:solidFill>
                <a:latin typeface="-apple-system"/>
              </a:rPr>
              <a:t/>
            </a:r>
            <a:br>
              <a:rPr lang="ru-RU" altLang="ru-RU" dirty="0">
                <a:solidFill>
                  <a:srgbClr val="000000"/>
                </a:solidFill>
                <a:latin typeface="-apple-system"/>
              </a:rPr>
            </a:br>
            <a:endParaRPr lang="ru-RU" dirty="0"/>
          </a:p>
        </p:txBody>
      </p:sp>
      <p:pic>
        <p:nvPicPr>
          <p:cNvPr id="2050" name="Picture 2" descr="🔹">
            <a:extLst>
              <a:ext uri="{FF2B5EF4-FFF2-40B4-BE49-F238E27FC236}">
                <a16:creationId xmlns:a16="http://schemas.microsoft.com/office/drawing/2014/main" id="{FFBF4433-75C4-422C-BF54-9FB599C65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3429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🔹">
            <a:extLst>
              <a:ext uri="{FF2B5EF4-FFF2-40B4-BE49-F238E27FC236}">
                <a16:creationId xmlns:a16="http://schemas.microsoft.com/office/drawing/2014/main" id="{CF1A388A-0C76-4346-BD19-0B9E4FB6A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063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🔹">
            <a:extLst>
              <a:ext uri="{FF2B5EF4-FFF2-40B4-BE49-F238E27FC236}">
                <a16:creationId xmlns:a16="http://schemas.microsoft.com/office/drawing/2014/main" id="{31E453AD-074E-4E4C-8A79-D8BE45008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68263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🔹">
            <a:extLst>
              <a:ext uri="{FF2B5EF4-FFF2-40B4-BE49-F238E27FC236}">
                <a16:creationId xmlns:a16="http://schemas.microsoft.com/office/drawing/2014/main" id="{F2AEE758-9BE4-469A-8861-13A07E840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82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🔹">
            <a:extLst>
              <a:ext uri="{FF2B5EF4-FFF2-40B4-BE49-F238E27FC236}">
                <a16:creationId xmlns:a16="http://schemas.microsoft.com/office/drawing/2014/main" id="{5412F97B-21B2-4471-AA28-2AFCB9C3C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0637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🔹">
            <a:extLst>
              <a:ext uri="{FF2B5EF4-FFF2-40B4-BE49-F238E27FC236}">
                <a16:creationId xmlns:a16="http://schemas.microsoft.com/office/drawing/2014/main" id="{624A569D-8A56-4228-ACC1-4F70220F1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3429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🔹">
            <a:extLst>
              <a:ext uri="{FF2B5EF4-FFF2-40B4-BE49-F238E27FC236}">
                <a16:creationId xmlns:a16="http://schemas.microsoft.com/office/drawing/2014/main" id="{160583C6-6C72-4CC9-B28E-FA118A38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4794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🔹">
            <a:extLst>
              <a:ext uri="{FF2B5EF4-FFF2-40B4-BE49-F238E27FC236}">
                <a16:creationId xmlns:a16="http://schemas.microsoft.com/office/drawing/2014/main" id="{562DE947-9AEF-499D-BDC9-47901E9CE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6175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17263" y="1201003"/>
            <a:ext cx="386264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728676" y="2698680"/>
            <a:ext cx="4204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hlinkClick r:id="rId4"/>
              </a:rPr>
              <a:t>https://worksheets.ru/</a:t>
            </a: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851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81" y="218364"/>
            <a:ext cx="11764371" cy="82296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«Верю или не верю» – интеллектуальная игра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Например урок </a:t>
            </a:r>
            <a:r>
              <a:rPr lang="ru-RU" dirty="0"/>
              <a:t>обобщения по теме "прямая и обратная пропорциональные зависимости".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Верите ли вы, что </a:t>
            </a:r>
            <a:r>
              <a:rPr lang="ru-RU" b="1" dirty="0"/>
              <a:t>зависимость пути</a:t>
            </a:r>
            <a:r>
              <a:rPr lang="ru-RU" dirty="0"/>
              <a:t>, проделанного Дедом Морозом с постоянной скоростью </a:t>
            </a:r>
            <a:r>
              <a:rPr lang="ru-RU" b="1" dirty="0"/>
              <a:t>и времени</a:t>
            </a:r>
            <a:r>
              <a:rPr lang="ru-RU" dirty="0"/>
              <a:t> его прибытия на елку, является прямой пропорциональностью. </a:t>
            </a:r>
          </a:p>
          <a:p>
            <a:r>
              <a:rPr lang="ru-RU" dirty="0"/>
              <a:t>2. Верите ли вы, что </a:t>
            </a:r>
            <a:r>
              <a:rPr lang="ru-RU" b="1" dirty="0"/>
              <a:t>зависимость количества</a:t>
            </a:r>
            <a:r>
              <a:rPr lang="ru-RU" dirty="0"/>
              <a:t> новогодних подарков, купленных по одной цене, </a:t>
            </a:r>
            <a:r>
              <a:rPr lang="ru-RU" b="1" dirty="0"/>
              <a:t>и их общей стоимости</a:t>
            </a:r>
            <a:r>
              <a:rPr lang="ru-RU" dirty="0"/>
              <a:t>, является обратной пропорциональностью.</a:t>
            </a:r>
          </a:p>
          <a:p>
            <a:r>
              <a:rPr lang="ru-RU" dirty="0" smtClean="0"/>
              <a:t>3</a:t>
            </a:r>
            <a:r>
              <a:rPr lang="ru-RU" dirty="0"/>
              <a:t>. Верите ли вы, что </a:t>
            </a:r>
            <a:r>
              <a:rPr lang="ru-RU" b="1" dirty="0"/>
              <a:t>зависимость количества елок</a:t>
            </a:r>
            <a:r>
              <a:rPr lang="ru-RU" dirty="0"/>
              <a:t>, которое машина может увезти за один рейс, </a:t>
            </a:r>
            <a:r>
              <a:rPr lang="ru-RU" b="1" dirty="0"/>
              <a:t>и количества рейсов</a:t>
            </a:r>
            <a:r>
              <a:rPr lang="ru-RU" dirty="0"/>
              <a:t>, которые надо сделать машине для перевозки одного и того же количества деревьев, является обратной пропорциональной зависимостью.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0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341194"/>
            <a:ext cx="10058400" cy="891199"/>
          </a:xfrm>
        </p:spPr>
        <p:txBody>
          <a:bodyPr/>
          <a:lstStyle/>
          <a:p>
            <a:pPr algn="ctr"/>
            <a:r>
              <a:rPr lang="ru-RU" sz="6000" b="1" dirty="0">
                <a:solidFill>
                  <a:srgbClr val="C00000"/>
                </a:solidFill>
              </a:rPr>
              <a:t>«Живая математика»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04791"/>
            <a:ext cx="10058400" cy="4023360"/>
          </a:xfrm>
        </p:spPr>
        <p:txBody>
          <a:bodyPr/>
          <a:lstStyle/>
          <a:p>
            <a:pPr algn="just"/>
            <a:r>
              <a:rPr lang="ru-RU" sz="2800" dirty="0" smtClean="0"/>
              <a:t>Игра </a:t>
            </a:r>
            <a:r>
              <a:rPr lang="ru-RU" sz="2800" dirty="0"/>
              <a:t>проводится по рядам. </a:t>
            </a:r>
            <a:endParaRPr lang="ru-RU" sz="2800" dirty="0" smtClean="0"/>
          </a:p>
          <a:p>
            <a:pPr algn="just"/>
            <a:r>
              <a:rPr lang="ru-RU" sz="2800" dirty="0" smtClean="0"/>
              <a:t>У </a:t>
            </a:r>
            <a:r>
              <a:rPr lang="ru-RU" sz="2800" dirty="0"/>
              <a:t>каждого учащегося ряда — табличка с цифрой от 0 до 9. </a:t>
            </a:r>
            <a:endParaRPr lang="ru-RU" sz="2800" dirty="0" smtClean="0"/>
          </a:p>
          <a:p>
            <a:pPr algn="just"/>
            <a:r>
              <a:rPr lang="ru-RU" sz="2800" dirty="0" smtClean="0"/>
              <a:t>Учитель </a:t>
            </a:r>
            <a:r>
              <a:rPr lang="ru-RU" sz="2800" dirty="0"/>
              <a:t>читает пример. </a:t>
            </a:r>
            <a:endParaRPr lang="ru-RU" sz="2800" dirty="0" smtClean="0"/>
          </a:p>
          <a:p>
            <a:pPr algn="just"/>
            <a:r>
              <a:rPr lang="ru-RU" sz="2800" dirty="0" smtClean="0"/>
              <a:t>Встаёт </a:t>
            </a:r>
            <a:r>
              <a:rPr lang="ru-RU" sz="2800" dirty="0"/>
              <a:t>тот ученик, у которого на табличке написан ответ. </a:t>
            </a:r>
            <a:endParaRPr lang="ru-RU" sz="2800" dirty="0" smtClean="0"/>
          </a:p>
          <a:p>
            <a:pPr algn="just"/>
            <a:r>
              <a:rPr lang="ru-RU" sz="2800" dirty="0" smtClean="0"/>
              <a:t>Если </a:t>
            </a:r>
            <a:r>
              <a:rPr lang="ru-RU" sz="2800" dirty="0"/>
              <a:t>ответ — двузначное число, то встают два ученика, у кого на табличках соответствующие цифры.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23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86111" y="81887"/>
            <a:ext cx="10058400" cy="8229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«Интерьер» и «Атмосфера» урока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414" y="1245233"/>
            <a:ext cx="5453645" cy="26170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Чек-лист по теме, разделу </a:t>
            </a:r>
          </a:p>
          <a:p>
            <a:r>
              <a:rPr lang="ru-RU" sz="2400" dirty="0" smtClean="0"/>
              <a:t>Сертификат «Анти-двойка»</a:t>
            </a:r>
          </a:p>
          <a:p>
            <a:r>
              <a:rPr lang="ru-RU" sz="2400" dirty="0" smtClean="0"/>
              <a:t>Физические минутки по теме урока</a:t>
            </a:r>
          </a:p>
          <a:p>
            <a:r>
              <a:rPr lang="ru-RU" sz="2400" dirty="0" smtClean="0"/>
              <a:t>Игры на развитие внимательности</a:t>
            </a:r>
          </a:p>
          <a:p>
            <a:r>
              <a:rPr lang="ru-RU" sz="2400" dirty="0" smtClean="0"/>
              <a:t>«Интересные» уроки, интегрированные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61" y="913101"/>
            <a:ext cx="4431116" cy="2495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79" y="90141"/>
            <a:ext cx="3125339" cy="35416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20"/>
          <a:stretch/>
        </p:blipFill>
        <p:spPr>
          <a:xfrm>
            <a:off x="7615450" y="3862317"/>
            <a:ext cx="4259523" cy="24156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111" y="3612240"/>
            <a:ext cx="4267469" cy="32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3CBDA-AEA6-442E-AA36-736EFCA3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rgbClr val="C00000"/>
                </a:solidFill>
              </a:rPr>
              <a:t>Рефлексия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230" t="4868" r="9838" b="8316"/>
          <a:stretch/>
        </p:blipFill>
        <p:spPr>
          <a:xfrm>
            <a:off x="8561696" y="3937378"/>
            <a:ext cx="3630304" cy="292062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CB1D1D4-1AD6-49B2-A515-7CF59CD0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722" y="1927620"/>
            <a:ext cx="10058400" cy="4023360"/>
          </a:xfrm>
        </p:spPr>
        <p:txBody>
          <a:bodyPr/>
          <a:lstStyle/>
          <a:p>
            <a:r>
              <a:rPr lang="ru-RU" sz="3200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3+2+1 (на стикерах)</a:t>
            </a:r>
          </a:p>
          <a:p>
            <a:r>
              <a:rPr lang="ru-RU" sz="3200" b="0" i="0" dirty="0">
                <a:solidFill>
                  <a:srgbClr val="404040"/>
                </a:solidFill>
                <a:effectLst/>
              </a:rPr>
              <a:t>написать </a:t>
            </a:r>
            <a:r>
              <a:rPr lang="ru-RU" sz="3200" dirty="0">
                <a:solidFill>
                  <a:srgbClr val="404040"/>
                </a:solidFill>
              </a:rPr>
              <a:t>3</a:t>
            </a:r>
            <a:r>
              <a:rPr lang="ru-RU" sz="3200" b="0" i="0" dirty="0" smtClean="0">
                <a:solidFill>
                  <a:srgbClr val="404040"/>
                </a:solidFill>
                <a:effectLst/>
              </a:rPr>
              <a:t> </a:t>
            </a:r>
            <a:r>
              <a:rPr lang="ru-RU" sz="3200" b="0" i="0" dirty="0">
                <a:solidFill>
                  <a:srgbClr val="404040"/>
                </a:solidFill>
                <a:effectLst/>
              </a:rPr>
              <a:t>факта, которые усвоили, </a:t>
            </a:r>
            <a:endParaRPr lang="ru-RU" sz="3200" b="0" i="0" dirty="0" smtClean="0">
              <a:solidFill>
                <a:srgbClr val="404040"/>
              </a:solidFill>
              <a:effectLst/>
            </a:endParaRPr>
          </a:p>
          <a:p>
            <a:r>
              <a:rPr lang="ru-RU" sz="3200" dirty="0">
                <a:solidFill>
                  <a:srgbClr val="404040"/>
                </a:solidFill>
              </a:rPr>
              <a:t>2</a:t>
            </a:r>
            <a:r>
              <a:rPr lang="ru-RU" sz="3200" b="0" i="0" dirty="0" smtClean="0">
                <a:solidFill>
                  <a:srgbClr val="404040"/>
                </a:solidFill>
                <a:effectLst/>
              </a:rPr>
              <a:t> </a:t>
            </a:r>
            <a:r>
              <a:rPr lang="ru-RU" sz="3200" b="0" i="0" dirty="0">
                <a:solidFill>
                  <a:srgbClr val="404040"/>
                </a:solidFill>
                <a:effectLst/>
              </a:rPr>
              <a:t>факта, о которых хотите узнать больше </a:t>
            </a:r>
            <a:endParaRPr lang="ru-RU" sz="3200" b="0" i="0" dirty="0" smtClean="0">
              <a:solidFill>
                <a:srgbClr val="404040"/>
              </a:solidFill>
              <a:effectLst/>
            </a:endParaRPr>
          </a:p>
          <a:p>
            <a:r>
              <a:rPr lang="ru-RU" sz="3200" b="0" i="0" dirty="0" smtClean="0">
                <a:solidFill>
                  <a:srgbClr val="404040"/>
                </a:solidFill>
                <a:effectLst/>
              </a:rPr>
              <a:t>1 - что </a:t>
            </a:r>
            <a:r>
              <a:rPr lang="ru-RU" sz="3200" dirty="0">
                <a:solidFill>
                  <a:srgbClr val="404040"/>
                </a:solidFill>
              </a:rPr>
              <a:t>вам </a:t>
            </a:r>
            <a:r>
              <a:rPr lang="ru-RU" sz="3200" b="0" i="0" dirty="0">
                <a:solidFill>
                  <a:srgbClr val="404040"/>
                </a:solidFill>
                <a:effectLst/>
              </a:rPr>
              <a:t>не понятно.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12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597</TotalTime>
  <Words>1526</Words>
  <Application>Microsoft Office PowerPoint</Application>
  <PresentationFormat>Широкоэкранный</PresentationFormat>
  <Paragraphs>124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-apple-system</vt:lpstr>
      <vt:lpstr>Arial</vt:lpstr>
      <vt:lpstr>Calibri</vt:lpstr>
      <vt:lpstr>Calibri Light</vt:lpstr>
      <vt:lpstr>Inter</vt:lpstr>
      <vt:lpstr>Source Sans Pro</vt:lpstr>
      <vt:lpstr>Times New Roman</vt:lpstr>
      <vt:lpstr>Wingdings</vt:lpstr>
      <vt:lpstr>Ретро</vt:lpstr>
      <vt:lpstr>  Районный августовский педагогический совет Методическое объединение учителей математики  «Система работы учителя по повышению качества обучения через использование современных методов и приёмов на уроках математики» </vt:lpstr>
      <vt:lpstr>«Предмет математики настолько серьёзен, что полезно не упускать случаев делать его немного занимательным. ( Б.Паскаль.)</vt:lpstr>
      <vt:lpstr>Цифровая образовательная среда</vt:lpstr>
      <vt:lpstr>Плюсы ресурсов ЦОС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цифрового инструмента оценивания</vt:lpstr>
      <vt:lpstr>https://www.plickers.com/account </vt:lpstr>
      <vt:lpstr>приложение для оценивания</vt:lpstr>
      <vt:lpstr>Урок с «Алисой» или другим голосовым помощником </vt:lpstr>
      <vt:lpstr>Бесплатный онлайн-сервис по построению графиков: yotx.ru </vt:lpstr>
      <vt:lpstr>Домашние задания</vt:lpstr>
      <vt:lpstr>Возможности интерактивной рабочей тетради Skysmart </vt:lpstr>
      <vt:lpstr>Отправка задания!     Что видит ученик?</vt:lpstr>
      <vt:lpstr>https://worksheets.ru/  Дидактические материалы для школьного и домашнего                               обучения: рабочие листы, планы уроков и развивающие игры. </vt:lpstr>
      <vt:lpstr>Лэпбук</vt:lpstr>
      <vt:lpstr>Видео-обзор по теме</vt:lpstr>
      <vt:lpstr>Внеурочная деятельность</vt:lpstr>
      <vt:lpstr>Олимпиада ВСОШ на платформе Сириус </vt:lpstr>
      <vt:lpstr>Полезные ресурсы для подготовки к ЕГЭ, ОГЭ, ВПР</vt:lpstr>
      <vt:lpstr>«Математические хитрости»</vt:lpstr>
      <vt:lpstr>Генератор ребусов + Конструктор квестов</vt:lpstr>
      <vt:lpstr>Математические сказки </vt:lpstr>
      <vt:lpstr>Создание аккаунтов ученных в социальных сетях</vt:lpstr>
      <vt:lpstr>Математические игры</vt:lpstr>
      <vt:lpstr>10 готовых игр для урока математики</vt:lpstr>
      <vt:lpstr>Приём «Кубик Блума»</vt:lpstr>
      <vt:lpstr>Идея игры «Естественно-научное домино». </vt:lpstr>
      <vt:lpstr>«Верю или не верю» – интеллектуальная игра</vt:lpstr>
      <vt:lpstr>«Живая математика»</vt:lpstr>
      <vt:lpstr>«Интерьер» и «Атмосфера» урока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Юлия</cp:lastModifiedBy>
  <cp:revision>80</cp:revision>
  <dcterms:created xsi:type="dcterms:W3CDTF">2022-08-26T08:09:05Z</dcterms:created>
  <dcterms:modified xsi:type="dcterms:W3CDTF">2022-08-29T18:16:42Z</dcterms:modified>
</cp:coreProperties>
</file>