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68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1B3A7-2F84-460A-936D-C15C519D0A61}" type="datetimeFigureOut">
              <a:rPr lang="ru-RU" smtClean="0"/>
              <a:t>07.09.2022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E6351-50C6-4B0C-878F-9C114A8AAA7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1B3A7-2F84-460A-936D-C15C519D0A61}" type="datetimeFigureOut">
              <a:rPr lang="ru-RU" smtClean="0"/>
              <a:t>07.09.2022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E6351-50C6-4B0C-878F-9C114A8AAA7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1B3A7-2F84-460A-936D-C15C519D0A61}" type="datetimeFigureOut">
              <a:rPr lang="ru-RU" smtClean="0"/>
              <a:t>07.09.2022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E6351-50C6-4B0C-878F-9C114A8AAA7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1B3A7-2F84-460A-936D-C15C519D0A61}" type="datetimeFigureOut">
              <a:rPr lang="ru-RU" smtClean="0"/>
              <a:t>07.09.2022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E6351-50C6-4B0C-878F-9C114A8AAA7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1B3A7-2F84-460A-936D-C15C519D0A61}" type="datetimeFigureOut">
              <a:rPr lang="ru-RU" smtClean="0"/>
              <a:t>07.09.2022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E6351-50C6-4B0C-878F-9C114A8AAA7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1B3A7-2F84-460A-936D-C15C519D0A61}" type="datetimeFigureOut">
              <a:rPr lang="ru-RU" smtClean="0"/>
              <a:t>07.09.2022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E6351-50C6-4B0C-878F-9C114A8AAA7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1B3A7-2F84-460A-936D-C15C519D0A61}" type="datetimeFigureOut">
              <a:rPr lang="ru-RU" smtClean="0"/>
              <a:t>07.09.2022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E6351-50C6-4B0C-878F-9C114A8AAA7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1B3A7-2F84-460A-936D-C15C519D0A61}" type="datetimeFigureOut">
              <a:rPr lang="ru-RU" smtClean="0"/>
              <a:t>07.09.2022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E6351-50C6-4B0C-878F-9C114A8AAA7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1B3A7-2F84-460A-936D-C15C519D0A61}" type="datetimeFigureOut">
              <a:rPr lang="ru-RU" smtClean="0"/>
              <a:t>07.09.2022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E6351-50C6-4B0C-878F-9C114A8AAA7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1B3A7-2F84-460A-936D-C15C519D0A61}" type="datetimeFigureOut">
              <a:rPr lang="ru-RU" smtClean="0"/>
              <a:t>07.09.2022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E6351-50C6-4B0C-878F-9C114A8AAA7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1B3A7-2F84-460A-936D-C15C519D0A61}" type="datetimeFigureOut">
              <a:rPr lang="ru-RU" smtClean="0"/>
              <a:t>07.09.2022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E6351-50C6-4B0C-878F-9C114A8AAA7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11B3A7-2F84-460A-936D-C15C519D0A61}" type="datetimeFigureOut">
              <a:rPr lang="ru-RU" smtClean="0"/>
              <a:t>07.09.2022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3E6351-50C6-4B0C-878F-9C114A8AAA7A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s://rustutors.ru/egeteoriya/1134-zadanie-1.html" TargetMode="Externa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908720"/>
            <a:ext cx="7772400" cy="4032448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Задание 1 ЕГЭ по русскому языку </a:t>
            </a:r>
            <a:r>
              <a:rPr lang="ru-RU" b="1" dirty="0" smtClean="0">
                <a:solidFill>
                  <a:srgbClr val="C00000"/>
                </a:solidFill>
              </a:rPr>
              <a:t/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b="1" dirty="0" smtClean="0">
                <a:solidFill>
                  <a:srgbClr val="C00000"/>
                </a:solidFill>
              </a:rPr>
              <a:t>Логико-смысловые </a:t>
            </a:r>
            <a:r>
              <a:rPr lang="ru-RU" b="1" dirty="0">
                <a:solidFill>
                  <a:srgbClr val="C00000"/>
                </a:solidFill>
              </a:rPr>
              <a:t>отношениям между предложениями</a:t>
            </a:r>
            <a:r>
              <a:rPr lang="ru-RU" b="1" dirty="0" smtClean="0">
                <a:solidFill>
                  <a:srgbClr val="C00000"/>
                </a:solidFill>
              </a:rPr>
              <a:t>.</a:t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b="1" dirty="0">
                <a:solidFill>
                  <a:srgbClr val="002060"/>
                </a:solidFill>
              </a:rPr>
              <a:t>Теория и практика.</a:t>
            </a:r>
            <a:br>
              <a:rPr lang="ru-RU" b="1" dirty="0">
                <a:solidFill>
                  <a:srgbClr val="002060"/>
                </a:solidFill>
              </a:rPr>
            </a:b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5229200"/>
            <a:ext cx="6400800" cy="1368152"/>
          </a:xfrm>
        </p:spPr>
        <p:txBody>
          <a:bodyPr>
            <a:normAutofit/>
          </a:bodyPr>
          <a:lstStyle/>
          <a:p>
            <a:r>
              <a:rPr lang="ru-RU" dirty="0" smtClean="0"/>
              <a:t>ЕГЭ-2023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836713"/>
            <a:ext cx="7772400" cy="2763738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Формулировка задания 1 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из демоверсии ЕГЭ 2023)</a:t>
            </a:r>
            <a:b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solidFill>
                  <a:srgbClr val="C00000"/>
                </a:solidFill>
              </a:rPr>
              <a:t/>
            </a:r>
            <a:br>
              <a:rPr lang="ru-RU" dirty="0">
                <a:solidFill>
                  <a:srgbClr val="C00000"/>
                </a:solidFill>
              </a:rPr>
            </a:b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2564904"/>
            <a:ext cx="8496944" cy="3073896"/>
          </a:xfrm>
        </p:spPr>
        <p:txBody>
          <a:bodyPr>
            <a:normAutofit/>
          </a:bodyPr>
          <a:lstStyle/>
          <a:p>
            <a:pPr algn="l"/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Самостоятельно подберите определительное местоимение, которое должно стоять на месте пропуска в третьем (3) предложении текста. Запишите это местоимение.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260649"/>
            <a:ext cx="8568952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Алгоритм выполнения задания 1</a:t>
            </a:r>
          </a:p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1.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 Внимательно прочитайте задание и необходимый отрезок текста/весь текст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2.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 Установите связь между предложением, в котором пропущено слово, и предыдущим предложением/ между предложением, в котором пропущено слово, и частью текста до этого предложения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3.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 Обратите внимание на искомую часть речи: важно подобрать слово, которое будет соответствовать заявленной характеристике. Например, в задании может быть предложено найти частицу или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ограничительно-выделительную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частицу. Для успешного выполнения задания важно знать не только различия между словами различных частей речи, но и разряды слов.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260648"/>
            <a:ext cx="8496944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Теория к заданию 1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 тексте соединяются между собой не только соседние предложения, но и предложения, отделенные другими предложениями.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Между предложениями в тексте существуют различные смысловые отношения: предложения могут быть сопоставлены, противопоставлены, содержание второго предложения может раскрывать смысл первого, пояснять его и т.д.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 качестве средств связи предложений в тексте могут выступать 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лексические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синтаксические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 и 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морфологические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 средства, например, порядок слов, синонимы, антонимы, местоимения, союзы, синтаксический параллелизм и др.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1520" y="332656"/>
            <a:ext cx="8568952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Средства связи, необходимые для выполнения </a:t>
            </a:r>
            <a:endParaRPr lang="ru-RU" sz="28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ru-RU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задания</a:t>
            </a: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ctr"/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Союзы</a:t>
            </a:r>
          </a:p>
          <a:p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Частицы</a:t>
            </a:r>
          </a:p>
          <a:p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Местоимения</a:t>
            </a:r>
          </a:p>
          <a:p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Наречия</a:t>
            </a:r>
          </a:p>
          <a:p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Числительные (собирательные и порядковые)</a:t>
            </a:r>
          </a:p>
          <a:p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Вводные слова и словосочетания</a:t>
            </a:r>
          </a:p>
          <a:p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Предлоги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332656"/>
            <a:ext cx="8568952" cy="55399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C00000"/>
                </a:solidFill>
              </a:rPr>
              <a:t>Союзы. Определение. Разряды.</a:t>
            </a:r>
          </a:p>
          <a:p>
            <a:r>
              <a:rPr lang="ru-RU" sz="2400" b="1" dirty="0"/>
              <a:t>Союз</a:t>
            </a:r>
            <a:r>
              <a:rPr lang="ru-RU" sz="2400" dirty="0"/>
              <a:t> – служебная часть речи, которая соединяет между собой синтаксически однородные слова в простом предложении, а также целые предложения.</a:t>
            </a:r>
          </a:p>
          <a:p>
            <a:r>
              <a:rPr lang="ru-RU" sz="2400" b="1" dirty="0"/>
              <a:t>Союзы бывают: 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/>
              <a:t>1) Сочинительные и подчинительные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/>
              <a:t>2) Простые (состоят из одного слова: но, а, однако) и составные (состоят из </a:t>
            </a:r>
            <a:r>
              <a:rPr lang="ru-RU" sz="2400" dirty="0" err="1"/>
              <a:t>из</a:t>
            </a:r>
            <a:r>
              <a:rPr lang="ru-RU" sz="2400" dirty="0"/>
              <a:t> двух или более слов: как…так и, не только…но и)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b="1" dirty="0"/>
              <a:t>По своей структуре</a:t>
            </a:r>
            <a:r>
              <a:rPr lang="ru-RU" sz="2400" dirty="0"/>
              <a:t> составные союзы бывают: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/>
              <a:t>1) повторяющиеся (состоят из двух одинаковых частей) – то ли…то ли, и…</a:t>
            </a:r>
            <a:r>
              <a:rPr lang="ru-RU" sz="2400" dirty="0" err="1"/>
              <a:t>и</a:t>
            </a:r>
            <a:r>
              <a:rPr lang="ru-RU" sz="2400" dirty="0"/>
              <a:t>, ни…</a:t>
            </a:r>
            <a:r>
              <a:rPr lang="ru-RU" sz="2400" dirty="0" err="1"/>
              <a:t>ни</a:t>
            </a:r>
            <a:r>
              <a:rPr lang="ru-RU" sz="2400" dirty="0"/>
              <a:t>.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/>
              <a:t>2) двойные (состоят из двух неодинаковых частей) – не только…но и, если не…то и т.д.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476673"/>
            <a:ext cx="820891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Сочинительные союзы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 –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союзы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связывающие однородные члены предложения и равноправные по смыслу простые предложения в составе сложного (сложносочиненного предложения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Помимо соединения однородных членов и частей сложносочиненного предложения, сочинительные союзы могут связывать самостоятельные предложения в тексте/фрагменте текста.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Сочинительные союзы на границе предложений имеют значение, близкое к значению союзов, соединяющих части ССП. 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539552" y="332656"/>
          <a:ext cx="8208912" cy="5687442"/>
        </p:xfrm>
        <a:graphic>
          <a:graphicData uri="http://schemas.openxmlformats.org/drawingml/2006/table">
            <a:tbl>
              <a:tblPr/>
              <a:tblGrid>
                <a:gridCol w="3348260"/>
                <a:gridCol w="4860652"/>
              </a:tblGrid>
              <a:tr h="808856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Разряды сочинительных союзов:</a:t>
                      </a:r>
                      <a:endParaRPr lang="ru-RU" sz="2400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021" marR="71021" marT="35511" marB="35511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Примеры</a:t>
                      </a:r>
                      <a:endParaRPr lang="ru-RU" sz="2400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1021" marR="71021" marT="35511" marB="35511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</a:tr>
              <a:tr h="808856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Соединительные</a:t>
                      </a:r>
                    </a:p>
                  </a:txBody>
                  <a:tcPr marL="71021" marR="71021" marT="35511" marB="35511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>
                          <a:latin typeface="Times New Roman" pitchFamily="18" charset="0"/>
                          <a:cs typeface="Times New Roman" pitchFamily="18" charset="0"/>
                        </a:rPr>
                        <a:t>и, да (= и), не только, … но и, также, тоже, и…и, ни…ни, как,…так и; сколько..., столько и</a:t>
                      </a:r>
                    </a:p>
                  </a:txBody>
                  <a:tcPr marL="71021" marR="71021" marT="35511" marB="35511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08856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Разделительные</a:t>
                      </a:r>
                    </a:p>
                  </a:txBody>
                  <a:tcPr marL="71021" marR="71021" marT="35511" marB="35511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Times New Roman" pitchFamily="18" charset="0"/>
                          <a:cs typeface="Times New Roman" pitchFamily="18" charset="0"/>
                        </a:rPr>
                        <a:t>или, или…</a:t>
                      </a:r>
                      <a:r>
                        <a:rPr lang="ru-RU" sz="2400" dirty="0" err="1">
                          <a:latin typeface="Times New Roman" pitchFamily="18" charset="0"/>
                          <a:cs typeface="Times New Roman" pitchFamily="18" charset="0"/>
                        </a:rPr>
                        <a:t>или</a:t>
                      </a:r>
                      <a:r>
                        <a:rPr lang="ru-RU" sz="2400" dirty="0">
                          <a:latin typeface="Times New Roman" pitchFamily="18" charset="0"/>
                          <a:cs typeface="Times New Roman" pitchFamily="18" charset="0"/>
                        </a:rPr>
                        <a:t>, либо, либо…</a:t>
                      </a:r>
                      <a:r>
                        <a:rPr lang="ru-RU" sz="2400" dirty="0" err="1">
                          <a:latin typeface="Times New Roman" pitchFamily="18" charset="0"/>
                          <a:cs typeface="Times New Roman" pitchFamily="18" charset="0"/>
                        </a:rPr>
                        <a:t>либо</a:t>
                      </a:r>
                      <a:r>
                        <a:rPr lang="ru-RU" sz="2400" dirty="0">
                          <a:latin typeface="Times New Roman" pitchFamily="18" charset="0"/>
                          <a:cs typeface="Times New Roman" pitchFamily="18" charset="0"/>
                        </a:rPr>
                        <a:t>, то…</a:t>
                      </a:r>
                      <a:r>
                        <a:rPr lang="ru-RU" sz="2400" dirty="0" err="1">
                          <a:latin typeface="Times New Roman" pitchFamily="18" charset="0"/>
                          <a:cs typeface="Times New Roman" pitchFamily="18" charset="0"/>
                        </a:rPr>
                        <a:t>то</a:t>
                      </a:r>
                      <a:r>
                        <a:rPr lang="ru-RU" sz="2400" dirty="0"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  <a:r>
                        <a:rPr lang="ru-RU" sz="2400" dirty="0" err="1">
                          <a:latin typeface="Times New Roman" pitchFamily="18" charset="0"/>
                          <a:cs typeface="Times New Roman" pitchFamily="18" charset="0"/>
                        </a:rPr>
                        <a:t>то</a:t>
                      </a:r>
                      <a:r>
                        <a:rPr lang="ru-RU" sz="2400" dirty="0">
                          <a:latin typeface="Times New Roman" pitchFamily="18" charset="0"/>
                          <a:cs typeface="Times New Roman" pitchFamily="18" charset="0"/>
                        </a:rPr>
                        <a:t> ли…то ли, не то…не то</a:t>
                      </a:r>
                    </a:p>
                  </a:txBody>
                  <a:tcPr marL="71021" marR="71021" marT="35511" marB="35511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08856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Противительные</a:t>
                      </a:r>
                    </a:p>
                  </a:txBody>
                  <a:tcPr marL="71021" marR="71021" marT="35511" marB="35511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Times New Roman" pitchFamily="18" charset="0"/>
                          <a:cs typeface="Times New Roman" pitchFamily="18" charset="0"/>
                        </a:rPr>
                        <a:t>а, но, да (= но), зато, же, однако, однако же, все же</a:t>
                      </a:r>
                    </a:p>
                  </a:txBody>
                  <a:tcPr marL="71021" marR="71021" marT="35511" marB="35511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08856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Градационные</a:t>
                      </a:r>
                    </a:p>
                  </a:txBody>
                  <a:tcPr marL="71021" marR="71021" marT="35511" marB="35511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Times New Roman" pitchFamily="18" charset="0"/>
                          <a:cs typeface="Times New Roman" pitchFamily="18" charset="0"/>
                        </a:rPr>
                        <a:t>не только…, но и; не то чтобы…а; не столько…сколько</a:t>
                      </a:r>
                    </a:p>
                  </a:txBody>
                  <a:tcPr marL="71021" marR="71021" marT="35511" marB="35511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62135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Присоединительные</a:t>
                      </a:r>
                    </a:p>
                  </a:txBody>
                  <a:tcPr marL="71021" marR="71021" marT="35511" marB="35511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Times New Roman" pitchFamily="18" charset="0"/>
                          <a:cs typeface="Times New Roman" pitchFamily="18" charset="0"/>
                        </a:rPr>
                        <a:t>тоже, также, да и, притом, причем</a:t>
                      </a:r>
                    </a:p>
                  </a:txBody>
                  <a:tcPr marL="71021" marR="71021" marT="35511" marB="35511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62135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Пояснительные</a:t>
                      </a:r>
                    </a:p>
                  </a:txBody>
                  <a:tcPr marL="71021" marR="71021" marT="35511" marB="35511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latin typeface="Times New Roman" pitchFamily="18" charset="0"/>
                          <a:cs typeface="Times New Roman" pitchFamily="18" charset="0"/>
                        </a:rPr>
                        <a:t>а именно, то есть, или (= то есть)</a:t>
                      </a:r>
                    </a:p>
                  </a:txBody>
                  <a:tcPr marL="71021" marR="71021" marT="35511" marB="35511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188640"/>
            <a:ext cx="8712968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Подчинительные союзы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–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союзы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которые связывают простые предложения в сложном предложении (СПП). 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Подчинительные союзы могут выступать в качестве средств связи между предложениями только в случае 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парцелляции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(авторского членения текста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Подчинительные союзы делятся на следующие группы: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изъяснительные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(что, чтобы, как, …)</a:t>
            </a:r>
          </a:p>
          <a:p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обстоятельственные</a:t>
            </a:r>
          </a:p>
          <a:p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времени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(когда, лишь, едва, …)</a:t>
            </a:r>
          </a:p>
          <a:p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места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(где, куда, откуда, ...)</a:t>
            </a:r>
          </a:p>
          <a:p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образа действия, меры, степени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(столько, настолько, так, до такой степени, до того, такой, ... )</a:t>
            </a:r>
          </a:p>
          <a:p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сравнения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(как, как будто, словно, будто, точно, как бы)</a:t>
            </a:r>
          </a:p>
          <a:p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причины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(так как, потому что, …)</a:t>
            </a:r>
          </a:p>
          <a:p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условия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(если, если бы, коли, ежели, если … то,…)</a:t>
            </a:r>
          </a:p>
          <a:p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уступки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(несмотря на то, что, хотя, хоть, пускай, …)</a:t>
            </a:r>
          </a:p>
          <a:p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цели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(чтобы, дабы, с тем чтобы, …)</a:t>
            </a:r>
          </a:p>
          <a:p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следствия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(так что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Разделение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 подчинительных союзов на группы 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условно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, одни и те же союзы могут относиться к различным группам в зависимости от вопроса, который мы задаем от главного предложения к придаточному.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404664"/>
            <a:ext cx="856895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Частицы. Определение. Разряды. </a:t>
            </a:r>
          </a:p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Частица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 – служебная часть речи, выражает различные добавочные смысловые оттенки слов и предложений, а также употребляется для образования новых слов или аналитических форм самостоятельных слов. 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Частицы бывают 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формообразующие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 (повелительное наклонение: пусть, пускай, давай, бы (б), да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*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бывало; условное наклонение: более, менее, самый) и 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смыслоразличительные (смысловые).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*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Не путайте частицу "да" с союзом "да". Союз: старик да старуха (можно заменить на "и") Частица: Да здравствует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179512" y="188641"/>
          <a:ext cx="8712968" cy="6408711"/>
        </p:xfrm>
        <a:graphic>
          <a:graphicData uri="http://schemas.openxmlformats.org/drawingml/2006/table">
            <a:tbl>
              <a:tblPr/>
              <a:tblGrid>
                <a:gridCol w="4356484"/>
                <a:gridCol w="4356484"/>
              </a:tblGrid>
              <a:tr h="456253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Разряды частиц: </a:t>
                      </a:r>
                    </a:p>
                  </a:txBody>
                  <a:tcPr marL="70508" marR="70508" marT="35254" marB="35254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Примеры</a:t>
                      </a:r>
                    </a:p>
                  </a:txBody>
                  <a:tcPr marL="70508" marR="70508" marT="35254" marB="35254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</a:tr>
              <a:tr h="838769">
                <a:tc>
                  <a:txBody>
                    <a:bodyPr/>
                    <a:lstStyle/>
                    <a:p>
                      <a:pPr algn="l"/>
                      <a:r>
                        <a:rPr lang="ru-RU" sz="2000" b="1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отрицательные</a:t>
                      </a:r>
                    </a:p>
                  </a:txBody>
                  <a:tcPr marL="70508" marR="70508" marT="35254" marB="35254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не, ни, вовсе не, далеко не, отнюдь не, нет</a:t>
                      </a:r>
                    </a:p>
                  </a:txBody>
                  <a:tcPr marL="70508" marR="70508" marT="35254" marB="35254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38769">
                <a:tc>
                  <a:txBody>
                    <a:bodyPr/>
                    <a:lstStyle/>
                    <a:p>
                      <a:pPr algn="l"/>
                      <a:r>
                        <a:rPr lang="ru-RU" sz="2000" b="1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вопросительные:</a:t>
                      </a:r>
                    </a:p>
                  </a:txBody>
                  <a:tcPr marL="70508" marR="70508" marT="35254" marB="35254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неужели, разве, ли (ль), что, что ли, как</a:t>
                      </a:r>
                    </a:p>
                  </a:txBody>
                  <a:tcPr marL="70508" marR="70508" marT="35254" marB="35254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6253">
                <a:tc>
                  <a:txBody>
                    <a:bodyPr/>
                    <a:lstStyle/>
                    <a:p>
                      <a:pPr algn="l"/>
                      <a:r>
                        <a:rPr lang="ru-RU" sz="2000" b="1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указательные</a:t>
                      </a:r>
                    </a:p>
                  </a:txBody>
                  <a:tcPr marL="70508" marR="70508" marT="35254" marB="35254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вот, вон, это</a:t>
                      </a:r>
                    </a:p>
                  </a:txBody>
                  <a:tcPr marL="70508" marR="70508" marT="35254" marB="35254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46108">
                <a:tc>
                  <a:txBody>
                    <a:bodyPr/>
                    <a:lstStyle/>
                    <a:p>
                      <a:pPr algn="l"/>
                      <a:r>
                        <a:rPr lang="ru-RU" sz="2000" b="1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уточняющие</a:t>
                      </a:r>
                    </a:p>
                  </a:txBody>
                  <a:tcPr marL="70508" marR="70508" marT="35254" marB="35254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именно, как раз, прямо, точно, точь-в-точь</a:t>
                      </a:r>
                    </a:p>
                  </a:txBody>
                  <a:tcPr marL="70508" marR="70508" marT="35254" marB="35254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221284">
                <a:tc>
                  <a:txBody>
                    <a:bodyPr/>
                    <a:lstStyle/>
                    <a:p>
                      <a:pPr algn="l"/>
                      <a:r>
                        <a:rPr lang="ru-RU" sz="2000" b="1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ограничительно- выделительные</a:t>
                      </a:r>
                      <a:endParaRPr lang="ru-RU" sz="2000" b="1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0508" marR="70508" marT="35254" marB="35254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только, лишь, исключительно, почти, единственно, -то (я-то), всего, всего-навсего</a:t>
                      </a:r>
                    </a:p>
                  </a:txBody>
                  <a:tcPr marL="70508" marR="70508" marT="35254" marB="35254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6253">
                <a:tc>
                  <a:txBody>
                    <a:bodyPr/>
                    <a:lstStyle/>
                    <a:p>
                      <a:pPr algn="l"/>
                      <a:r>
                        <a:rPr lang="ru-RU" sz="2000" b="1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восклицательные</a:t>
                      </a:r>
                    </a:p>
                  </a:txBody>
                  <a:tcPr marL="70508" marR="70508" marT="35254" marB="35254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что за, ну и, как, куда как</a:t>
                      </a:r>
                    </a:p>
                  </a:txBody>
                  <a:tcPr marL="70508" marR="70508" marT="35254" marB="35254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38769">
                <a:tc>
                  <a:txBody>
                    <a:bodyPr/>
                    <a:lstStyle/>
                    <a:p>
                      <a:pPr algn="l"/>
                      <a:r>
                        <a:rPr lang="ru-RU" sz="2000" b="1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усилительные</a:t>
                      </a:r>
                    </a:p>
                  </a:txBody>
                  <a:tcPr marL="70508" marR="70508" marT="35254" marB="35254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даже, же, ни, ведь, уж, все-таки, ну, всё</a:t>
                      </a:r>
                    </a:p>
                  </a:txBody>
                  <a:tcPr marL="70508" marR="70508" marT="35254" marB="35254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6253">
                <a:tc>
                  <a:txBody>
                    <a:bodyPr/>
                    <a:lstStyle/>
                    <a:p>
                      <a:pPr algn="l"/>
                      <a:r>
                        <a:rPr lang="ru-RU" sz="2000" b="1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со значением сомнения</a:t>
                      </a:r>
                    </a:p>
                  </a:txBody>
                  <a:tcPr marL="70508" marR="70508" marT="35254" marB="35254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dirty="0">
                          <a:latin typeface="Times New Roman" pitchFamily="18" charset="0"/>
                          <a:cs typeface="Times New Roman" pitchFamily="18" charset="0"/>
                        </a:rPr>
                        <a:t>едва ли; вряд ли</a:t>
                      </a:r>
                    </a:p>
                  </a:txBody>
                  <a:tcPr marL="70508" marR="70508" marT="35254" marB="35254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335846"/>
            <a:ext cx="8496944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Среди частиц есть омонимичные: 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Например,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ЭТО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может быть как частицей, так и местоимением. 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ЧТО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может быть частицей, а может быть местоимением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 Частицы как средства связи между предложениями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Частицы соединяют предложение с одним из предыдущих или с группой предложений. 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Примеры.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Ведь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 (оттенок причины, причинно-следственные отношения, синоним союза потому что, так как). 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Вот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 (используется для введения иллюстрации, примеров) 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Матери написал коротко. Это первая весточка из </a:t>
            </a:r>
            <a:r>
              <a:rPr lang="ru-RU" sz="2000" i="1" dirty="0" err="1">
                <a:latin typeface="Times New Roman" pitchFamily="18" charset="0"/>
                <a:cs typeface="Times New Roman" pitchFamily="18" charset="0"/>
              </a:rPr>
              <a:t>Минусинкого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 округа. 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Подробное письмо отправит из </a:t>
            </a:r>
            <a:r>
              <a:rPr lang="ru-RU" sz="2000" i="1" dirty="0" err="1">
                <a:latin typeface="Times New Roman" pitchFamily="18" charset="0"/>
                <a:cs typeface="Times New Roman" pitchFamily="18" charset="0"/>
              </a:rPr>
              <a:t>Шу-шу-шу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. Ведь уже скоро он доберется до места своего «окончательного успокоения», как рассчитывает полиция и как в шутку говорит он сам о себе. 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1628800"/>
            <a:ext cx="828092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>
                <a:solidFill>
                  <a:srgbClr val="002060"/>
                </a:solidFill>
              </a:rPr>
              <a:t>Местоимение</a:t>
            </a:r>
            <a:r>
              <a:rPr lang="ru-RU" sz="4000" dirty="0">
                <a:solidFill>
                  <a:srgbClr val="002060"/>
                </a:solidFill>
              </a:rPr>
              <a:t> – самостоятельная часть речи, которая содержит обобщающее указание на предметы и признаки, но не называет их. 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251520" y="260648"/>
          <a:ext cx="8568952" cy="6149820"/>
        </p:xfrm>
        <a:graphic>
          <a:graphicData uri="http://schemas.openxmlformats.org/drawingml/2006/table">
            <a:tbl>
              <a:tblPr/>
              <a:tblGrid>
                <a:gridCol w="4284476"/>
                <a:gridCol w="4284476"/>
              </a:tblGrid>
              <a:tr h="203227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Разряды местоимений:</a:t>
                      </a:r>
                      <a:endParaRPr lang="ru-RU" sz="1600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456" marR="39456" marT="19728" marB="19728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Примеры:</a:t>
                      </a:r>
                      <a:endParaRPr lang="ru-RU" sz="1600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456" marR="39456" marT="19728" marB="19728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</a:tr>
              <a:tr h="510305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Личные</a:t>
                      </a:r>
                    </a:p>
                  </a:txBody>
                  <a:tcPr marL="39456" marR="39456" marT="19728" marB="19728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я, ты, он, она, оно, мы, вы, они — во всех падежах (тебя, к нему, ее, с нами и т.д.)</a:t>
                      </a:r>
                    </a:p>
                  </a:txBody>
                  <a:tcPr marL="39456" marR="39456" marT="19728" marB="19728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970921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Притяжательные</a:t>
                      </a:r>
                    </a:p>
                  </a:txBody>
                  <a:tcPr marL="39456" marR="39456" marT="19728" marB="19728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мой, твой, наш, ваш, его, ее, их — во всех падежах (моего, твоей и т.д.). </a:t>
                      </a:r>
                      <a:r>
                        <a:rPr lang="ru-RU" sz="1600" i="1">
                          <a:latin typeface="Times New Roman" pitchFamily="18" charset="0"/>
                          <a:cs typeface="Times New Roman" pitchFamily="18" charset="0"/>
                        </a:rPr>
                        <a:t>Притяжательные местоимения указывают на принадлежность предмета лицу или другому предмету. </a:t>
                      </a:r>
                      <a:endParaRPr lang="ru-RU" sz="16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9456" marR="39456" marT="19728" marB="19728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56766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Указательные</a:t>
                      </a:r>
                    </a:p>
                  </a:txBody>
                  <a:tcPr marL="39456" marR="39456" marT="19728" marB="19728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>
                          <a:latin typeface="Times New Roman" pitchFamily="18" charset="0"/>
                          <a:cs typeface="Times New Roman" pitchFamily="18" charset="0"/>
                        </a:rPr>
                        <a:t>это, те, этот, таков, тот, столько, сей, оный и т.д.</a:t>
                      </a:r>
                    </a:p>
                  </a:txBody>
                  <a:tcPr marL="39456" marR="39456" marT="19728" marB="19728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3227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Возвратное</a:t>
                      </a:r>
                    </a:p>
                  </a:txBody>
                  <a:tcPr marL="39456" marR="39456" marT="19728" marB="19728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себя</a:t>
                      </a:r>
                    </a:p>
                  </a:txBody>
                  <a:tcPr marL="39456" marR="39456" marT="19728" marB="19728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56766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Вопросительные</a:t>
                      </a:r>
                    </a:p>
                  </a:txBody>
                  <a:tcPr marL="39456" marR="39456" marT="19728" marB="19728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кто, что, какой, каков, сколько, чей, чем, кому, кого и т.д.</a:t>
                      </a:r>
                    </a:p>
                  </a:txBody>
                  <a:tcPr marL="39456" marR="39456" marT="19728" marB="19728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63843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Относительные</a:t>
                      </a:r>
                    </a:p>
                  </a:txBody>
                  <a:tcPr marL="39456" marR="39456" marT="19728" marB="19728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(те же, что и вопросительные, используются в качестве средств связи в сложноподчиненных предложениях)</a:t>
                      </a:r>
                    </a:p>
                  </a:txBody>
                  <a:tcPr marL="39456" marR="39456" marT="19728" marB="19728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10305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Определительные</a:t>
                      </a:r>
                    </a:p>
                  </a:txBody>
                  <a:tcPr marL="39456" marR="39456" marT="19728" marB="19728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сам, самый, весь, всякий, каждый, иной, любой, другой, всяк, всяческий и т.д.</a:t>
                      </a:r>
                    </a:p>
                  </a:txBody>
                  <a:tcPr marL="39456" marR="39456" marT="19728" marB="19728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124459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Неопределенные</a:t>
                      </a:r>
                    </a:p>
                  </a:txBody>
                  <a:tcPr marL="39456" marR="39456" marT="19728" marB="19728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некто, нечто, некоторый, некий, а также все местоимения, образованные от вопросительных местоимений приставкой кое- и частицей не, которая превращается в приставку или суффиксами -то, -либо, -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нибудь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</a:p>
                  </a:txBody>
                  <a:tcPr marL="39456" marR="39456" marT="19728" marB="19728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56766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Отрицательные</a:t>
                      </a:r>
                    </a:p>
                  </a:txBody>
                  <a:tcPr marL="39456" marR="39456" marT="19728" marB="19728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никто, ничто, никакой, ничей, ничего и т.д.</a:t>
                      </a:r>
                    </a:p>
                  </a:txBody>
                  <a:tcPr marL="39456" marR="39456" marT="19728" marB="19728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340768"/>
            <a:ext cx="835292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ВАЖНО! ЗАПОМНИТЕ !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 Притяжательные местоимения 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ее, его, их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 совпадают по форме с личными местоимениями он, она, они в Р.п. и В.п. 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Примеры: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Его куртка висела на вешалке. (Чья куртка?) – его. Это притяжательное местоимение. 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Я хорошо понимаю его. (Понимаю кого?) – его. Это личное местоимение. 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332656"/>
            <a:ext cx="8568952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Местоимения как средства связи предложений в тексте. 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Среди средств связи самостоятельных предложений наиболее широко распространены личные местоимения (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он, она, оно, они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) и притяжательные местоимения (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его, ее, их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) в именительном или косвенных падежах. 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(1)У сороки есть прозвище — белобока. (2) И правда, по бокам перышки 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у неё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 совсем белые. (3) А вот головка, крылья и хвост чёрные, как у вороны. (4) Очень красив у сороки хвост — длинный, прямой, будто стрела. (5) И перья 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на нём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 не просто чёрные, а с зеленоватым отливом. Нарядная птица сорока! (Г. </a:t>
            </a:r>
            <a:r>
              <a:rPr lang="ru-RU" sz="2000" i="1" dirty="0" err="1">
                <a:latin typeface="Times New Roman" pitchFamily="18" charset="0"/>
                <a:cs typeface="Times New Roman" pitchFamily="18" charset="0"/>
              </a:rPr>
              <a:t>Скребицкий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) 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Второе предложение соединено с первым при помощи местоимения в родительном падеже (у нее), а пятое связано с четвертым местоимением он в предложном падеже (на нем). 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В качестве средств связи используются и другие местоимения. Одни из них связывают только конкретные предложения, другие могут относиться к большей части текста. 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332656"/>
            <a:ext cx="8640960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Указательное местоимение </a:t>
            </a:r>
            <a:r>
              <a:rPr lang="ru-RU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это</a:t>
            </a:r>
            <a:r>
              <a:rPr lang="ru-RU" sz="20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 может соотноситься с любым именем независимо от его рода и числа. 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Попугаи действительно похожи на генералов... И впрямь — это был чванливый генералитет, траурное заседание военного совета, последняя выставка военных сюртуков, лампасов, эполетов, хохолков, доломанов, шпор, черных бородок </a:t>
            </a:r>
            <a:r>
              <a:rPr lang="ru-RU" sz="2000" i="1" dirty="0" err="1">
                <a:latin typeface="Times New Roman" pitchFamily="18" charset="0"/>
                <a:cs typeface="Times New Roman" pitchFamily="18" charset="0"/>
              </a:rPr>
              <a:t>буланже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. Это был захваченный в плен штаб интервентов, зарвавшихся слишком далеко в чужую, враждебную, плохо изученную страну и обреченных на гибель. (В. П. Катаев) 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Местоимение </a:t>
            </a:r>
            <a:r>
              <a:rPr lang="ru-RU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такой (такая, такое)</a:t>
            </a:r>
            <a:r>
              <a:rPr lang="ru-RU" sz="20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 имеет дополнительное оценочное значение. </a:t>
            </a:r>
            <a:r>
              <a:rPr lang="ru-RU" sz="2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Определительное местоимение </a:t>
            </a:r>
            <a:r>
              <a:rPr lang="ru-RU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все</a:t>
            </a:r>
            <a:r>
              <a:rPr lang="ru-RU" sz="20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 имеет такую же функцию, что и в простом предложении с однородными членами. </a:t>
            </a:r>
            <a:r>
              <a:rPr lang="ru-RU" sz="2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Великолепен чеховский степной пейзаж, создающий светлый колорит, могучую, свободную широту всего произведения. 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Можно сказать, что Чехов поэтически открыл степь, явился первым художником, раскрывшим под кажущимся однообразием степного пейзажа целый мир красок и звуков. Собственные детские впечатления от поездок по донецкой степи помогли ему передать чистоту и свежесть детского восприятия мира, соединенную с мудрым взглядом художника. 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Все наполнено в «Степи» молодостью, захватывающей новизной всех восприятий и чувств. 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404664"/>
            <a:ext cx="8280920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Имена числительные.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 качестве средств связи могут быть использованы 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порядковые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 и 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собирательные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 числительные. 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Собирательные числительные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 - это такие, которые обозначают количество предметов, как их совокупность (двое, трое, оба, четверо, пятеро, шестеро, семеро). </a:t>
            </a:r>
          </a:p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Порядковые числительные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 - это числительные, которые называют порядковые номер предмета при их счете (пятый, десятый). </a:t>
            </a:r>
          </a:p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260647"/>
            <a:ext cx="8712968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                 Числительные </a:t>
            </a:r>
            <a:r>
              <a:rPr lang="ru-RU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как средства связи. 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В качестве средств связи 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собирательные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 числительные используются без существительного, которое они определяют в количественном значении.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Из собирательных числительных в качестве средств связи чаще других используются числительные 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оба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 и 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двое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 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Накануне было вот что. 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Запряг отец лошадь и, войдя в избу, сказал матери: 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- Давай холсты, я поеду на станцию. 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Сестра стирала рубахи, а мать возилась с шерстью. 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- Не дам, - сказала она. 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- Что ж, не </a:t>
            </a:r>
            <a:r>
              <a:rPr lang="ru-RU" sz="2000" i="1" dirty="0" err="1">
                <a:latin typeface="Times New Roman" pitchFamily="18" charset="0"/>
                <a:cs typeface="Times New Roman" pitchFamily="18" charset="0"/>
              </a:rPr>
              <a:t>жравши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 будешь? - спросил отец.-- Я куплю муки на них. 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Мать молчала. 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Отец пошел в амбар, сбил топором замок с ящика и начал выбирать холсты, полотенца и сарафаны, складывая все в мешок и бросая на телегу. 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- Мамка! - закричала сестра, посмотрев в окно. - Гляди-ка, он сундук разбил! 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Обе с плачем выскочили на улицу и подбежали к амбару. Отец уже добирал последки. Ни просьбы, ни мольбы не помогли. 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Здесь числительное 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обе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 относится к существительным мать и сестра. 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Собирательные числительные от двое до семеро часто употребляются в сочетании с определительным местоимением – все трое, все шестеро, все пятеро и т.д. 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1124744"/>
            <a:ext cx="770485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Наречие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 - неизменяемая самостоятельная часть речи, которая обозначает признак действия, признака и предмета, отвечает на вопросы где, как, куда, откуда, зачем, почему и т.д. 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251517" y="332655"/>
          <a:ext cx="8640962" cy="5976668"/>
        </p:xfrm>
        <a:graphic>
          <a:graphicData uri="http://schemas.openxmlformats.org/drawingml/2006/table">
            <a:tbl>
              <a:tblPr/>
              <a:tblGrid>
                <a:gridCol w="4320481"/>
                <a:gridCol w="4320481"/>
              </a:tblGrid>
              <a:tr h="375229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Разряды наречий</a:t>
                      </a:r>
                    </a:p>
                  </a:txBody>
                  <a:tcPr marL="62523" marR="62523" marT="31262" marB="31262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Примеры</a:t>
                      </a:r>
                    </a:p>
                  </a:txBody>
                  <a:tcPr marL="62523" marR="62523" marT="31262" marB="31262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75229">
                <a:tc gridSpan="2"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latin typeface="Times New Roman" pitchFamily="18" charset="0"/>
                          <a:cs typeface="Times New Roman" pitchFamily="18" charset="0"/>
                        </a:rPr>
                        <a:t>По функции: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523" marR="62523" marT="31262" marB="31262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96478">
                <a:tc>
                  <a:txBody>
                    <a:bodyPr/>
                    <a:lstStyle/>
                    <a:p>
                      <a:r>
                        <a:rPr lang="ru-RU" sz="1800" b="1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Знаменательные</a:t>
                      </a:r>
                    </a:p>
                  </a:txBody>
                  <a:tcPr marL="62523" marR="62523" marT="31262" marB="31262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называют признаки действий или других признаков (громко, далеко, по-летнему)</a:t>
                      </a:r>
                    </a:p>
                  </a:txBody>
                  <a:tcPr marL="62523" marR="62523" marT="31262" marB="31262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75229">
                <a:tc>
                  <a:txBody>
                    <a:bodyPr/>
                    <a:lstStyle/>
                    <a:p>
                      <a:r>
                        <a:rPr lang="ru-RU" sz="1800" b="1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Местоименные </a:t>
                      </a:r>
                    </a:p>
                  </a:txBody>
                  <a:tcPr marL="62523" marR="62523" marT="31262" marB="31262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там, так, тогда</a:t>
                      </a:r>
                    </a:p>
                  </a:txBody>
                  <a:tcPr marL="62523" marR="62523" marT="31262" marB="31262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75229">
                <a:tc gridSpan="2">
                  <a:txBody>
                    <a:bodyPr/>
                    <a:lstStyle/>
                    <a:p>
                      <a:pPr algn="ctr"/>
                      <a:r>
                        <a:rPr lang="ru-RU" sz="1800" b="1" dirty="0">
                          <a:latin typeface="Times New Roman" pitchFamily="18" charset="0"/>
                          <a:cs typeface="Times New Roman" pitchFamily="18" charset="0"/>
                        </a:rPr>
                        <a:t>По значению: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2523" marR="62523" marT="31262" marB="31262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80809"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образа действия (как, каким образом?)</a:t>
                      </a:r>
                    </a:p>
                  </a:txBody>
                  <a:tcPr marL="62523" marR="62523" marT="31262" marB="31262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так, по-летнему, по-товарищески, весело, громко, вдвоем</a:t>
                      </a:r>
                    </a:p>
                  </a:txBody>
                  <a:tcPr marL="62523" marR="62523" marT="31262" marB="31262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80809">
                <a:tc>
                  <a:txBody>
                    <a:bodyPr/>
                    <a:lstStyle/>
                    <a:p>
                      <a:r>
                        <a:rPr lang="ru-RU" sz="1800">
                          <a:latin typeface="Times New Roman" pitchFamily="18" charset="0"/>
                          <a:cs typeface="Times New Roman" pitchFamily="18" charset="0"/>
                        </a:rPr>
                        <a:t>меры и степени (сколько, в какой степени?)</a:t>
                      </a:r>
                    </a:p>
                  </a:txBody>
                  <a:tcPr marL="62523" marR="62523" marT="31262" marB="31262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очень, чересчур, втрое, вдоволь, чуть-чуть, немного</a:t>
                      </a:r>
                    </a:p>
                  </a:txBody>
                  <a:tcPr marL="62523" marR="62523" marT="31262" marB="31262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80809">
                <a:tc>
                  <a:txBody>
                    <a:bodyPr/>
                    <a:lstStyle/>
                    <a:p>
                      <a:r>
                        <a:rPr lang="ru-RU" sz="1800">
                          <a:latin typeface="Times New Roman" pitchFamily="18" charset="0"/>
                          <a:cs typeface="Times New Roman" pitchFamily="18" charset="0"/>
                        </a:rPr>
                        <a:t>места (где, куда, откуда?)</a:t>
                      </a:r>
                    </a:p>
                  </a:txBody>
                  <a:tcPr marL="62523" marR="62523" marT="31262" marB="31262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вперед, издали, справа, вдалеке, здесь, куда-то</a:t>
                      </a:r>
                    </a:p>
                  </a:txBody>
                  <a:tcPr marL="62523" marR="62523" marT="31262" marB="31262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80809">
                <a:tc>
                  <a:txBody>
                    <a:bodyPr/>
                    <a:lstStyle/>
                    <a:p>
                      <a:r>
                        <a:rPr lang="ru-RU" sz="1800">
                          <a:latin typeface="Times New Roman" pitchFamily="18" charset="0"/>
                          <a:cs typeface="Times New Roman" pitchFamily="18" charset="0"/>
                        </a:rPr>
                        <a:t>времени (когда, как долго, с каких пор, до каких пор)</a:t>
                      </a:r>
                    </a:p>
                  </a:txBody>
                  <a:tcPr marL="62523" marR="62523" marT="31262" marB="31262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сегодня, ночью, давно, сейчас, послезавтра, всегда, тогда</a:t>
                      </a:r>
                    </a:p>
                  </a:txBody>
                  <a:tcPr marL="62523" marR="62523" marT="31262" marB="31262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75229">
                <a:tc>
                  <a:txBody>
                    <a:bodyPr/>
                    <a:lstStyle/>
                    <a:p>
                      <a:r>
                        <a:rPr lang="ru-RU" sz="1800">
                          <a:latin typeface="Times New Roman" pitchFamily="18" charset="0"/>
                          <a:cs typeface="Times New Roman" pitchFamily="18" charset="0"/>
                        </a:rPr>
                        <a:t>причины (почему?)</a:t>
                      </a:r>
                    </a:p>
                  </a:txBody>
                  <a:tcPr marL="62523" marR="62523" marT="31262" marB="31262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потому, сгоряча, поневоле</a:t>
                      </a:r>
                    </a:p>
                  </a:txBody>
                  <a:tcPr marL="62523" marR="62523" marT="31262" marB="31262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80809">
                <a:tc>
                  <a:txBody>
                    <a:bodyPr/>
                    <a:lstStyle/>
                    <a:p>
                      <a:r>
                        <a:rPr lang="ru-RU" sz="1800">
                          <a:latin typeface="Times New Roman" pitchFamily="18" charset="0"/>
                          <a:cs typeface="Times New Roman" pitchFamily="18" charset="0"/>
                        </a:rPr>
                        <a:t>цели (зачем, с какой целью)</a:t>
                      </a:r>
                    </a:p>
                  </a:txBody>
                  <a:tcPr marL="62523" marR="62523" marT="31262" marB="31262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latin typeface="Times New Roman" pitchFamily="18" charset="0"/>
                          <a:cs typeface="Times New Roman" pitchFamily="18" charset="0"/>
                        </a:rPr>
                        <a:t>назло, нарочно, затем, назло, наперекор, специально</a:t>
                      </a:r>
                    </a:p>
                  </a:txBody>
                  <a:tcPr marL="62523" marR="62523" marT="31262" marB="31262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692696"/>
            <a:ext cx="828092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Наречия как средства связи предложений в тексте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 качестве средств связи обычно выступают наречия 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времени, места,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 а также 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местоименные наречия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 в личных значениях. 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Пример: Слева виднелась гора. Тонкой полосой блестела река. Зеленели небольшие рощи. Везде здесь было тихо и спокойно. 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1052736"/>
            <a:ext cx="777686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</a:rPr>
              <a:t> </a:t>
            </a:r>
            <a:r>
              <a:rPr lang="ru-RU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Вводные слова и словосочетания. Группы вводных слов 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обособляются запятыми </a:t>
            </a:r>
          </a:p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не являются членами предложения </a:t>
            </a:r>
          </a:p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к ним нельзя задать вопрос 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323525" y="-1"/>
          <a:ext cx="8568954" cy="6597355"/>
        </p:xfrm>
        <a:graphic>
          <a:graphicData uri="http://schemas.openxmlformats.org/drawingml/2006/table">
            <a:tbl>
              <a:tblPr/>
              <a:tblGrid>
                <a:gridCol w="4284477"/>
                <a:gridCol w="4284477"/>
              </a:tblGrid>
              <a:tr h="299879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Группы вводных слов по значению: </a:t>
                      </a:r>
                      <a:endParaRPr lang="ru-RU" sz="1600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0640" marR="40640" marT="20320" marB="20320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Примеры</a:t>
                      </a:r>
                      <a:endParaRPr lang="ru-RU" sz="1600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40640" marR="40640" marT="20320" marB="20320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</a:tr>
              <a:tr h="556920">
                <a:tc>
                  <a:txBody>
                    <a:bodyPr/>
                    <a:lstStyle/>
                    <a:p>
                      <a:r>
                        <a:rPr lang="ru-RU" sz="1600" b="1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 Чувства говорящего (радость, злость, сожаление и </a:t>
                      </a:r>
                      <a:r>
                        <a:rPr lang="ru-RU" sz="1600" b="1" dirty="0" err="1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т.д</a:t>
                      </a:r>
                      <a:r>
                        <a:rPr lang="ru-RU" sz="1600" b="1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40640" marR="40640" marT="20320" marB="20320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К счастью, к несчастью, к ужасу, к стыду, на беду, на радость и т.д. </a:t>
                      </a:r>
                    </a:p>
                  </a:txBody>
                  <a:tcPr marL="40640" marR="40640" marT="20320" marB="20320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13959">
                <a:tc>
                  <a:txBody>
                    <a:bodyPr/>
                    <a:lstStyle/>
                    <a:p>
                      <a:r>
                        <a:rPr lang="ru-RU" sz="1600" b="1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 Степень уверенности (предположение, возможность, неуверенность и т.д.) </a:t>
                      </a:r>
                    </a:p>
                  </a:txBody>
                  <a:tcPr marL="40640" marR="40640" marT="20320" marB="20320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Может, может быть, по-видимому, по сути, кажется, казалось бы, бесспорно, правда, надо полагать, по сути, безусловно и т.д.</a:t>
                      </a:r>
                    </a:p>
                  </a:txBody>
                  <a:tcPr marL="40640" marR="40640" marT="20320" marB="20320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070999">
                <a:tc>
                  <a:txBody>
                    <a:bodyPr/>
                    <a:lstStyle/>
                    <a:p>
                      <a:r>
                        <a:rPr lang="ru-RU" sz="1600" b="1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 Связь мыслей, последовательность изложения </a:t>
                      </a:r>
                    </a:p>
                  </a:txBody>
                  <a:tcPr marL="40640" marR="40640" marT="20320" marB="20320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Итак, следовательно, к слову сказать, во-первых, во-вторых, с другой стороны, к примеру, главное, таким образом, кстати, значит, наоборот и т.д.</a:t>
                      </a:r>
                    </a:p>
                  </a:txBody>
                  <a:tcPr marL="40640" marR="40640" marT="20320" marB="20320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13959">
                <a:tc>
                  <a:txBody>
                    <a:bodyPr/>
                    <a:lstStyle/>
                    <a:p>
                      <a:r>
                        <a:rPr lang="ru-RU" sz="1600" b="1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 Источник сообщения</a:t>
                      </a:r>
                    </a:p>
                  </a:txBody>
                  <a:tcPr marL="40640" marR="40640" marT="20320" marB="20320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По слухам, говорят, по мнению кого-либо, на мой взгляд, по-моему, по преданию, помнится, сообщают, передают и т.д.</a:t>
                      </a:r>
                    </a:p>
                  </a:txBody>
                  <a:tcPr marL="40640" marR="40640" marT="20320" marB="20320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56920">
                <a:tc>
                  <a:txBody>
                    <a:bodyPr/>
                    <a:lstStyle/>
                    <a:p>
                      <a:r>
                        <a:rPr lang="ru-RU" sz="1600" b="1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 Приемы и способы оформления мыслей </a:t>
                      </a:r>
                    </a:p>
                  </a:txBody>
                  <a:tcPr marL="40640" marR="40640" marT="20320" marB="20320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Другими словами, иными словами, попросту сказать, мягко выражаясь, одним словом и т.д.</a:t>
                      </a:r>
                    </a:p>
                  </a:txBody>
                  <a:tcPr marL="40640" marR="40640" marT="20320" marB="20320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13959">
                <a:tc>
                  <a:txBody>
                    <a:bodyPr/>
                    <a:lstStyle/>
                    <a:p>
                      <a:r>
                        <a:rPr lang="ru-RU" sz="1600" b="1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 Призыв к собеседнику или читателю с целью привлечь внимание </a:t>
                      </a:r>
                    </a:p>
                  </a:txBody>
                  <a:tcPr marL="40640" marR="40640" marT="20320" marB="20320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Знаешь (ли), знаете (ли), пойми, извините, простите, послушайте, поверьте, согласитесь, вообразите , пожалуйста и т.д. </a:t>
                      </a:r>
                    </a:p>
                  </a:txBody>
                  <a:tcPr marL="40640" marR="40640" marT="20320" marB="20320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56920">
                <a:tc>
                  <a:txBody>
                    <a:bodyPr/>
                    <a:lstStyle/>
                    <a:p>
                      <a:r>
                        <a:rPr lang="ru-RU" sz="1600" b="1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 Оценка меры того, о чем говорится </a:t>
                      </a:r>
                    </a:p>
                  </a:txBody>
                  <a:tcPr marL="40640" marR="40640" marT="20320" marB="20320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По крайней мере, самое большее, самое меньшее и т.д.</a:t>
                      </a:r>
                    </a:p>
                  </a:txBody>
                  <a:tcPr marL="40640" marR="40640" marT="20320" marB="20320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56920">
                <a:tc>
                  <a:txBody>
                    <a:bodyPr/>
                    <a:lstStyle/>
                    <a:p>
                      <a:r>
                        <a:rPr lang="ru-RU" sz="1600" b="1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 Степень обычности сообщаемого</a:t>
                      </a:r>
                    </a:p>
                  </a:txBody>
                  <a:tcPr marL="40640" marR="40640" marT="20320" marB="20320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По обыкновению, бывает, бывало, случается и т.д. </a:t>
                      </a:r>
                    </a:p>
                  </a:txBody>
                  <a:tcPr marL="40640" marR="40640" marT="20320" marB="20320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56920">
                <a:tc>
                  <a:txBody>
                    <a:bodyPr/>
                    <a:lstStyle/>
                    <a:p>
                      <a:r>
                        <a:rPr lang="ru-RU" sz="1600" b="1" dirty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 Выражение экспрессивности высказывания</a:t>
                      </a:r>
                    </a:p>
                  </a:txBody>
                  <a:tcPr marL="40640" marR="40640" marT="20320" marB="20320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Сказать по чести, честно говоря, по правде, по совести, смешно сказать и т.д.</a:t>
                      </a:r>
                    </a:p>
                  </a:txBody>
                  <a:tcPr marL="40640" marR="40640" marT="20320" marB="20320" anchor="ctr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476672"/>
            <a:ext cx="8064896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Средства связи, часто встречающиеся в 1 задании ЕГЭ 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Союзы 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То есть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 – пояснительный союз, который автор использует для уточнения сказанной ранее информации. 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Но, зато, однако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 – противительные союзы, которые используются для противопоставления. 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Потому что, так как, поскольку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 – используются, чтобы указать на причину того, о чем говорится в предыдущих предложениях. 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Так что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 – используются перед выводом рассуждений. 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Частицы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Даже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 – частица вносит значение уточнения и подчеркивает важность мысли. 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Ведь, именно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 – эти частицы вносят значение усиления. 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latin typeface="Times New Roman" pitchFamily="18" charset="0"/>
                <a:cs typeface="Times New Roman" pitchFamily="18" charset="0"/>
                <a:hlinkClick r:id="rId2" tooltip="К меню"/>
              </a:rPr>
              <a:t>↑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 Вводные слова и конструкции 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58847"/>
            <a:ext cx="7992888" cy="70173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Вводные слова и конструкции 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Кроме того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 – конструкция используется, когда автор хочет дополнить ранее высказанную мысль. 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Другими словами, иными словами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 – конструкция используется, если автор хочет сказать уже высказанную мысль иначе (более понятно). 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Итак, таким образом, следовательно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 – автор использует данные вводные слова для подведения итога рассуждениям. 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Конечно, разумеется, безусловно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 – указывают на степень уверенности в сказанных словах. 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Например, так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 – вводные слова, которые используются для пояснения мысли. 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Наоборот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 – вводное слово, употребляющееся для противопоставления одного предложения другому. 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Во-первых, во-вторых, с одной стороны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 – автор указывает порядок следования мыслей.  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19672" y="2348880"/>
            <a:ext cx="66247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ПРАКТИКА </a:t>
            </a:r>
            <a:endParaRPr lang="ru-RU" sz="72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335846"/>
            <a:ext cx="792088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1.</a:t>
            </a:r>
            <a:r>
              <a:rPr lang="ru-RU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 Самостоятельно подберите </a:t>
            </a:r>
            <a:r>
              <a:rPr lang="ru-RU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противительный союз</a:t>
            </a:r>
            <a:r>
              <a:rPr lang="ru-RU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 который должен стоять на месте пропуска в третьем </a:t>
            </a:r>
            <a:r>
              <a:rPr lang="ru-RU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(3)</a:t>
            </a:r>
            <a:r>
              <a:rPr lang="ru-RU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 предложении текста. Запишите этот союз. </a:t>
            </a:r>
            <a:endParaRPr lang="ru-RU" sz="24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(1)Жители Лондона, традиционно чайные поклонники, считают кофе атрибутом имиджа успешного человека, поэтому основное сосредоточение качественных кофеен можно обнаружить именно в деловом квартале Сити. (2)Парижане не терпят суеты, ценят моменты удовольствия и свято чтут утреннюю традицию: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круассан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плюс кофе очень темной обжарки с молоком. (3)... итальянцы предпочитают стремительно выпить свой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ристретто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прямо у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барной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стойки.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548680"/>
            <a:ext cx="8568952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ОТВЕТ 1: союз А</a:t>
            </a:r>
          </a:p>
          <a:p>
            <a:endParaRPr lang="ru-RU" sz="2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 Самостоятельно подберите </a:t>
            </a:r>
            <a:r>
              <a:rPr lang="ru-RU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сочинительный союз</a:t>
            </a:r>
            <a:r>
              <a:rPr lang="ru-RU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 который должен стоять на месте пропуска в третьем </a:t>
            </a:r>
            <a:r>
              <a:rPr lang="ru-RU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(3)</a:t>
            </a:r>
            <a:r>
              <a:rPr lang="ru-RU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 предложении текста. Запишите этот союз.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(1)Сосиски — наверное, самое популярное австрийское блюдо. (2)Кажется, что они должны были стать тут главной уличной едой наравне с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кебабом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(3)... это не так: австрийцы готовят их на ярмарках или во время праздников, а если вы захотите съесть сосиску в булочке в обычный день, то нужно знать заранее выяснить, куда отправиться, чтобы не остаться разочарованным. 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692696"/>
            <a:ext cx="799288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Ответ 2: НО/ОДНАКО</a:t>
            </a:r>
          </a:p>
          <a:p>
            <a:endParaRPr lang="ru-RU" sz="2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 Самостоятельно подберите </a:t>
            </a:r>
            <a:r>
              <a:rPr lang="ru-RU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сочинительный союз</a:t>
            </a:r>
            <a:r>
              <a:rPr lang="ru-RU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 который должен стоять на месте пропуска в третьем </a:t>
            </a:r>
            <a:r>
              <a:rPr lang="ru-RU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(3)</a:t>
            </a:r>
            <a:r>
              <a:rPr lang="ru-RU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 предложении текста. Запишите этот союз. </a:t>
            </a:r>
            <a:endParaRPr lang="ru-RU" sz="24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(1) Плафон Парижской национальной оперы, разделенный художником на пять цветовых секторов, - это одна из самых масштабных работ Шагала. (2)В росписи прослеживались основные мотивы творчества Шагала — музыканты, танцоры, влюбленные, ангелы и животные. (3)Каждый из пяти секторов содержал сюжет одной или двух классических опер или балета, а ... изображения парижских архитектурных достопримечательностей. 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476672"/>
            <a:ext cx="8136904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Ответ№3: ТАКЖЕ </a:t>
            </a:r>
          </a:p>
          <a:p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4.</a:t>
            </a:r>
            <a:r>
              <a:rPr lang="ru-RU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Самостоятельно </a:t>
            </a:r>
            <a:r>
              <a:rPr lang="ru-RU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подберите </a:t>
            </a:r>
            <a:r>
              <a:rPr lang="ru-RU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личное местоимение</a:t>
            </a:r>
            <a:r>
              <a:rPr lang="ru-RU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 которое должно стоять на месте пропуска во втором </a:t>
            </a:r>
            <a:r>
              <a:rPr lang="ru-RU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(2)</a:t>
            </a:r>
            <a:r>
              <a:rPr lang="ru-RU" sz="2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 предложении текста. Запишите это местоимение. </a:t>
            </a:r>
            <a:endParaRPr lang="ru-RU" sz="24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(1)Ровно сто лет назад на семинаре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Геттингенского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математического общества была представлена теорема, которая со временем стала важнейшим инструментом в математической и теоретической физике. (2) ... связывает каждую непрерывную симметрию физической системы с некоторым законом сохранения. (3)Доказала эту теорему Эмми Нётер — и этот результат, наряду с последовавшими важнейшими работами по абстрактной алгебре, заслуженно позволяет многим считать Нётер величайшей женщиной в истории математики</a:t>
            </a:r>
            <a:r>
              <a:rPr lang="ru-RU" dirty="0"/>
              <a:t>. 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11760" y="2348880"/>
            <a:ext cx="39052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ОТВЕТ№ 4: ОНА</a:t>
            </a:r>
            <a:endParaRPr lang="ru-RU" sz="3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967</Words>
  <Application>Microsoft Office PowerPoint</Application>
  <PresentationFormat>Экран (4:3)</PresentationFormat>
  <Paragraphs>178</Paragraphs>
  <Slides>32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3" baseType="lpstr">
      <vt:lpstr>Тема Office</vt:lpstr>
      <vt:lpstr>Задание 1 ЕГЭ по русскому языку  Логико-смысловые отношениям между предложениями.  Теория и практика. </vt:lpstr>
      <vt:lpstr>Формулировка задания 1  (из демоверсии ЕГЭ 2023)  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Задание 1 ЕГЭ по русскому языку  Логико-смысловые отношениям между предложениями.  Теория и практика.</dc:title>
  <dc:creator>Татьяна</dc:creator>
  <cp:lastModifiedBy>Татьяна</cp:lastModifiedBy>
  <cp:revision>4</cp:revision>
  <dcterms:created xsi:type="dcterms:W3CDTF">2022-09-07T13:30:01Z</dcterms:created>
  <dcterms:modified xsi:type="dcterms:W3CDTF">2022-09-07T14:03:26Z</dcterms:modified>
</cp:coreProperties>
</file>