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9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6" r:id="rId10"/>
    <p:sldId id="287" r:id="rId11"/>
    <p:sldId id="273" r:id="rId12"/>
    <p:sldId id="274" r:id="rId13"/>
    <p:sldId id="275" r:id="rId14"/>
    <p:sldId id="277" r:id="rId15"/>
    <p:sldId id="278" r:id="rId16"/>
    <p:sldId id="279" r:id="rId17"/>
    <p:sldId id="280" r:id="rId18"/>
    <p:sldId id="283" r:id="rId19"/>
    <p:sldId id="281" r:id="rId20"/>
    <p:sldId id="282" r:id="rId21"/>
    <p:sldId id="284" r:id="rId22"/>
    <p:sldId id="288" r:id="rId23"/>
    <p:sldId id="285" r:id="rId24"/>
    <p:sldId id="286" r:id="rId25"/>
    <p:sldId id="289" r:id="rId26"/>
    <p:sldId id="290" r:id="rId27"/>
    <p:sldId id="291" r:id="rId28"/>
    <p:sldId id="292" r:id="rId29"/>
    <p:sldId id="294" r:id="rId30"/>
    <p:sldId id="295" r:id="rId31"/>
    <p:sldId id="296" r:id="rId32"/>
    <p:sldId id="297" r:id="rId33"/>
    <p:sldId id="300" r:id="rId34"/>
    <p:sldId id="298" r:id="rId35"/>
    <p:sldId id="299" r:id="rId36"/>
    <p:sldId id="325" r:id="rId37"/>
  </p:sldIdLst>
  <p:sldSz cx="9144000" cy="6858000" type="screen4x3"/>
  <p:notesSz cx="6858000" cy="9144000"/>
  <p:custDataLst>
    <p:tags r:id="rId3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0A83"/>
    <a:srgbClr val="1F08C6"/>
    <a:srgbClr val="1508C4"/>
    <a:srgbClr val="002E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60" d="100"/>
          <a:sy n="60" d="100"/>
        </p:scale>
        <p:origin x="-1572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2B4DA6-D526-4718-88DE-56577490007F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2BCD6-C583-4A56-86EC-4380C69A8E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669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Автор шаблона </a:t>
            </a:r>
            <a:r>
              <a:rPr lang="ru-RU" dirty="0" err="1" smtClean="0"/>
              <a:t>Салиш</a:t>
            </a:r>
            <a:r>
              <a:rPr lang="ru-RU" dirty="0" smtClean="0"/>
              <a:t> С.С., учитель начальных классов СШ №53 г. Актобе.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2BCD6-C583-4A56-86EC-4380C69A8EF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612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Автор шаблона </a:t>
            </a:r>
            <a:r>
              <a:rPr lang="ru-RU" dirty="0" err="1" smtClean="0"/>
              <a:t>Салиш</a:t>
            </a:r>
            <a:r>
              <a:rPr lang="ru-RU" dirty="0" smtClean="0"/>
              <a:t> С.С., учитель начальных классов СШ №53 г. Актобе.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2BCD6-C583-4A56-86EC-4380C69A8EF0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772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Автор шаблона </a:t>
            </a:r>
            <a:r>
              <a:rPr lang="ru-RU" dirty="0" err="1" smtClean="0"/>
              <a:t>Салиш</a:t>
            </a:r>
            <a:r>
              <a:rPr lang="ru-RU" dirty="0" smtClean="0"/>
              <a:t> С.С., учитель начальных классов СШ №53 г. Актобе.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2BCD6-C583-4A56-86EC-4380C69A8EF0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305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6" Type="http://schemas.openxmlformats.org/officeDocument/2006/relationships/audio" Target="../media/audio10.wav"/><Relationship Id="rId5" Type="http://schemas.openxmlformats.org/officeDocument/2006/relationships/hyperlink" Target="http://sun-shine-kz.ucoz.ru/" TargetMode="External"/><Relationship Id="rId4" Type="http://schemas.openxmlformats.org/officeDocument/2006/relationships/image" Target="../media/image2.gi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Relationship Id="rId6" Type="http://schemas.openxmlformats.org/officeDocument/2006/relationships/audio" Target="../media/audio30.wav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3" cstate="print">
            <a:lum/>
          </a:blip>
          <a:srcRect/>
          <a:stretch>
            <a:fillRect l="-9000" r="-1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29" y="47144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534" y="49639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613" y="446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022" y="3356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853" y="446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7187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453" y="822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462" y="42549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896" y="18864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822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185" y="112479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31" y="89195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712" y="96047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957" y="73029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197" y="73029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" y="137247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25" y="179930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792" y="170210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948" y="137247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030" y="182424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109" y="137247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518" y="166350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56" y="149972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958" y="175335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133807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392" y="151649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07" y="187653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208" y="228832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4779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349" y="22224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057" y="195485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453" y="205815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662" y="1986143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205815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88" y="27345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288" y="306415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444" y="27345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605" y="27345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814" y="2706228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008" y="307780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152" y="286177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88" y="287854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177" y="381469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723" y="358185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605" y="3296443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729" y="331375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845" y="358447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054" y="366620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334819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7" y="40870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387" y="441665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625" y="453879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704" y="40870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13" y="437805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913" y="40587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553" y="446790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987" y="42310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1" y="473510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704" y="464894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041" y="497420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944" y="493697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048" y="477270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257" y="470069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288" y="477270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120" y="542317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948" y="542317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318" y="539487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512" y="57664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56" y="555042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958" y="58040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538876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607124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81" y="650334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227" y="627050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992" y="604294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446" y="631035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349" y="627312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453" y="610884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896" y="627727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610884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1331913" y="4508276"/>
            <a:ext cx="6840537" cy="1296988"/>
          </a:xfrm>
        </p:spPr>
        <p:txBody>
          <a:bodyPr>
            <a:normAutofit/>
          </a:bodyPr>
          <a:lstStyle>
            <a:lvl5pPr marL="174625" indent="0">
              <a:buNone/>
              <a:defRPr sz="3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4"/>
            <a:r>
              <a:rPr lang="ru-RU" dirty="0" smtClean="0"/>
              <a:t>Ваши данные</a:t>
            </a:r>
          </a:p>
        </p:txBody>
      </p:sp>
      <p:sp>
        <p:nvSpPr>
          <p:cNvPr id="195" name="TextBox 194" hidden="1"/>
          <p:cNvSpPr txBox="1"/>
          <p:nvPr userDrawn="1"/>
        </p:nvSpPr>
        <p:spPr>
          <a:xfrm>
            <a:off x="35496" y="539969"/>
            <a:ext cx="90993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 ШАБЛОНА САЛИШ САЛТАНАТ САЛИШЕВНА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 userDrawn="1"/>
        </p:nvSpPr>
        <p:spPr>
          <a:xfrm>
            <a:off x="-36512" y="-27384"/>
            <a:ext cx="168187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hlinkClick r:id="rId5"/>
              </a:rPr>
              <a:t>http://sun-shine-kz.ucoz.ru/</a:t>
            </a:r>
            <a:r>
              <a:rPr lang="ru-RU" sz="1000" dirty="0" smtClean="0"/>
              <a:t> </a:t>
            </a:r>
            <a:endParaRPr lang="ru-RU" sz="1000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-15712" y="6669360"/>
            <a:ext cx="163538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bg1"/>
                </a:solidFill>
              </a:rPr>
              <a:t>Автор шаблона </a:t>
            </a:r>
            <a:r>
              <a:rPr lang="ru-RU" sz="1000" dirty="0" err="1" smtClean="0">
                <a:solidFill>
                  <a:schemeClr val="bg1"/>
                </a:solidFill>
              </a:rPr>
              <a:t>Салиш</a:t>
            </a:r>
            <a:r>
              <a:rPr lang="ru-RU" sz="1000" dirty="0" smtClean="0">
                <a:solidFill>
                  <a:schemeClr val="bg1"/>
                </a:solidFill>
              </a:rPr>
              <a:t> С.С.</a:t>
            </a:r>
            <a:endParaRPr lang="ru-RU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Svoya_igra_-_Zastavka_2013.wav"/>
          </p:stSnd>
        </p:sndAc>
      </p:transition>
    </mc:Choice>
    <mc:Fallback xmlns="">
      <p:transition spd="slow">
        <p:sndAc>
          <p:stSnd>
            <p:snd r:embed="rId6" name="Svoya_igra_-_Zastavka_201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7211144" cy="1143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Категория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493095"/>
          </a:xfrm>
        </p:spPr>
        <p:txBody>
          <a:bodyPr/>
          <a:lstStyle>
            <a:lvl1pPr>
              <a:defRPr sz="40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5pPr marL="1828800" indent="0">
              <a:buNone/>
              <a:defRPr/>
            </a:lvl5pPr>
          </a:lstStyle>
          <a:p>
            <a:pPr lvl="0"/>
            <a:r>
              <a:rPr lang="ru-RU" dirty="0" smtClean="0"/>
              <a:t>Ваш вопрос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>
            <a:hlinkClick r:id="" action="ppaction://hlinkshowjump?jump=nextslide">
              <a:snd r:embed="rId2" name="восходящий ряд.wav"/>
            </a:hlinkClick>
          </p:cNvPr>
          <p:cNvSpPr txBox="1"/>
          <p:nvPr userDrawn="1"/>
        </p:nvSpPr>
        <p:spPr>
          <a:xfrm>
            <a:off x="3923928" y="6093296"/>
            <a:ext cx="1298561" cy="646331"/>
          </a:xfrm>
          <a:prstGeom prst="rect">
            <a:avLst/>
          </a:prstGeom>
          <a:solidFill>
            <a:srgbClr val="070A8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>
            <a:hlinkClick r:id="" action="ppaction://hlinkshowjump?jump=nextslide">
              <a:snd r:embed="rId3" name="восходящий ряд.wav"/>
            </a:hlinkClick>
          </p:cNvPr>
          <p:cNvSpPr txBox="1"/>
          <p:nvPr userDrawn="1"/>
        </p:nvSpPr>
        <p:spPr>
          <a:xfrm>
            <a:off x="3779912" y="6093296"/>
            <a:ext cx="1601721" cy="646331"/>
          </a:xfrm>
          <a:prstGeom prst="rect">
            <a:avLst/>
          </a:prstGeom>
          <a:solidFill>
            <a:srgbClr val="070A8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</a:t>
            </a: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s://festival.1september.ru/articles/604377/presentation/14.jpg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94" b="79306" l="22604" r="819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70" t="20969" r="17247" b="21612"/>
          <a:stretch/>
        </p:blipFill>
        <p:spPr bwMode="auto">
          <a:xfrm>
            <a:off x="1849666" y="2060848"/>
            <a:ext cx="5530646" cy="3937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 userDrawn="1"/>
        </p:nvSpPr>
        <p:spPr>
          <a:xfrm>
            <a:off x="411496" y="332656"/>
            <a:ext cx="38004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kern="12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Кот в мешке</a:t>
            </a:r>
            <a:endParaRPr lang="ru-RU" sz="54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2486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Svoya_igra_-_Kot_v_Meshke.wav"/>
          </p:stSnd>
        </p:sndAc>
      </p:transition>
    </mc:Choice>
    <mc:Fallback xmlns="">
      <p:transition spd="slow">
        <p:sndAc>
          <p:stSnd>
            <p:snd r:embed="rId6" name="Svoya_igra_-_Kot_v_Meshk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7211144" cy="1143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Категория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493095"/>
          </a:xfrm>
        </p:spPr>
        <p:txBody>
          <a:bodyPr/>
          <a:lstStyle>
            <a:lvl1pPr>
              <a:defRPr sz="40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5pPr marL="1828800" indent="0">
              <a:buNone/>
              <a:defRPr/>
            </a:lvl5pPr>
          </a:lstStyle>
          <a:p>
            <a:pPr lvl="0"/>
            <a:r>
              <a:rPr lang="ru-RU" dirty="0" smtClean="0"/>
              <a:t>Ваш ответ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4">
            <a:hlinkClick r:id="rId2" action="ppaction://hlinksldjump"/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84368" y="5930946"/>
            <a:ext cx="1080121" cy="810090"/>
          </a:xfrm>
          <a:prstGeom prst="rect">
            <a:avLst/>
          </a:prstGeom>
          <a:noFill/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251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949" y="9201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84816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07" y="13866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156824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31" y="40204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712" y="47056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613" y="1166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853" y="40466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197" y="24039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" y="8825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318" y="85427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Тема 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13"/>
          </p:nvPr>
        </p:nvSpPr>
        <p:spPr>
          <a:xfrm>
            <a:off x="514826" y="1616804"/>
            <a:ext cx="8094868" cy="440448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601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949" y="9201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84816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07" y="13866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156824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31" y="40204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712" y="47056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613" y="1166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853" y="40466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197" y="24039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" y="8825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318" y="85427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Категория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999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3" r:id="rId3"/>
    <p:sldLayoutId id="2147483662" r:id="rId4"/>
    <p:sldLayoutId id="2147483660" r:id="rId5"/>
    <p:sldLayoutId id="2147483661" r:id="rId6"/>
    <p:sldLayoutId id="2147483654" r:id="rId7"/>
    <p:sldLayoutId id="2147483655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25.xml"/><Relationship Id="rId18" Type="http://schemas.openxmlformats.org/officeDocument/2006/relationships/image" Target="../media/image5.png"/><Relationship Id="rId3" Type="http://schemas.openxmlformats.org/officeDocument/2006/relationships/slide" Target="slide3.xml"/><Relationship Id="rId7" Type="http://schemas.openxmlformats.org/officeDocument/2006/relationships/slide" Target="slide12.xml"/><Relationship Id="rId12" Type="http://schemas.openxmlformats.org/officeDocument/2006/relationships/slide" Target="slide23.xml"/><Relationship Id="rId17" Type="http://schemas.openxmlformats.org/officeDocument/2006/relationships/slide" Target="slide33.xml"/><Relationship Id="rId2" Type="http://schemas.openxmlformats.org/officeDocument/2006/relationships/notesSlide" Target="../notesSlides/notesSlide2.xml"/><Relationship Id="rId16" Type="http://schemas.openxmlformats.org/officeDocument/2006/relationships/slide" Target="slide31.xml"/><Relationship Id="rId1" Type="http://schemas.openxmlformats.org/officeDocument/2006/relationships/slideLayout" Target="../slideLayouts/slideLayout6.xml"/><Relationship Id="rId6" Type="http://schemas.openxmlformats.org/officeDocument/2006/relationships/slide" Target="slide9.xml"/><Relationship Id="rId11" Type="http://schemas.openxmlformats.org/officeDocument/2006/relationships/slide" Target="slide21.xml"/><Relationship Id="rId5" Type="http://schemas.openxmlformats.org/officeDocument/2006/relationships/slide" Target="slide7.xml"/><Relationship Id="rId15" Type="http://schemas.openxmlformats.org/officeDocument/2006/relationships/slide" Target="slide29.xml"/><Relationship Id="rId10" Type="http://schemas.openxmlformats.org/officeDocument/2006/relationships/slide" Target="slide18.xml"/><Relationship Id="rId4" Type="http://schemas.openxmlformats.org/officeDocument/2006/relationships/slide" Target="slide5.xml"/><Relationship Id="rId9" Type="http://schemas.openxmlformats.org/officeDocument/2006/relationships/slide" Target="slide16.xml"/><Relationship Id="rId14" Type="http://schemas.openxmlformats.org/officeDocument/2006/relationships/slide" Target="slide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0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0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2.wav"/><Relationship Id="rId4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0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0.wav"/><Relationship Id="rId4" Type="http://schemas.openxmlformats.org/officeDocument/2006/relationships/image" Target="../media/image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35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3" name="Svoya_igra_-_Zastavka_2013.wav"/>
          </p:stSnd>
        </p:sndAc>
      </p:transition>
    </mc:Choice>
    <mc:Fallback xmlns="">
      <p:transition spd="slow">
        <p:sndAc>
          <p:stSnd>
            <p:snd r:embed="rId4" name="Svoya_igra_-_Zastavka_201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3888432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4896544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8" name="Прямоугольник 7">
            <a:hlinkClick r:id="rId5" action="ppaction://hlinksldjump"/>
          </p:cNvPr>
          <p:cNvSpPr/>
          <p:nvPr/>
        </p:nvSpPr>
        <p:spPr>
          <a:xfrm>
            <a:off x="5904656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9" name="Прямоугольник 8">
            <a:hlinkClick r:id="rId6" action="ppaction://hlinksldjump"/>
          </p:cNvPr>
          <p:cNvSpPr/>
          <p:nvPr/>
        </p:nvSpPr>
        <p:spPr>
          <a:xfrm>
            <a:off x="6912768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10" name="Прямоугольник 9">
            <a:hlinkClick r:id="rId7" action="ppaction://hlinksldjump"/>
          </p:cNvPr>
          <p:cNvSpPr/>
          <p:nvPr/>
        </p:nvSpPr>
        <p:spPr>
          <a:xfrm>
            <a:off x="7920880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11" name="Прямоугольник 10">
            <a:hlinkClick r:id="rId8" action="ppaction://hlinksldjump"/>
          </p:cNvPr>
          <p:cNvSpPr/>
          <p:nvPr/>
        </p:nvSpPr>
        <p:spPr>
          <a:xfrm>
            <a:off x="3903767" y="274492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12" name="Прямоугольник 11">
            <a:hlinkClick r:id="rId9" action="ppaction://hlinksldjump"/>
          </p:cNvPr>
          <p:cNvSpPr/>
          <p:nvPr/>
        </p:nvSpPr>
        <p:spPr>
          <a:xfrm>
            <a:off x="4938314" y="2708918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13" name="Прямоугольник 12">
            <a:hlinkClick r:id="rId10" action="ppaction://hlinksldjump"/>
          </p:cNvPr>
          <p:cNvSpPr/>
          <p:nvPr/>
        </p:nvSpPr>
        <p:spPr>
          <a:xfrm>
            <a:off x="5889443" y="269601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14" name="Прямоугольник 13">
            <a:hlinkClick r:id="rId11" action="ppaction://hlinksldjump"/>
          </p:cNvPr>
          <p:cNvSpPr/>
          <p:nvPr/>
        </p:nvSpPr>
        <p:spPr>
          <a:xfrm>
            <a:off x="6791961" y="269601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15" name="Прямоугольник 14">
            <a:hlinkClick r:id="rId12" action="ppaction://hlinksldjump"/>
          </p:cNvPr>
          <p:cNvSpPr/>
          <p:nvPr/>
        </p:nvSpPr>
        <p:spPr>
          <a:xfrm>
            <a:off x="7903842" y="269601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16" name="Прямоугольник 15">
            <a:hlinkClick r:id="rId13" action="ppaction://hlinksldjump"/>
          </p:cNvPr>
          <p:cNvSpPr/>
          <p:nvPr/>
        </p:nvSpPr>
        <p:spPr>
          <a:xfrm>
            <a:off x="3776911" y="3969060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17" name="Прямоугольник 16">
            <a:hlinkClick r:id="rId14" action="ppaction://hlinksldjump"/>
          </p:cNvPr>
          <p:cNvSpPr/>
          <p:nvPr/>
        </p:nvSpPr>
        <p:spPr>
          <a:xfrm>
            <a:off x="4767863" y="3969060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18" name="Прямоугольник 17">
            <a:hlinkClick r:id="rId15" action="ppaction://hlinksldjump"/>
          </p:cNvPr>
          <p:cNvSpPr/>
          <p:nvPr/>
        </p:nvSpPr>
        <p:spPr>
          <a:xfrm>
            <a:off x="5774027" y="3971808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19" name="Прямоугольник 18">
            <a:hlinkClick r:id="rId16" action="ppaction://hlinksldjump"/>
          </p:cNvPr>
          <p:cNvSpPr/>
          <p:nvPr/>
        </p:nvSpPr>
        <p:spPr>
          <a:xfrm>
            <a:off x="6768752" y="3971808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20" name="Прямоугольник 19">
            <a:hlinkClick r:id="rId17" action="ppaction://hlinksldjump"/>
          </p:cNvPr>
          <p:cNvSpPr/>
          <p:nvPr/>
        </p:nvSpPr>
        <p:spPr>
          <a:xfrm>
            <a:off x="7920880" y="3971808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360040" y="1511771"/>
            <a:ext cx="338437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smtClean="0"/>
              <a:t>Теория</a:t>
            </a:r>
            <a:endParaRPr lang="ru-RU" sz="28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360040" y="2708918"/>
            <a:ext cx="3384374" cy="86409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800" b="1" dirty="0" smtClean="0"/>
          </a:p>
          <a:p>
            <a:pPr algn="ctr">
              <a:defRPr/>
            </a:pPr>
            <a:r>
              <a:rPr lang="ru-RU" sz="2800" b="1" dirty="0" smtClean="0"/>
              <a:t>Инвалидность в жизни</a:t>
            </a:r>
          </a:p>
          <a:p>
            <a:pPr algn="ctr">
              <a:defRPr/>
            </a:pPr>
            <a:endParaRPr lang="ru-RU" sz="36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317864" y="3969060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800" b="1" dirty="0" smtClean="0"/>
          </a:p>
          <a:p>
            <a:pPr algn="ctr">
              <a:defRPr/>
            </a:pPr>
            <a:r>
              <a:rPr lang="ru-RU" sz="2800" b="1" dirty="0" smtClean="0"/>
              <a:t>Известные личности</a:t>
            </a:r>
            <a:endParaRPr lang="ru-RU" sz="2800" b="1" dirty="0"/>
          </a:p>
          <a:p>
            <a:pPr algn="ctr">
              <a:defRPr/>
            </a:pPr>
            <a:endParaRPr lang="ru-RU" sz="36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65341"/>
            <a:ext cx="2454546" cy="124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80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31" grpId="0" animBg="1"/>
      <p:bldP spid="32" grpId="0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3328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	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Когда </a:t>
            </a:r>
            <a:r>
              <a:rPr lang="ru-RU" dirty="0"/>
              <a:t>отмечается международный день поддержки инвалидов?</a:t>
            </a:r>
            <a:r>
              <a:rPr lang="ru-RU" dirty="0"/>
              <a:t> 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5" name="Рисунок 4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64288" y="4797152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17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3 декабря – Международный день поддержки инвалидов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411112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endParaRPr lang="ru-RU" dirty="0" smtClean="0"/>
          </a:p>
          <a:p>
            <a:pPr marL="0" lvl="0" indent="0" algn="ctr">
              <a:buNone/>
            </a:pPr>
            <a:r>
              <a:rPr lang="ru-RU" dirty="0" smtClean="0"/>
              <a:t>Какого </a:t>
            </a:r>
            <a:r>
              <a:rPr lang="ru-RU" dirty="0"/>
              <a:t>человека называют «инвалидом»?</a:t>
            </a:r>
          </a:p>
          <a:p>
            <a:pPr algn="just"/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7" name="Рисунок 6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5013176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8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i="1" dirty="0"/>
              <a:t>ИНВАЛИД </a:t>
            </a:r>
            <a:r>
              <a:rPr lang="ru-RU" dirty="0"/>
              <a:t>– человек, который полностью или частично лишен трудоспособности вследствие ранения, болезни или старости. 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09491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28800"/>
            <a:ext cx="8568952" cy="4464495"/>
          </a:xfrm>
        </p:spPr>
        <p:txBody>
          <a:bodyPr/>
          <a:lstStyle/>
          <a:p>
            <a:pPr marL="0" lvl="0" indent="0" algn="ctr">
              <a:buNone/>
            </a:pPr>
            <a:r>
              <a:rPr lang="ru-RU" dirty="0"/>
              <a:t> </a:t>
            </a:r>
            <a:endParaRPr lang="ru-RU" dirty="0" smtClean="0"/>
          </a:p>
          <a:p>
            <a:pPr marL="0" lvl="0" indent="0" algn="ctr">
              <a:buNone/>
            </a:pPr>
            <a:r>
              <a:rPr lang="ru-RU" dirty="0" smtClean="0"/>
              <a:t>Из-за </a:t>
            </a:r>
            <a:r>
              <a:rPr lang="ru-RU" dirty="0"/>
              <a:t>чего человек может стать инвалидом?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Рисунок 4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80312" y="5085184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84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Дети </a:t>
            </a:r>
            <a:r>
              <a:rPr lang="ru-RU" dirty="0"/>
              <a:t>рождаются </a:t>
            </a:r>
            <a:r>
              <a:rPr lang="ru-RU" dirty="0" smtClean="0"/>
              <a:t>инвалидами или </a:t>
            </a:r>
            <a:r>
              <a:rPr lang="ru-RU" dirty="0"/>
              <a:t>становятся инвалидами в результате несчастных </a:t>
            </a:r>
            <a:r>
              <a:rPr lang="ru-RU" dirty="0" smtClean="0"/>
              <a:t>случаев, травм или </a:t>
            </a:r>
            <a:r>
              <a:rPr lang="ru-RU" dirty="0"/>
              <a:t>болезней. 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430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44805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600200"/>
            <a:ext cx="8147248" cy="4493095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ru-RU" dirty="0" smtClean="0"/>
          </a:p>
          <a:p>
            <a:pPr marL="0" lvl="0" indent="0" algn="ctr">
              <a:buNone/>
            </a:pPr>
            <a:r>
              <a:rPr lang="ru-RU" dirty="0" smtClean="0"/>
              <a:t>Как </a:t>
            </a:r>
            <a:r>
              <a:rPr lang="ru-RU" dirty="0"/>
              <a:t>называется общество, где люди, не имея зрения могут изготавливать различные предметы? 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40</a:t>
            </a:r>
            <a:endParaRPr lang="ru-RU" sz="3600" b="1" dirty="0"/>
          </a:p>
        </p:txBody>
      </p:sp>
      <p:pic>
        <p:nvPicPr>
          <p:cNvPr id="5" name="Рисунок 4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5301208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63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«Общество </a:t>
            </a:r>
            <a:r>
              <a:rPr lang="ru-RU" dirty="0"/>
              <a:t>слепых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40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430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4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dirty="0" smtClean="0"/>
          </a:p>
          <a:p>
            <a:pPr marL="0" lvl="0" indent="0" algn="ctr">
              <a:buNone/>
            </a:pPr>
            <a:endParaRPr lang="ru-RU" dirty="0"/>
          </a:p>
          <a:p>
            <a:pPr marL="0" lvl="0" indent="0" algn="ctr">
              <a:buNone/>
            </a:pPr>
            <a:r>
              <a:rPr lang="ru-RU" dirty="0" smtClean="0"/>
              <a:t>Как </a:t>
            </a:r>
            <a:r>
              <a:rPr lang="ru-RU" dirty="0"/>
              <a:t>мы можем помочь инвалидам?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Рисунок 4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5157192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84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Теория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Рисунок 4" descr="C:\Users\user22\Downloads\2022-12-04_14-58-00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75" r="4820" b="4150"/>
          <a:stretch/>
        </p:blipFill>
        <p:spPr bwMode="auto">
          <a:xfrm>
            <a:off x="426039" y="1700808"/>
            <a:ext cx="8234231" cy="38164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0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Инвалидность в жизни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52527"/>
          </a:xfrm>
        </p:spPr>
        <p:txBody>
          <a:bodyPr/>
          <a:lstStyle/>
          <a:p>
            <a:pPr marL="0" lvl="0" indent="0" algn="ctr">
              <a:buNone/>
            </a:pPr>
            <a:endParaRPr lang="ru-RU" dirty="0" smtClean="0"/>
          </a:p>
          <a:p>
            <a:pPr marL="0" lvl="0" indent="0" algn="ctr">
              <a:buNone/>
            </a:pPr>
            <a:r>
              <a:rPr lang="ru-RU" dirty="0" smtClean="0"/>
              <a:t>В </a:t>
            </a:r>
            <a:r>
              <a:rPr lang="ru-RU" dirty="0"/>
              <a:t>нашей школе есть класс, в котором обучаются дети с инвалидностью. Как называется такой класс?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5" name="Рисунок 4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96336" y="5157192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52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Инвалидность в жизни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Ресурсный класс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75588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Инвалидность в жизни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dirty="0" smtClean="0"/>
          </a:p>
          <a:p>
            <a:pPr marL="0" lvl="0" indent="0" algn="ctr">
              <a:buNone/>
            </a:pPr>
            <a:r>
              <a:rPr lang="ru-RU" dirty="0" smtClean="0"/>
              <a:t>Как </a:t>
            </a:r>
            <a:r>
              <a:rPr lang="ru-RU" dirty="0"/>
              <a:t>правильно называть человека, который учится в ресурсном классе?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Рисунок 4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96336" y="5013176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36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Инвалидность в жизни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Ученик </a:t>
            </a:r>
            <a:r>
              <a:rPr lang="ru-RU" dirty="0"/>
              <a:t>с </a:t>
            </a:r>
            <a:r>
              <a:rPr lang="ru-RU" dirty="0" smtClean="0"/>
              <a:t>аутизмом/инвалидностью, </a:t>
            </a:r>
            <a:r>
              <a:rPr lang="ru-RU" dirty="0"/>
              <a:t>человек с </a:t>
            </a:r>
            <a:r>
              <a:rPr lang="ru-RU" dirty="0" smtClean="0"/>
              <a:t>аутизмом/ инвалидностью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89517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30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57174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Инвалидность в жизни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dirty="0" smtClean="0"/>
          </a:p>
          <a:p>
            <a:pPr marL="0" lvl="0" indent="0" algn="ctr">
              <a:buNone/>
            </a:pPr>
            <a:r>
              <a:rPr lang="ru-RU" dirty="0" smtClean="0"/>
              <a:t>Как </a:t>
            </a:r>
            <a:r>
              <a:rPr lang="ru-RU" dirty="0"/>
              <a:t>мы (полноценные физически) люди должны относится к людям с инвалидностью?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Рисунок 4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96336" y="5085184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22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Инвалидность в жизни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Не смеяться над ними, не показывать пальцем. Если помощь нужна и обратились к вам по возможности оказать ее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3379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Инвалидность в жизни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endParaRPr lang="ru-RU" dirty="0" smtClean="0"/>
          </a:p>
          <a:p>
            <a:pPr marL="0" lvl="0" indent="0" algn="ctr">
              <a:buNone/>
            </a:pPr>
            <a:endParaRPr lang="ru-RU" dirty="0"/>
          </a:p>
          <a:p>
            <a:pPr marL="0" lvl="0" indent="0" algn="ctr">
              <a:buNone/>
            </a:pPr>
            <a:r>
              <a:rPr lang="ru-RU" dirty="0" smtClean="0"/>
              <a:t>Какие </a:t>
            </a:r>
            <a:r>
              <a:rPr lang="ru-RU" dirty="0"/>
              <a:t>есть виды инвалидности?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6" name="Рисунок 5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5301208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8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1.wav"/>
          </p:stSnd>
        </p:sndAc>
      </p:transition>
    </mc:Choice>
    <mc:Fallback xmlns="">
      <p:transition spd="slow">
        <p:sndAc>
          <p:stSnd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Инвалидность в жизни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-п</a:t>
            </a:r>
            <a:r>
              <a:rPr lang="ru-RU" dirty="0" smtClean="0"/>
              <a:t>о зрению;</a:t>
            </a:r>
          </a:p>
          <a:p>
            <a:pPr marL="0" indent="0">
              <a:buNone/>
            </a:pPr>
            <a:r>
              <a:rPr lang="ru-RU" dirty="0" smtClean="0"/>
              <a:t>-по слуху;</a:t>
            </a:r>
          </a:p>
          <a:p>
            <a:pPr marL="0" indent="0">
              <a:buNone/>
            </a:pPr>
            <a:r>
              <a:rPr lang="ru-RU" dirty="0" smtClean="0"/>
              <a:t>-проблемы с конечностями;</a:t>
            </a:r>
          </a:p>
          <a:p>
            <a:pPr marL="0" indent="0">
              <a:buNone/>
            </a:pPr>
            <a:r>
              <a:rPr lang="ru-RU" dirty="0" smtClean="0"/>
              <a:t>-аутизм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84856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4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Инвалидность в жизни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dirty="0" smtClean="0"/>
          </a:p>
          <a:p>
            <a:pPr marL="0" lvl="0" indent="0" algn="ctr">
              <a:buNone/>
            </a:pPr>
            <a:r>
              <a:rPr lang="ru-RU" dirty="0" smtClean="0"/>
              <a:t>Перечислите</a:t>
            </a:r>
            <a:r>
              <a:rPr lang="ru-RU" dirty="0"/>
              <a:t>, что помогает инвалидам в жизни</a:t>
            </a:r>
          </a:p>
          <a:p>
            <a:pPr algn="ctr"/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Рисунок 4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4941168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88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Инвалидность в жизни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-трости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-</a:t>
            </a:r>
            <a:r>
              <a:rPr lang="ru-RU" dirty="0" smtClean="0"/>
              <a:t>собаки-поводыри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-звуковые </a:t>
            </a:r>
            <a:r>
              <a:rPr lang="ru-RU" dirty="0"/>
              <a:t>светофоры</a:t>
            </a:r>
            <a:br>
              <a:rPr lang="ru-RU" dirty="0"/>
            </a:br>
            <a:r>
              <a:rPr lang="ru-RU" dirty="0" smtClean="0"/>
              <a:t>-дорожки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-специальные </a:t>
            </a:r>
            <a:r>
              <a:rPr lang="ru-RU" dirty="0"/>
              <a:t>клавиатуры, дисплеи, часы (звуковое сопровождение)</a:t>
            </a:r>
            <a:br>
              <a:rPr lang="ru-RU" dirty="0"/>
            </a:br>
            <a:r>
              <a:rPr lang="ru-RU" dirty="0" smtClean="0"/>
              <a:t>-сенсорные </a:t>
            </a:r>
            <a:r>
              <a:rPr lang="ru-RU" dirty="0"/>
              <a:t>телефоны 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98432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Известные личности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49079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ru-RU" sz="3200" dirty="0" smtClean="0"/>
              <a:t> </a:t>
            </a:r>
          </a:p>
          <a:p>
            <a:pPr lvl="0" algn="ctr">
              <a:buNone/>
            </a:pPr>
            <a:endParaRPr lang="ru-RU" sz="3200" dirty="0"/>
          </a:p>
          <a:p>
            <a:pPr lvl="0" algn="ctr">
              <a:buNone/>
            </a:pPr>
            <a:r>
              <a:rPr lang="ru-RU" sz="4800" dirty="0" smtClean="0"/>
              <a:t>Кто </a:t>
            </a:r>
            <a:r>
              <a:rPr lang="ru-RU" sz="4800" dirty="0"/>
              <a:t>такие волонтеры? </a:t>
            </a:r>
          </a:p>
          <a:p>
            <a:pPr algn="ctr">
              <a:buNone/>
            </a:pPr>
            <a:endParaRPr lang="ru-RU" sz="4800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5" name="Рисунок 4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80312" y="5085184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15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Известные личности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Волонтер – человек, занимающийся общественно полезной деятельностью на безвозмездной основе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09139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Известные личности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dirty="0" smtClean="0"/>
          </a:p>
          <a:p>
            <a:pPr marL="0" lvl="0" indent="0" algn="ctr">
              <a:buNone/>
            </a:pPr>
            <a:r>
              <a:rPr lang="ru-RU" sz="4400" dirty="0" smtClean="0"/>
              <a:t>Что </a:t>
            </a:r>
            <a:r>
              <a:rPr lang="ru-RU" sz="4400" dirty="0"/>
              <a:t>такое </a:t>
            </a:r>
            <a:r>
              <a:rPr lang="ru-RU" sz="4400" dirty="0" err="1"/>
              <a:t>Параолимпиада</a:t>
            </a:r>
            <a:r>
              <a:rPr lang="ru-RU" sz="4400" dirty="0"/>
              <a:t>?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Рисунок 4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5085184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0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Известные личности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 smtClean="0"/>
              <a:t>Параолимпиада</a:t>
            </a:r>
            <a:r>
              <a:rPr lang="ru-RU" dirty="0"/>
              <a:t> </a:t>
            </a:r>
            <a:r>
              <a:rPr lang="ru-RU" dirty="0" smtClean="0"/>
              <a:t>– зимние и летние Олимпийские игры для инвалидов, проходящие сразу после проведения очередных Всемирных олимпиад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90099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Известные личности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96543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ru-RU" sz="9600" dirty="0"/>
          </a:p>
          <a:p>
            <a:pPr marL="0" lvl="0" indent="0" algn="ctr">
              <a:buNone/>
            </a:pPr>
            <a:r>
              <a:rPr lang="ru-RU" dirty="0" smtClean="0"/>
              <a:t>Кто </a:t>
            </a:r>
            <a:r>
              <a:rPr lang="ru-RU" dirty="0"/>
              <a:t>может принимать участие в </a:t>
            </a:r>
            <a:r>
              <a:rPr lang="ru-RU" dirty="0" err="1"/>
              <a:t>Параолимпиаде</a:t>
            </a:r>
            <a:r>
              <a:rPr lang="ru-RU" dirty="0"/>
              <a:t>?</a:t>
            </a:r>
          </a:p>
          <a:p>
            <a:pPr algn="ctr"/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6" name="Рисунок 5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5085184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35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Известные личности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 smtClean="0"/>
              <a:t>Параолимпиада</a:t>
            </a:r>
            <a:r>
              <a:rPr lang="ru-RU" dirty="0" smtClean="0"/>
              <a:t> является крупным спортивным событием, где могут участвовать спортсмены с ограниченными возможностями передвижения, ампутациями, слепотой и ДЦП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16389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11144" cy="1196752"/>
          </a:xfrm>
        </p:spPr>
        <p:txBody>
          <a:bodyPr/>
          <a:lstStyle/>
          <a:p>
            <a:pPr>
              <a:defRPr/>
            </a:pPr>
            <a:r>
              <a:rPr lang="ru-RU" b="1" dirty="0" smtClean="0"/>
              <a:t>Известные личности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48471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ru-RU" sz="4400" dirty="0" smtClean="0"/>
          </a:p>
          <a:p>
            <a:pPr marL="0" lvl="0" indent="0" algn="ctr">
              <a:buNone/>
            </a:pPr>
            <a:r>
              <a:rPr lang="ru-RU" sz="4400" dirty="0" smtClean="0"/>
              <a:t>Кто </a:t>
            </a:r>
            <a:r>
              <a:rPr lang="ru-RU" sz="4400" dirty="0"/>
              <a:t>такой Людвиг Ван Бетховен? </a:t>
            </a:r>
            <a:endParaRPr lang="ru-RU" sz="4400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6" name="Рисунок 5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96336" y="5013176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83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1.wav"/>
          </p:stSnd>
        </p:sndAc>
      </p:transition>
    </mc:Choice>
    <mc:Fallback xmlns="">
      <p:transition spd="slow">
        <p:sndAc>
          <p:stSnd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Известные личности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506254" cy="44930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200" b="1" dirty="0" smtClean="0"/>
              <a:t>Людвиг Ван Бетховен. </a:t>
            </a:r>
          </a:p>
          <a:p>
            <a:pPr marL="0" indent="0">
              <a:buNone/>
            </a:pPr>
            <a:r>
              <a:rPr lang="ru-RU" sz="3200" dirty="0" smtClean="0"/>
              <a:t>В </a:t>
            </a:r>
            <a:r>
              <a:rPr lang="ru-RU" sz="3200" dirty="0"/>
              <a:t>свое время он был популярным музыкантом. </a:t>
            </a:r>
            <a:r>
              <a:rPr lang="ru-RU" sz="3200" dirty="0" smtClean="0"/>
              <a:t>Глухота</a:t>
            </a:r>
            <a:r>
              <a:rPr lang="ru-RU" sz="3200" dirty="0"/>
              <a:t>, которая у него была треть его </a:t>
            </a:r>
            <a:r>
              <a:rPr lang="ru-RU" sz="3200" dirty="0" smtClean="0"/>
              <a:t>жизни, </a:t>
            </a:r>
            <a:r>
              <a:rPr lang="ru-RU" sz="3200" dirty="0"/>
              <a:t>не помешала стать автором великих музыкальных произведений.</a:t>
            </a:r>
            <a:endParaRPr lang="ru-RU" sz="3200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6" name="Рисунок 5" descr="https://kladraz.ru/upload/blogs2/2016/10/7179_6189cdefc159164d4a88ccacb401e8bb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454" y="1702592"/>
            <a:ext cx="3306877" cy="34545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545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5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50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48199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11144" cy="1196752"/>
          </a:xfrm>
        </p:spPr>
        <p:txBody>
          <a:bodyPr/>
          <a:lstStyle/>
          <a:p>
            <a:pPr>
              <a:defRPr/>
            </a:pPr>
            <a:r>
              <a:rPr lang="ru-RU" b="1" dirty="0" smtClean="0"/>
              <a:t>Известные личности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968551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itchFamily="18" charset="0"/>
              </a:rPr>
              <a:t/>
            </a:r>
            <a:br>
              <a:rPr lang="ru-RU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itchFamily="18" charset="0"/>
              </a:rPr>
            </a:br>
            <a:endParaRPr lang="ru-RU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itchFamily="18" charset="0"/>
            </a:endParaRPr>
          </a:p>
          <a:p>
            <a:pPr marL="0" lvl="0" indent="0" algn="ctr">
              <a:buNone/>
            </a:pPr>
            <a:r>
              <a:rPr lang="ru-RU" sz="4800" smtClean="0"/>
              <a:t>Кто </a:t>
            </a:r>
            <a:r>
              <a:rPr lang="ru-RU" sz="4800" dirty="0"/>
              <a:t>такой Томас Эдисон? </a:t>
            </a:r>
          </a:p>
          <a:p>
            <a:pPr marL="0" indent="0" algn="ctr">
              <a:buNone/>
            </a:pPr>
            <a:endParaRPr lang="ru-RU" sz="4800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Рисунок 4" descr="countdown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5229200"/>
            <a:ext cx="1285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12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/>
              <a:t>Известные личности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1340768"/>
            <a:ext cx="47525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Томас </a:t>
            </a:r>
            <a:r>
              <a:rPr lang="ru-RU" sz="2800" b="1" dirty="0">
                <a:solidFill>
                  <a:schemeClr val="bg1"/>
                </a:solidFill>
              </a:rPr>
              <a:t>Эдисон. </a:t>
            </a:r>
            <a:endParaRPr lang="ru-RU" sz="2800" b="1" dirty="0" smtClean="0">
              <a:solidFill>
                <a:schemeClr val="bg1"/>
              </a:solidFill>
            </a:endParaRPr>
          </a:p>
          <a:p>
            <a:r>
              <a:rPr lang="ru-RU" sz="2800" dirty="0" smtClean="0">
                <a:solidFill>
                  <a:schemeClr val="bg1"/>
                </a:solidFill>
              </a:rPr>
              <a:t>До </a:t>
            </a:r>
            <a:r>
              <a:rPr lang="ru-RU" sz="2800" dirty="0">
                <a:solidFill>
                  <a:schemeClr val="bg1"/>
                </a:solidFill>
              </a:rPr>
              <a:t>12 лет он не умел читать, И в детстве его считали отсталым в развитии. Но именно этот человек стал известным во всем мире своими открытиями. Вот некоторые из </a:t>
            </a:r>
            <a:r>
              <a:rPr lang="ru-RU" sz="2800" dirty="0" smtClean="0">
                <a:solidFill>
                  <a:schemeClr val="bg1"/>
                </a:solidFill>
              </a:rPr>
              <a:t>них </a:t>
            </a:r>
            <a:r>
              <a:rPr lang="ru-RU" sz="2800" dirty="0">
                <a:solidFill>
                  <a:schemeClr val="bg1"/>
                </a:solidFill>
              </a:rPr>
              <a:t>электрическая лампочка, телеграф, батареи, телефон, цемент и многое другое.</a:t>
            </a:r>
          </a:p>
          <a:p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5" name="Рисунок 4" descr="https://kladraz.ru/upload/blogs2/2016/10/7179_b28fbfb30dfb5ba997fb83531fc4ef86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0" r="14453"/>
          <a:stretch/>
        </p:blipFill>
        <p:spPr bwMode="auto">
          <a:xfrm>
            <a:off x="5200340" y="1916832"/>
            <a:ext cx="3476116" cy="32763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716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70A83">
                <a:alpha val="63000"/>
              </a:srgbClr>
            </a:gs>
            <a:gs pos="39999">
              <a:srgbClr val="0A128C">
                <a:alpha val="45000"/>
              </a:srgbClr>
            </a:gs>
            <a:gs pos="66000">
              <a:srgbClr val="181CC7">
                <a:alpha val="67000"/>
              </a:srgbClr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611560" y="3212976"/>
            <a:ext cx="8229600" cy="11087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b="1" dirty="0" smtClean="0">
                <a:solidFill>
                  <a:schemeClr val="bg1"/>
                </a:solidFill>
              </a:rPr>
              <a:t>Спасибо за игру!</a:t>
            </a:r>
            <a:endParaRPr lang="ru-RU" sz="66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62068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Ты действительно старался</a:t>
            </a:r>
          </a:p>
          <a:p>
            <a:r>
              <a:rPr lang="ru-RU" b="1" dirty="0">
                <a:solidFill>
                  <a:schemeClr val="bg1"/>
                </a:solidFill>
              </a:rPr>
              <a:t>И учил, и занимался.</a:t>
            </a:r>
          </a:p>
          <a:p>
            <a:r>
              <a:rPr lang="ru-RU" b="1" dirty="0">
                <a:solidFill>
                  <a:schemeClr val="bg1"/>
                </a:solidFill>
              </a:rPr>
              <a:t>Прочитал ты уйму книг,</a:t>
            </a:r>
          </a:p>
          <a:p>
            <a:r>
              <a:rPr lang="ru-RU" b="1" dirty="0">
                <a:solidFill>
                  <a:schemeClr val="bg1"/>
                </a:solidFill>
              </a:rPr>
              <a:t>Много нового постиг.</a:t>
            </a:r>
          </a:p>
          <a:p>
            <a:r>
              <a:rPr lang="ru-RU" b="1" dirty="0">
                <a:solidFill>
                  <a:schemeClr val="bg1"/>
                </a:solidFill>
              </a:rPr>
              <a:t>Кругозор расширил свой</a:t>
            </a:r>
          </a:p>
          <a:p>
            <a:r>
              <a:rPr lang="ru-RU" b="1" dirty="0">
                <a:solidFill>
                  <a:schemeClr val="bg1"/>
                </a:solidFill>
              </a:rPr>
              <a:t>И с победою домой</a:t>
            </a:r>
          </a:p>
          <a:p>
            <a:r>
              <a:rPr lang="ru-RU" b="1" dirty="0">
                <a:solidFill>
                  <a:schemeClr val="bg1"/>
                </a:solidFill>
              </a:rPr>
              <a:t>Отправляешься сегодня.</a:t>
            </a:r>
          </a:p>
          <a:p>
            <a:r>
              <a:rPr lang="ru-RU" b="1" dirty="0">
                <a:solidFill>
                  <a:schemeClr val="bg1"/>
                </a:solidFill>
              </a:rPr>
              <a:t>Да, держался ты достойно!</a:t>
            </a:r>
          </a:p>
        </p:txBody>
      </p:sp>
    </p:spTree>
    <p:extLst>
      <p:ext uri="{BB962C8B-B14F-4D97-AF65-F5344CB8AC3E}">
        <p14:creationId xmlns:p14="http://schemas.microsoft.com/office/powerpoint/2010/main" val="82439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edaf4c57429c1d422f38c566ca989c97b173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507</Words>
  <Application>Microsoft Office PowerPoint</Application>
  <PresentationFormat>Экран (4:3)</PresentationFormat>
  <Paragraphs>156</Paragraphs>
  <Slides>36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Презентация PowerPoint</vt:lpstr>
      <vt:lpstr>Презентация PowerPoint</vt:lpstr>
      <vt:lpstr>Теория</vt:lpstr>
      <vt:lpstr>Теория</vt:lpstr>
      <vt:lpstr>Теория</vt:lpstr>
      <vt:lpstr>Теория</vt:lpstr>
      <vt:lpstr>Теория</vt:lpstr>
      <vt:lpstr>Теория</vt:lpstr>
      <vt:lpstr>Презентация PowerPoint</vt:lpstr>
      <vt:lpstr>Теория</vt:lpstr>
      <vt:lpstr>Теория</vt:lpstr>
      <vt:lpstr>Теория</vt:lpstr>
      <vt:lpstr>Теория</vt:lpstr>
      <vt:lpstr>Инвалидность в жизни</vt:lpstr>
      <vt:lpstr>Инвалидность в жизни</vt:lpstr>
      <vt:lpstr>Инвалидность в жизни</vt:lpstr>
      <vt:lpstr>Инвалидность в жизни</vt:lpstr>
      <vt:lpstr>Презентация PowerPoint</vt:lpstr>
      <vt:lpstr>Инвалидность в жизни</vt:lpstr>
      <vt:lpstr>Инвалидность в жизни</vt:lpstr>
      <vt:lpstr>Инвалидность в жизни</vt:lpstr>
      <vt:lpstr>Инвалидность в жизни</vt:lpstr>
      <vt:lpstr>Инвалидность в жизни</vt:lpstr>
      <vt:lpstr>Инвалидность в жизни</vt:lpstr>
      <vt:lpstr>Известные личности</vt:lpstr>
      <vt:lpstr>Известные личности</vt:lpstr>
      <vt:lpstr>Известные личности</vt:lpstr>
      <vt:lpstr>Известные личности</vt:lpstr>
      <vt:lpstr>Известные личности</vt:lpstr>
      <vt:lpstr>Известные личности</vt:lpstr>
      <vt:lpstr>Известные личности</vt:lpstr>
      <vt:lpstr>Известные личности</vt:lpstr>
      <vt:lpstr>Презентация PowerPoint</vt:lpstr>
      <vt:lpstr>Известные личности</vt:lpstr>
      <vt:lpstr>Известные личности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Салтанат</dc:creator>
  <cp:lastModifiedBy>user22</cp:lastModifiedBy>
  <cp:revision>85</cp:revision>
  <dcterms:created xsi:type="dcterms:W3CDTF">2014-05-16T09:35:17Z</dcterms:created>
  <dcterms:modified xsi:type="dcterms:W3CDTF">2022-12-04T18:23:16Z</dcterms:modified>
</cp:coreProperties>
</file>