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0" r:id="rId2"/>
    <p:sldId id="259" r:id="rId3"/>
    <p:sldId id="263" r:id="rId4"/>
    <p:sldId id="264" r:id="rId5"/>
    <p:sldId id="266" r:id="rId6"/>
    <p:sldId id="268" r:id="rId7"/>
    <p:sldId id="271" r:id="rId8"/>
    <p:sldId id="274" r:id="rId9"/>
    <p:sldId id="275" r:id="rId10"/>
    <p:sldId id="278" r:id="rId11"/>
    <p:sldId id="279" r:id="rId12"/>
    <p:sldId id="281" r:id="rId13"/>
    <p:sldId id="283" r:id="rId14"/>
    <p:sldId id="285" r:id="rId15"/>
    <p:sldId id="287" r:id="rId16"/>
    <p:sldId id="289" r:id="rId17"/>
    <p:sldId id="291" r:id="rId18"/>
    <p:sldId id="293" r:id="rId19"/>
    <p:sldId id="295" r:id="rId20"/>
    <p:sldId id="29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55" d="100"/>
          <a:sy n="55" d="100"/>
        </p:scale>
        <p:origin x="4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248B1-FE55-40A8-8960-538C3BEDB927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5C3BA-E107-431B-BB39-391FC286C3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817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E152-20B0-4F2C-BAA2-C517F1640F0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377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09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36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929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2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798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07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48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8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868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333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489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191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005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824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798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86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F9D537-7E1E-48CA-A819-3E8399E5CAE3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271794-0F39-43D3-B029-DD5F088C9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10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home\Desktop\&#1073;&#1091;&#1082;&#1074;&#1072;%20&#1075;.wmv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2509" y="650631"/>
            <a:ext cx="592779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Урок обучения грамоте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УМК  </a:t>
            </a:r>
            <a:r>
              <a:rPr lang="ru-RU" sz="2400" b="1" dirty="0">
                <a:latin typeface="Verdana"/>
                <a:ea typeface="Verdana" pitchFamily="34" charset="0"/>
                <a:cs typeface="Times New Roman" pitchFamily="18" charset="0"/>
              </a:rPr>
              <a:t>«</a:t>
            </a:r>
            <a:r>
              <a:rPr lang="ru-R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Школа России</a:t>
            </a:r>
            <a:r>
              <a:rPr lang="ru-RU" sz="2400" b="1" dirty="0">
                <a:latin typeface="Verdana"/>
                <a:ea typeface="Verdana" pitchFamily="34" charset="0"/>
                <a:cs typeface="Times New Roman" pitchFamily="18" charset="0"/>
              </a:rPr>
              <a:t>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1 класс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                                                       </a:t>
            </a:r>
            <a:endParaRPr lang="en-US" sz="28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«Буква  Г, звуки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[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г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][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г</a:t>
            </a:r>
            <a:r>
              <a:rPr lang="ru-RU" sz="3600" b="1" dirty="0">
                <a:solidFill>
                  <a:srgbClr val="002060"/>
                </a:solidFill>
                <a:latin typeface="Times New Roman"/>
                <a:ea typeface="Verdana" pitchFamily="34" charset="0"/>
                <a:cs typeface="Times New Roman"/>
              </a:rPr>
              <a:t>'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]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 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i="1" dirty="0">
              <a:solidFill>
                <a:srgbClr val="9936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1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3071813" y="1052514"/>
            <a:ext cx="6553200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5000" b="1">
                <a:solidFill>
                  <a:srgbClr val="800000"/>
                </a:solidFill>
              </a:rPr>
              <a:t>Г г</a:t>
            </a:r>
          </a:p>
        </p:txBody>
      </p:sp>
    </p:spTree>
    <p:extLst>
      <p:ext uri="{BB962C8B-B14F-4D97-AF65-F5344CB8AC3E}">
        <p14:creationId xmlns:p14="http://schemas.microsoft.com/office/powerpoint/2010/main" val="28598599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3"/>
          <p:cNvPicPr>
            <a:picLocks noChangeAspect="1" noChangeArrowheads="1"/>
          </p:cNvPicPr>
          <p:nvPr/>
        </p:nvPicPr>
        <p:blipFill>
          <a:blip r:embed="rId2" cstate="print"/>
          <a:srcRect t="6250" b="6250"/>
          <a:stretch>
            <a:fillRect/>
          </a:stretch>
        </p:blipFill>
        <p:spPr bwMode="auto">
          <a:xfrm>
            <a:off x="1524000" y="1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775520" y="1052737"/>
            <a:ext cx="2217718" cy="187327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4007768" y="1052737"/>
            <a:ext cx="2057064" cy="1873273"/>
          </a:xfrm>
          <a:prstGeom prst="rtTriangle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6096000" y="1052737"/>
            <a:ext cx="2057062" cy="1873273"/>
          </a:xfrm>
          <a:prstGeom prst="rtTriangle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10800000">
            <a:off x="4007768" y="1052737"/>
            <a:ext cx="2057064" cy="1873273"/>
          </a:xfrm>
          <a:prstGeom prst="rtTriangl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 rot="10800000">
            <a:off x="6096000" y="1052737"/>
            <a:ext cx="2057062" cy="1873273"/>
          </a:xfrm>
          <a:prstGeom prst="rtTriangle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6096000" y="765176"/>
            <a:ext cx="46038" cy="25749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91" name="Прямоугольник 9"/>
          <p:cNvSpPr>
            <a:spLocks noChangeArrowheads="1"/>
          </p:cNvSpPr>
          <p:nvPr/>
        </p:nvSpPr>
        <p:spPr bwMode="auto">
          <a:xfrm>
            <a:off x="1524000" y="2828925"/>
            <a:ext cx="9144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i="1">
                <a:latin typeface="Calibri" pitchFamily="34" charset="0"/>
              </a:rPr>
              <a:t> Землю пробуравил,</a:t>
            </a:r>
            <a:br>
              <a:rPr lang="ru-RU" sz="6000" b="1" i="1">
                <a:latin typeface="Calibri" pitchFamily="34" charset="0"/>
              </a:rPr>
            </a:br>
            <a:r>
              <a:rPr lang="ru-RU" sz="6000" b="1" i="1">
                <a:latin typeface="Calibri" pitchFamily="34" charset="0"/>
              </a:rPr>
              <a:t>Корешок оставил,</a:t>
            </a:r>
            <a:br>
              <a:rPr lang="ru-RU" sz="6000" b="1" i="1">
                <a:latin typeface="Calibri" pitchFamily="34" charset="0"/>
              </a:rPr>
            </a:br>
            <a:r>
              <a:rPr lang="ru-RU" sz="6000" b="1" i="1">
                <a:latin typeface="Calibri" pitchFamily="34" charset="0"/>
              </a:rPr>
              <a:t>Сам на свет явился,</a:t>
            </a:r>
            <a:br>
              <a:rPr lang="ru-RU" sz="6000" b="1" i="1">
                <a:latin typeface="Calibri" pitchFamily="34" charset="0"/>
              </a:rPr>
            </a:br>
            <a:r>
              <a:rPr lang="ru-RU" sz="6000" b="1" i="1">
                <a:latin typeface="Calibri" pitchFamily="34" charset="0"/>
              </a:rPr>
              <a:t>Шапочкой прикрылся</a:t>
            </a:r>
            <a:r>
              <a:rPr lang="ru-RU" sz="3600" b="1" i="1">
                <a:latin typeface="Calibri" pitchFamily="34" charset="0"/>
              </a:rPr>
              <a:t>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7032625" y="188914"/>
            <a:ext cx="431800" cy="7191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495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C:\Users\home\Desktop\2.jpg"/>
          <p:cNvPicPr>
            <a:picLocks noChangeAspect="1" noChangeArrowheads="1"/>
          </p:cNvPicPr>
          <p:nvPr/>
        </p:nvPicPr>
        <p:blipFill>
          <a:blip r:embed="rId2" cstate="print"/>
          <a:srcRect l="5727" t="5031" r="6580" b="6310"/>
          <a:stretch>
            <a:fillRect/>
          </a:stretch>
        </p:blipFill>
        <p:spPr bwMode="auto">
          <a:xfrm>
            <a:off x="474785" y="202408"/>
            <a:ext cx="11201400" cy="640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100" name="Содержимое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101" name="Содержимое 9"/>
          <p:cNvSpPr>
            <a:spLocks noGrp="1"/>
          </p:cNvSpPr>
          <p:nvPr>
            <p:ph sz="half" idx="2"/>
          </p:nvPr>
        </p:nvSpPr>
        <p:spPr>
          <a:xfrm>
            <a:off x="5016500" y="404814"/>
            <a:ext cx="5651500" cy="645318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     </a:t>
            </a:r>
            <a:r>
              <a:rPr lang="ru-RU" sz="4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Красногрудый, чернокрылый,</a:t>
            </a:r>
            <a:br>
              <a:rPr lang="ru-RU" sz="4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Любит зёрнышки клевать,</a:t>
            </a:r>
            <a:br>
              <a:rPr lang="ru-RU" sz="4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первым снегом на рябине</a:t>
            </a:r>
            <a:br>
              <a:rPr lang="ru-RU" sz="4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 появится опять.</a:t>
            </a:r>
          </a:p>
        </p:txBody>
      </p:sp>
      <p:pic>
        <p:nvPicPr>
          <p:cNvPr id="1028" name="Picture 4" descr="C:\Users\home\Desktop\index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1196976"/>
            <a:ext cx="34925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992313" y="5300663"/>
            <a:ext cx="914400" cy="914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ый треугольник 11"/>
          <p:cNvSpPr/>
          <p:nvPr/>
        </p:nvSpPr>
        <p:spPr>
          <a:xfrm>
            <a:off x="2927350" y="5300663"/>
            <a:ext cx="914400" cy="914400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ый треугольник 12"/>
          <p:cNvSpPr/>
          <p:nvPr/>
        </p:nvSpPr>
        <p:spPr>
          <a:xfrm rot="10800000">
            <a:off x="2927350" y="5300663"/>
            <a:ext cx="914400" cy="91440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ый треугольник 13"/>
          <p:cNvSpPr/>
          <p:nvPr/>
        </p:nvSpPr>
        <p:spPr>
          <a:xfrm>
            <a:off x="3863975" y="5300663"/>
            <a:ext cx="914400" cy="914400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ый треугольник 14"/>
          <p:cNvSpPr/>
          <p:nvPr/>
        </p:nvSpPr>
        <p:spPr>
          <a:xfrm rot="10800000">
            <a:off x="3863975" y="5300663"/>
            <a:ext cx="914400" cy="91440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ый треугольник 15"/>
          <p:cNvSpPr/>
          <p:nvPr/>
        </p:nvSpPr>
        <p:spPr>
          <a:xfrm>
            <a:off x="4800600" y="5300663"/>
            <a:ext cx="914400" cy="914400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ый треугольник 16"/>
          <p:cNvSpPr/>
          <p:nvPr/>
        </p:nvSpPr>
        <p:spPr>
          <a:xfrm rot="10800000">
            <a:off x="4800600" y="5300663"/>
            <a:ext cx="914400" cy="91440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863975" y="4797426"/>
            <a:ext cx="0" cy="20605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800600" y="4868864"/>
            <a:ext cx="0" cy="19891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5087939" y="4652964"/>
            <a:ext cx="287337" cy="50482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90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4" grpId="1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 rot="5400000" flipH="1" flipV="1">
            <a:off x="2111376" y="3841751"/>
            <a:ext cx="1000125" cy="74612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>
            <a:endCxn id="10" idx="1"/>
          </p:cNvCxnSpPr>
          <p:nvPr/>
        </p:nvCxnSpPr>
        <p:spPr>
          <a:xfrm rot="16200000" flipH="1">
            <a:off x="5124451" y="5829301"/>
            <a:ext cx="1306512" cy="64928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endCxn id="9" idx="1"/>
          </p:cNvCxnSpPr>
          <p:nvPr/>
        </p:nvCxnSpPr>
        <p:spPr>
          <a:xfrm rot="5400000">
            <a:off x="3637756" y="5925344"/>
            <a:ext cx="1239838" cy="5334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2952760" y="1857363"/>
            <a:ext cx="3857652" cy="3714761"/>
          </a:xfrm>
          <a:prstGeom prst="ellipse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  <a:tileRect/>
          </a:gradFill>
          <a:ln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 rot="18741738">
            <a:off x="1523982" y="4772570"/>
            <a:ext cx="914400" cy="403609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Хорда 8"/>
          <p:cNvSpPr/>
          <p:nvPr/>
        </p:nvSpPr>
        <p:spPr>
          <a:xfrm rot="6744725">
            <a:off x="2843214" y="5862639"/>
            <a:ext cx="1025525" cy="1374775"/>
          </a:xfrm>
          <a:prstGeom prst="chord">
            <a:avLst/>
          </a:prstGeom>
          <a:noFill/>
          <a:ln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Хорда 9"/>
          <p:cNvSpPr/>
          <p:nvPr/>
        </p:nvSpPr>
        <p:spPr>
          <a:xfrm rot="4049548" flipV="1">
            <a:off x="6306345" y="5855495"/>
            <a:ext cx="862013" cy="1374775"/>
          </a:xfrm>
          <a:prstGeom prst="chord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157" name="Picture 2" descr="D:\больная\45\школа\c31a69c60e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8461" y="-71075"/>
            <a:ext cx="42862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897127" y="1018963"/>
            <a:ext cx="2189163" cy="5386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4400" b="1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sz="34400" dirty="0">
              <a:solidFill>
                <a:srgbClr val="4D4D4D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53376" y="3857625"/>
            <a:ext cx="1928813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ород</a:t>
            </a:r>
            <a:endParaRPr lang="ru-RU" sz="4400" dirty="0">
              <a:solidFill>
                <a:schemeClr val="tx2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6738938" y="4143376"/>
            <a:ext cx="500062" cy="1111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 rot="17275552">
            <a:off x="7048199" y="3006221"/>
            <a:ext cx="914400" cy="414334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7060407" y="3821907"/>
            <a:ext cx="500062" cy="142875"/>
          </a:xfrm>
          <a:prstGeom prst="line">
            <a:avLst/>
          </a:prstGeom>
          <a:ln w="508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801277" y="267311"/>
            <a:ext cx="19399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Буква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гэ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561389" y="214314"/>
            <a:ext cx="17494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звук [г] –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596188" y="714376"/>
            <a:ext cx="204946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согласный,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596313" y="1214439"/>
            <a:ext cx="161290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парный,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992938" y="1214439"/>
            <a:ext cx="167481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звонкий,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453189" y="1643064"/>
            <a:ext cx="420528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может быть твёрдым [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],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453188" y="2071689"/>
            <a:ext cx="41846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может быть  мягким [</a:t>
            </a:r>
            <a:r>
              <a:rPr lang="ru-RU" sz="2800" b="1" dirty="0">
                <a:solidFill>
                  <a:srgbClr val="00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ru-RU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]</a:t>
            </a:r>
            <a:endParaRPr lang="ru-RU" sz="2800" dirty="0">
              <a:solidFill>
                <a:srgbClr val="000099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040688" y="2997200"/>
            <a:ext cx="1604962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ерой</a:t>
            </a:r>
            <a:endParaRPr lang="ru-RU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79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L0056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04814"/>
            <a:ext cx="9144000" cy="634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79650" y="21336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б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279650" y="38608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п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9336088" y="21336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з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7967663" y="21336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5400" b="1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456363" y="21336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д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232400" y="21336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г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3648075" y="21336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в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5232400" y="38608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к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3575050" y="3789363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5400" b="1"/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6456363" y="3933825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т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9336088" y="38608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/>
              <a:t>с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7967663" y="3860800"/>
            <a:ext cx="647700" cy="952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5400" b="1"/>
          </a:p>
        </p:txBody>
      </p:sp>
    </p:spTree>
    <p:extLst>
      <p:ext uri="{BB962C8B-B14F-4D97-AF65-F5344CB8AC3E}">
        <p14:creationId xmlns:p14="http://schemas.microsoft.com/office/powerpoint/2010/main" val="4224296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МамулькА\Рабочий стол\азбука\азбука\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38438" y="2500314"/>
            <a:ext cx="8826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гуси</a:t>
            </a:r>
            <a:endParaRPr lang="ru-RU" sz="2800" dirty="0">
              <a:solidFill>
                <a:srgbClr val="33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53439" y="1500189"/>
            <a:ext cx="12779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голуби</a:t>
            </a:r>
            <a:endParaRPr lang="ru-RU" sz="2800" dirty="0">
              <a:solidFill>
                <a:srgbClr val="CCEC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53500" y="2428876"/>
            <a:ext cx="12128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гнездо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52625" y="4572001"/>
            <a:ext cx="165893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гвоздики</a:t>
            </a:r>
            <a:endParaRPr lang="ru-RU" sz="2800" dirty="0">
              <a:solidFill>
                <a:srgbClr val="FF996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96250" y="4214814"/>
            <a:ext cx="120650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груша</a:t>
            </a:r>
            <a:endParaRPr lang="ru-RU" sz="2800" dirty="0">
              <a:solidFill>
                <a:srgbClr val="CC00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96375" y="5786439"/>
            <a:ext cx="130810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грабли</a:t>
            </a:r>
            <a:endParaRPr lang="ru-RU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24814" y="6334126"/>
            <a:ext cx="9350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гриб</a:t>
            </a:r>
            <a:endParaRPr lang="ru-RU" sz="2800" dirty="0">
              <a:solidFill>
                <a:srgbClr val="CCFF3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10500" y="5072064"/>
            <a:ext cx="163830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гусеница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53001" y="3714751"/>
            <a:ext cx="12541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гномы</a:t>
            </a:r>
            <a:endParaRPr lang="ru-RU" sz="2800" dirty="0">
              <a:solidFill>
                <a:srgbClr val="00CC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952626" y="285750"/>
            <a:ext cx="2714625" cy="4357688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952625" y="4929189"/>
            <a:ext cx="1557338" cy="157162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 rot="19179884">
            <a:off x="8151813" y="796926"/>
            <a:ext cx="2038350" cy="111601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9096375" y="2000250"/>
            <a:ext cx="928688" cy="85725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 rot="19821114">
            <a:off x="3887789" y="4229101"/>
            <a:ext cx="3570287" cy="211772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9310688" y="5929314"/>
            <a:ext cx="1143000" cy="77152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310563" y="5929314"/>
            <a:ext cx="842962" cy="7143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8810626" y="5500688"/>
            <a:ext cx="557213" cy="50006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596189" y="2214563"/>
            <a:ext cx="1285875" cy="255746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96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 nodeType="clickPar">
                      <p:stCondLst>
                        <p:cond delay="0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 nodeType="clickPar">
                      <p:stCondLst>
                        <p:cond delay="0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 nodeType="clickPar">
                      <p:stCondLst>
                        <p:cond delay="0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буква г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1830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92313" y="838200"/>
          <a:ext cx="7675562" cy="5541964"/>
        </p:xfrm>
        <a:graphic>
          <a:graphicData uri="http://schemas.openxmlformats.org/drawingml/2006/table">
            <a:tbl>
              <a:tblPr/>
              <a:tblGrid>
                <a:gridCol w="1919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9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9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85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ГИ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ГА 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5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5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4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72201" y="2209801"/>
            <a:ext cx="1368425" cy="1439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cap="all" dirty="0" err="1">
                <a:solidFill>
                  <a:schemeClr val="dk1"/>
                </a:solidFill>
              </a:rPr>
              <a:t>ГР</a:t>
            </a:r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>
            <a:off x="2057400" y="1"/>
            <a:ext cx="731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Прочитайте слоги. Сколько слогов ГИ</a:t>
            </a:r>
            <a:r>
              <a:rPr lang="en-US"/>
              <a:t>? </a:t>
            </a:r>
            <a:r>
              <a:rPr lang="ru-RU"/>
              <a:t>Какой слог лишний</a:t>
            </a:r>
            <a:r>
              <a:rPr lang="en-US"/>
              <a:t>?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52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4294967295"/>
          </p:nvPr>
        </p:nvSpPr>
        <p:spPr>
          <a:xfrm>
            <a:off x="4289426" y="3097214"/>
            <a:ext cx="5114925" cy="141128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7200" b="1" dirty="0"/>
              <a:t>гусь</a:t>
            </a:r>
          </a:p>
          <a:p>
            <a:pPr algn="ctr"/>
            <a:endParaRPr lang="ru-RU" sz="7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02175" y="4429125"/>
            <a:ext cx="42878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b="1" dirty="0">
                <a:solidFill>
                  <a:schemeClr val="tx2">
                    <a:lumMod val="50000"/>
                  </a:schemeClr>
                </a:solidFill>
              </a:rPr>
              <a:t>Грач</a:t>
            </a: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5060951" y="765604"/>
            <a:ext cx="3929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ru-RU" sz="7200" b="1" dirty="0">
                <a:latin typeface="Calibri" pitchFamily="34" charset="0"/>
              </a:rPr>
              <a:t>галка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938" y="1978025"/>
            <a:ext cx="250031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7200" b="1" dirty="0">
                <a:solidFill>
                  <a:schemeClr val="tx2">
                    <a:lumMod val="50000"/>
                  </a:schemeClr>
                </a:solidFill>
              </a:rPr>
              <a:t>гриб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1524000" y="357189"/>
            <a:ext cx="5143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latin typeface="Calibri" pitchFamily="34" charset="0"/>
              </a:rPr>
              <a:t>Прочитайте слова. 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1365738" y="5574507"/>
            <a:ext cx="49291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latin typeface="Calibri" pitchFamily="34" charset="0"/>
              </a:rPr>
              <a:t>Какой предмет лишний</a:t>
            </a:r>
            <a:r>
              <a:rPr lang="en-US" dirty="0">
                <a:latin typeface="Calibri" pitchFamily="34" charset="0"/>
              </a:rPr>
              <a:t>?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9" name="Номер слайда 8"/>
          <p:cNvSpPr txBox="1">
            <a:spLocks noGrp="1"/>
          </p:cNvSpPr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4672B77C-8E06-4916-992A-F1730DE32179}" type="slidenum">
              <a:rPr lang="ru-RU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10</a:t>
            </a:fld>
            <a:endParaRPr lang="ru-RU" sz="12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3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209801" y="685801"/>
            <a:ext cx="1457325" cy="557432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7200" b="1" dirty="0"/>
              <a:t>д</a:t>
            </a:r>
            <a:br>
              <a:rPr lang="ru-RU" sz="7200" b="1" dirty="0"/>
            </a:br>
            <a:r>
              <a:rPr lang="ru-RU" sz="7200" b="1" dirty="0"/>
              <a:t>о</a:t>
            </a:r>
            <a:br>
              <a:rPr lang="ru-RU" sz="7200" b="1" dirty="0"/>
            </a:br>
            <a:r>
              <a:rPr lang="ru-RU" sz="7200" b="1" dirty="0"/>
              <a:t>р</a:t>
            </a:r>
            <a:br>
              <a:rPr lang="ru-RU" sz="7200" b="1" dirty="0"/>
            </a:br>
            <a:r>
              <a:rPr lang="ru-RU" sz="7200" b="1" dirty="0"/>
              <a:t>о</a:t>
            </a:r>
            <a:br>
              <a:rPr lang="ru-RU" sz="7200" b="1" dirty="0"/>
            </a:br>
            <a:r>
              <a:rPr lang="ru-RU" sz="7200" b="1" dirty="0"/>
              <a:t>г</a:t>
            </a:r>
            <a:br>
              <a:rPr lang="ru-RU" sz="7200" b="1" dirty="0"/>
            </a:br>
            <a:r>
              <a:rPr lang="ru-RU" sz="7200" b="1" dirty="0"/>
              <a:t>а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7953376" y="685801"/>
            <a:ext cx="1457325" cy="55743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е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х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а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л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а</a:t>
            </a:r>
          </a:p>
          <a:p>
            <a:pPr algn="ctr" eaLnBrk="0" hangingPunct="0">
              <a:defRPr/>
            </a:pPr>
            <a:endParaRPr lang="ru-RU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4124326" y="685802"/>
            <a:ext cx="1457325" cy="55743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п</a:t>
            </a:r>
          </a:p>
          <a:p>
            <a:pPr algn="ctr" eaLnBrk="0" hangingPunct="0">
              <a:defRPr/>
            </a:pPr>
            <a:endParaRPr lang="ru-RU" sz="7200" b="1" dirty="0"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о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6038851" y="685801"/>
            <a:ext cx="1457325" cy="55743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м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а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ш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и</a:t>
            </a:r>
          </a:p>
          <a:p>
            <a:pPr algn="ctr" eaLnBrk="0" hangingPunct="0">
              <a:defRPr/>
            </a:pPr>
            <a:r>
              <a:rPr lang="ru-RU" sz="4400" b="1" dirty="0" smtClean="0">
                <a:latin typeface="+mj-lt"/>
                <a:ea typeface="+mj-ea"/>
                <a:cs typeface="+mj-cs"/>
              </a:rPr>
              <a:t>Н</a:t>
            </a:r>
          </a:p>
          <a:p>
            <a:pPr algn="ctr" eaLnBrk="0" hangingPunct="0">
              <a:defRPr/>
            </a:pPr>
            <a:r>
              <a:rPr lang="ru-RU" sz="7200" b="1" dirty="0" smtClean="0">
                <a:latin typeface="+mj-lt"/>
                <a:ea typeface="+mj-ea"/>
                <a:cs typeface="+mj-cs"/>
              </a:rPr>
              <a:t>а</a:t>
            </a:r>
            <a:endParaRPr lang="ru-RU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057400" y="1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Прочитайте слова и составьте предложение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237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209801" y="457201"/>
            <a:ext cx="1457325" cy="582050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7200" b="1" dirty="0"/>
              <a:t>д</a:t>
            </a:r>
            <a:br>
              <a:rPr lang="ru-RU" sz="7200" b="1" dirty="0"/>
            </a:br>
            <a:r>
              <a:rPr lang="ru-RU" sz="7200" b="1" dirty="0"/>
              <a:t>о</a:t>
            </a:r>
            <a:br>
              <a:rPr lang="ru-RU" sz="7200" b="1" dirty="0"/>
            </a:br>
            <a:r>
              <a:rPr lang="ru-RU" sz="7200" b="1" dirty="0"/>
              <a:t>р</a:t>
            </a:r>
            <a:br>
              <a:rPr lang="ru-RU" sz="7200" b="1" dirty="0"/>
            </a:br>
            <a:r>
              <a:rPr lang="ru-RU" sz="7200" b="1" dirty="0"/>
              <a:t>о</a:t>
            </a:r>
            <a:br>
              <a:rPr lang="ru-RU" sz="7200" b="1" dirty="0"/>
            </a:br>
            <a:r>
              <a:rPr lang="ru-RU" sz="7200" b="1" dirty="0"/>
              <a:t>г</a:t>
            </a:r>
            <a:br>
              <a:rPr lang="ru-RU" sz="7200" b="1" dirty="0"/>
            </a:br>
            <a:r>
              <a:rPr lang="ru-RU" sz="7200" b="1" dirty="0"/>
              <a:t>а</a:t>
            </a:r>
          </a:p>
        </p:txBody>
      </p:sp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7953376" y="457201"/>
            <a:ext cx="1457325" cy="58205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е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х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а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л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а</a:t>
            </a:r>
          </a:p>
          <a:p>
            <a:pPr algn="ctr" eaLnBrk="0" hangingPunct="0">
              <a:defRPr/>
            </a:pPr>
            <a:endParaRPr lang="ru-RU" sz="72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4124326" y="457201"/>
            <a:ext cx="1457325" cy="58205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п</a:t>
            </a:r>
          </a:p>
          <a:p>
            <a:pPr algn="ctr" eaLnBrk="0" hangingPunct="0">
              <a:defRPr/>
            </a:pPr>
            <a:endParaRPr lang="ru-RU" sz="7200" b="1" dirty="0"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о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 bwMode="auto">
          <a:xfrm>
            <a:off x="6038851" y="457201"/>
            <a:ext cx="1457325" cy="58205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м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а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ш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и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н</a:t>
            </a:r>
          </a:p>
          <a:p>
            <a:pPr algn="ctr" eaLnBrk="0" hangingPunct="0">
              <a:defRPr/>
            </a:pPr>
            <a:r>
              <a:rPr lang="ru-RU" sz="7200" b="1" dirty="0">
                <a:latin typeface="+mj-lt"/>
                <a:ea typeface="+mj-ea"/>
                <a:cs typeface="+mj-cs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3066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736 0 " pathEditMode="relative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4098 0 " pathEditMode="relative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965 0 " pathEditMode="relative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3469E-6 L 0.56702 2.53469E-6 " pathEditMode="relative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6" y="982133"/>
            <a:ext cx="8435975" cy="514403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		</a:t>
            </a:r>
            <a:r>
              <a:rPr lang="ru-RU" sz="5400" b="1" dirty="0"/>
              <a:t>Галя и Гена набрали много грибов. В корзинке у Гали одни боровики. А у Гены поганки.</a:t>
            </a:r>
          </a:p>
          <a:p>
            <a:pPr eaLnBrk="1" hangingPunct="1">
              <a:buFontTx/>
              <a:buNone/>
            </a:pPr>
            <a:endParaRPr lang="ru-RU" sz="5400" b="1" dirty="0"/>
          </a:p>
        </p:txBody>
      </p:sp>
      <p:pic>
        <p:nvPicPr>
          <p:cNvPr id="16388" name="Picture 4" descr="HH0193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6836" y="3928699"/>
            <a:ext cx="1909762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0542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877" y="260351"/>
            <a:ext cx="5282223" cy="316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 descr="белый гри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463" y="3429000"/>
            <a:ext cx="5330214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 descr="груздь сыро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877" y="3500438"/>
            <a:ext cx="5390173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лисич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80099" y="260351"/>
            <a:ext cx="5690577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594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сморч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4400" y="404813"/>
            <a:ext cx="5611446" cy="323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 descr="сыроеж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030" y="3640015"/>
            <a:ext cx="5421558" cy="301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шампиньо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43589" y="3640015"/>
            <a:ext cx="5902934" cy="301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7" descr="гри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2030" y="404813"/>
            <a:ext cx="5572369" cy="323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3261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опята съедобны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538" y="404812"/>
            <a:ext cx="5606562" cy="5925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8" descr="ложный опен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4100" y="404813"/>
            <a:ext cx="5524500" cy="5925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6460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мухом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631" y="404814"/>
            <a:ext cx="5609492" cy="587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7" descr="поган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0123" y="476251"/>
            <a:ext cx="5451231" cy="580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4147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img371"/>
          <p:cNvPicPr>
            <a:picLocks noChangeAspect="1" noChangeArrowheads="1"/>
          </p:cNvPicPr>
          <p:nvPr/>
        </p:nvPicPr>
        <p:blipFill>
          <a:blip r:embed="rId2" cstate="print"/>
          <a:srcRect t="50787"/>
          <a:stretch>
            <a:fillRect/>
          </a:stretch>
        </p:blipFill>
        <p:spPr bwMode="auto">
          <a:xfrm>
            <a:off x="1670538" y="692149"/>
            <a:ext cx="8739553" cy="556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1879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катерина\Desktop\97e43a1s-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9656" y="692696"/>
            <a:ext cx="5835048" cy="3744416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639616" y="4797152"/>
            <a:ext cx="1512168" cy="14401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655840" y="4797152"/>
            <a:ext cx="1512168" cy="144016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816080" y="4869160"/>
            <a:ext cx="1512168" cy="1440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09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4999" y="1844824"/>
            <a:ext cx="778290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Молодцы!</a:t>
            </a:r>
          </a:p>
          <a:p>
            <a:pPr algn="ctr"/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урок!</a:t>
            </a:r>
          </a:p>
        </p:txBody>
      </p:sp>
    </p:spTree>
    <p:extLst>
      <p:ext uri="{BB962C8B-B14F-4D97-AF65-F5344CB8AC3E}">
        <p14:creationId xmlns:p14="http://schemas.microsoft.com/office/powerpoint/2010/main" val="404779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264</TotalTime>
  <Words>162</Words>
  <Application>Microsoft Office PowerPoint</Application>
  <PresentationFormat>Широкоэкранный</PresentationFormat>
  <Paragraphs>100</Paragraphs>
  <Slides>20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Garamond</vt:lpstr>
      <vt:lpstr>Times New Roman</vt:lpstr>
      <vt:lpstr>Verdana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 о р о г а</vt:lpstr>
      <vt:lpstr>д о р о г 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user723</dc:creator>
  <cp:lastModifiedBy>user723</cp:lastModifiedBy>
  <cp:revision>5</cp:revision>
  <dcterms:created xsi:type="dcterms:W3CDTF">2021-11-11T02:08:17Z</dcterms:created>
  <dcterms:modified xsi:type="dcterms:W3CDTF">2021-11-11T06:32:40Z</dcterms:modified>
</cp:coreProperties>
</file>