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1" r:id="rId3"/>
    <p:sldId id="260" r:id="rId4"/>
    <p:sldId id="257" r:id="rId5"/>
    <p:sldId id="258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92A7-6165-4C31-93D2-2370AAA48DA2}" type="datetimeFigureOut">
              <a:rPr lang="ru-RU" smtClean="0"/>
              <a:t>20.11.2021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DCF86-8022-4102-95CB-D9D7E60DEC93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840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92A7-6165-4C31-93D2-2370AAA48DA2}" type="datetimeFigureOut">
              <a:rPr lang="ru-RU" smtClean="0"/>
              <a:t>20.11.2021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DCF86-8022-4102-95CB-D9D7E60DE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67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92A7-6165-4C31-93D2-2370AAA48DA2}" type="datetimeFigureOut">
              <a:rPr lang="ru-RU" smtClean="0"/>
              <a:t>20.11.2021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DCF86-8022-4102-95CB-D9D7E60DE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918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92A7-6165-4C31-93D2-2370AAA48DA2}" type="datetimeFigureOut">
              <a:rPr lang="ru-RU" smtClean="0"/>
              <a:t>20.11.2021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DCF86-8022-4102-95CB-D9D7E60DE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342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92A7-6165-4C31-93D2-2370AAA48DA2}" type="datetimeFigureOut">
              <a:rPr lang="ru-RU" smtClean="0"/>
              <a:t>20.11.2021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DCF86-8022-4102-95CB-D9D7E60DE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19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92A7-6165-4C31-93D2-2370AAA48DA2}" type="datetimeFigureOut">
              <a:rPr lang="ru-RU" smtClean="0"/>
              <a:t>20.11.2021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DCF86-8022-4102-95CB-D9D7E60DE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730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92A7-6165-4C31-93D2-2370AAA48DA2}" type="datetimeFigureOut">
              <a:rPr lang="ru-RU" smtClean="0"/>
              <a:t>20.11.2021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DCF86-8022-4102-95CB-D9D7E60DE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758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92A7-6165-4C31-93D2-2370AAA48DA2}" type="datetimeFigureOut">
              <a:rPr lang="ru-RU" smtClean="0"/>
              <a:t>20.11.2021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DCF86-8022-4102-95CB-D9D7E60DE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480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92A7-6165-4C31-93D2-2370AAA48DA2}" type="datetimeFigureOut">
              <a:rPr lang="ru-RU" smtClean="0"/>
              <a:t>20.11.2021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DCF86-8022-4102-95CB-D9D7E60DE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252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92A7-6165-4C31-93D2-2370AAA48DA2}" type="datetimeFigureOut">
              <a:rPr lang="ru-RU" smtClean="0"/>
              <a:t>20.11.2021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DCF86-8022-4102-95CB-D9D7E60DE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030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92A7-6165-4C31-93D2-2370AAA48DA2}" type="datetimeFigureOut">
              <a:rPr lang="ru-RU" smtClean="0"/>
              <a:t>20.11.2021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DCF86-8022-4102-95CB-D9D7E60DE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055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92A7-6165-4C31-93D2-2370AAA48DA2}" type="datetimeFigureOut">
              <a:rPr lang="ru-RU" smtClean="0"/>
              <a:t>20.11.2021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DCF86-8022-4102-95CB-D9D7E60DEC9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4446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92A7-6165-4C31-93D2-2370AAA48DA2}" type="datetimeFigureOut">
              <a:rPr lang="ru-RU" smtClean="0"/>
              <a:t>20.11.2021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DCF86-8022-4102-95CB-D9D7E60DE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016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92A7-6165-4C31-93D2-2370AAA48DA2}" type="datetimeFigureOut">
              <a:rPr lang="ru-RU" smtClean="0"/>
              <a:t>20.11.2021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DCF86-8022-4102-95CB-D9D7E60DEC9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35527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92A7-6165-4C31-93D2-2370AAA48DA2}" type="datetimeFigureOut">
              <a:rPr lang="ru-RU" smtClean="0"/>
              <a:t>20.11.2021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DCF86-8022-4102-95CB-D9D7E60DE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46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92A7-6165-4C31-93D2-2370AAA48DA2}" type="datetimeFigureOut">
              <a:rPr lang="ru-RU" smtClean="0"/>
              <a:t>20.11.2021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DCF86-8022-4102-95CB-D9D7E60DE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4542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92A7-6165-4C31-93D2-2370AAA48DA2}" type="datetimeFigureOut">
              <a:rPr lang="ru-RU" smtClean="0"/>
              <a:t>20.11.2021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DCF86-8022-4102-95CB-D9D7E60DE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720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C1992A7-6165-4C31-93D2-2370AAA48DA2}" type="datetimeFigureOut">
              <a:rPr lang="ru-RU" smtClean="0"/>
              <a:t>20.11.2021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82DCF86-8022-4102-95CB-D9D7E60DE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1285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65263" y="672737"/>
            <a:ext cx="8001000" cy="2161904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bg1"/>
                </a:solidFill>
              </a:rPr>
              <a:t>22 ноября.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Классная работа.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1148" y="4209627"/>
            <a:ext cx="9517879" cy="1947333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</a:rPr>
              <a:t>Михаил Юрьевич Лермонтов «Бородино»</a:t>
            </a:r>
            <a:endParaRPr lang="ru-RU" sz="4800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504" y="222954"/>
            <a:ext cx="3032925" cy="405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2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69" y="0"/>
            <a:ext cx="10894421" cy="722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37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69" y="0"/>
            <a:ext cx="11782697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73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4949" y="275204"/>
            <a:ext cx="6296297" cy="6086876"/>
          </a:xfrm>
        </p:spPr>
        <p:txBody>
          <a:bodyPr>
            <a:normAutofit/>
          </a:bodyPr>
          <a:lstStyle/>
          <a:p>
            <a:r>
              <a:rPr lang="ru-RU" sz="800" dirty="0">
                <a:solidFill>
                  <a:schemeClr val="bg1"/>
                </a:solidFill>
              </a:rPr>
              <a:t> </a:t>
            </a:r>
            <a:br>
              <a:rPr lang="ru-RU" sz="800" dirty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24 </a:t>
            </a:r>
            <a:r>
              <a:rPr lang="ru-RU" sz="1600" dirty="0">
                <a:solidFill>
                  <a:schemeClr val="bg1"/>
                </a:solidFill>
              </a:rPr>
              <a:t>февраля </a:t>
            </a:r>
            <a:r>
              <a:rPr lang="ru-RU" sz="1600" dirty="0" smtClean="0">
                <a:solidFill>
                  <a:schemeClr val="bg1"/>
                </a:solidFill>
              </a:rPr>
              <a:t>1817</a:t>
            </a:r>
            <a:r>
              <a:rPr lang="ru-RU" sz="1600" dirty="0">
                <a:solidFill>
                  <a:schemeClr val="bg1"/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г. </a:t>
            </a:r>
            <a:r>
              <a:rPr lang="ru-RU" sz="1600" dirty="0">
                <a:solidFill>
                  <a:schemeClr val="bg1"/>
                </a:solidFill>
              </a:rPr>
              <a:t>умерла Мария Михайловна Лермонтова, мать поэта. "Житие ей было 21 год, 11 месяцев и 7 дней" (Надпись на мраморном памятнике в Тарханах). Михаил передан отцом на воспитание бабушке </a:t>
            </a:r>
            <a:r>
              <a:rPr lang="ru-RU" sz="1600" dirty="0" err="1">
                <a:solidFill>
                  <a:schemeClr val="bg1"/>
                </a:solidFill>
              </a:rPr>
              <a:t>Е.А.Арсеньевой</a:t>
            </a:r>
            <a:r>
              <a:rPr lang="ru-RU" sz="1600" dirty="0">
                <a:solidFill>
                  <a:schemeClr val="bg1"/>
                </a:solidFill>
              </a:rPr>
              <a:t>.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/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/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1825 – первая поездка с </a:t>
            </a:r>
            <a:r>
              <a:rPr lang="ru-RU" sz="1600" dirty="0" err="1">
                <a:solidFill>
                  <a:schemeClr val="bg1"/>
                </a:solidFill>
              </a:rPr>
              <a:t>Е.А.Арсеньевой</a:t>
            </a:r>
            <a:r>
              <a:rPr lang="ru-RU" sz="1600" dirty="0">
                <a:solidFill>
                  <a:schemeClr val="bg1"/>
                </a:solidFill>
              </a:rPr>
              <a:t> на Кавказ. 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1827–1829 – обучение в Благородном пансионе при Московском университете; начало поэтической деятельности.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/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1828 – написана в Тарханах первая поэма </a:t>
            </a:r>
            <a:r>
              <a:rPr lang="ru-RU" sz="1600" dirty="0" err="1" smtClean="0">
                <a:solidFill>
                  <a:schemeClr val="bg1"/>
                </a:solidFill>
              </a:rPr>
              <a:t>м.Ю.Лермонтова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>
                <a:solidFill>
                  <a:schemeClr val="bg1"/>
                </a:solidFill>
              </a:rPr>
              <a:t>"Черкесы".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/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1829 – первая редакция поэмы "Демон".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/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1830–1832 – учеба в Московском университете</a:t>
            </a:r>
            <a:r>
              <a:rPr lang="ru-RU" sz="1600" dirty="0" smtClean="0">
                <a:solidFill>
                  <a:schemeClr val="bg1"/>
                </a:solidFill>
              </a:rPr>
              <a:t>.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/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1 октября 1831 г. </a:t>
            </a:r>
            <a:r>
              <a:rPr lang="ru-RU" sz="1600" dirty="0" err="1">
                <a:solidFill>
                  <a:schemeClr val="bg1"/>
                </a:solidFill>
              </a:rPr>
              <a:t>Кропотове</a:t>
            </a:r>
            <a:r>
              <a:rPr lang="ru-RU" sz="1600" dirty="0">
                <a:solidFill>
                  <a:schemeClr val="bg1"/>
                </a:solidFill>
              </a:rPr>
              <a:t> </a:t>
            </a:r>
            <a:r>
              <a:rPr lang="ru-RU" sz="1600" dirty="0" err="1">
                <a:solidFill>
                  <a:schemeClr val="bg1"/>
                </a:solidFill>
              </a:rPr>
              <a:t>Ефремовского</a:t>
            </a:r>
            <a:r>
              <a:rPr lang="ru-RU" sz="1600" dirty="0">
                <a:solidFill>
                  <a:schemeClr val="bg1"/>
                </a:solidFill>
              </a:rPr>
              <a:t> уезда Тульской губернии умер Юрий Петрович Лермонтов, сорока четырех лет от роду. Погребен в церкви села </a:t>
            </a:r>
            <a:r>
              <a:rPr lang="ru-RU" sz="1600" dirty="0" err="1">
                <a:solidFill>
                  <a:schemeClr val="bg1"/>
                </a:solidFill>
              </a:rPr>
              <a:t>Шипова</a:t>
            </a:r>
            <a:r>
              <a:rPr lang="ru-RU" sz="16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84196" y="275204"/>
            <a:ext cx="4541746" cy="608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39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074" y="685800"/>
            <a:ext cx="3409407" cy="4526279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1837 – гибель поэта </a:t>
            </a:r>
            <a:r>
              <a:rPr lang="ru-RU" sz="2800" dirty="0" err="1">
                <a:solidFill>
                  <a:schemeClr val="bg1"/>
                </a:solidFill>
              </a:rPr>
              <a:t>А.С.Пушкина</a:t>
            </a:r>
            <a:r>
              <a:rPr lang="ru-RU" sz="2800" dirty="0">
                <a:solidFill>
                  <a:schemeClr val="bg1"/>
                </a:solidFill>
              </a:rPr>
              <a:t>, создание стихотворения "Смерть поэта".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23" y="470263"/>
            <a:ext cx="8412478" cy="539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88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891" y="541336"/>
            <a:ext cx="11490371" cy="2123488"/>
          </a:xfrm>
        </p:spPr>
        <p:txBody>
          <a:bodyPr/>
          <a:lstStyle/>
          <a:p>
            <a:r>
              <a:rPr lang="ru-RU" sz="2800" dirty="0">
                <a:solidFill>
                  <a:schemeClr val="bg1"/>
                </a:solidFill>
              </a:rPr>
              <a:t>1841, 15(27) июля – дуэль и смерть. </a:t>
            </a:r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dirty="0" smtClean="0">
                <a:solidFill>
                  <a:schemeClr val="bg1"/>
                </a:solidFill>
              </a:rPr>
              <a:t>В </a:t>
            </a:r>
            <a:r>
              <a:rPr lang="ru-RU" sz="2800" dirty="0">
                <a:solidFill>
                  <a:schemeClr val="bg1"/>
                </a:solidFill>
              </a:rPr>
              <a:t>апреле 1842 года прах Лермонтова погребен в фамильном склепе Арсеньевых (Тарханы Пензенской губернии </a:t>
            </a:r>
            <a:r>
              <a:rPr lang="ru-RU" sz="2800" dirty="0" err="1">
                <a:solidFill>
                  <a:schemeClr val="bg1"/>
                </a:solidFill>
              </a:rPr>
              <a:t>Чембарского</a:t>
            </a:r>
            <a:r>
              <a:rPr lang="ru-RU" sz="2800" dirty="0">
                <a:solidFill>
                  <a:schemeClr val="bg1"/>
                </a:solidFill>
              </a:rPr>
              <a:t> уезда).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412" y="2348969"/>
            <a:ext cx="6667500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0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37695" y="248193"/>
            <a:ext cx="11962865" cy="6113417"/>
          </a:xfrm>
          <a:prstGeom prst="rect">
            <a:avLst/>
          </a:prstGeom>
        </p:spPr>
      </p:pic>
      <p:pic>
        <p:nvPicPr>
          <p:cNvPr id="6" name="lermontov-borodino.lit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075" y="92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71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2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949" y="822960"/>
            <a:ext cx="109466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</a:rPr>
              <a:t>О чём сожалеет старый солдат? Подтвердите свою позицию текстом</a:t>
            </a:r>
            <a:r>
              <a:rPr lang="ru-RU" sz="2800" dirty="0" smtClean="0">
                <a:solidFill>
                  <a:srgbClr val="000000"/>
                </a:solidFill>
              </a:rPr>
              <a:t>.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43692" y="1346180"/>
            <a:ext cx="121876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800" dirty="0">
                <a:solidFill>
                  <a:srgbClr val="000000"/>
                </a:solidFill>
              </a:rPr>
              <a:t>Как меняется его настроение, когда он рассказывает об отступлении, подготовке к бою и самом сражении</a:t>
            </a:r>
            <a:r>
              <a:rPr lang="ru-RU" sz="2800" dirty="0" smtClean="0">
                <a:solidFill>
                  <a:srgbClr val="000000"/>
                </a:solidFill>
              </a:rPr>
              <a:t>?</a:t>
            </a:r>
            <a:endParaRPr lang="ru-RU" sz="2800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3693" y="2351314"/>
            <a:ext cx="10620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Почему так сочувственно отзывается старый солдат о полковнике</a:t>
            </a:r>
            <a:r>
              <a:rPr lang="ru-RU" sz="2800" dirty="0" smtClean="0">
                <a:solidFill>
                  <a:schemeClr val="bg1"/>
                </a:solidFill>
              </a:rPr>
              <a:t>?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3692" y="3069771"/>
            <a:ext cx="11586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Почему речь старого солдата начинается и заканчивается одинаково</a:t>
            </a:r>
            <a:r>
              <a:rPr lang="ru-RU" sz="2800" dirty="0" smtClean="0">
                <a:solidFill>
                  <a:schemeClr val="bg1"/>
                </a:solidFill>
              </a:rPr>
              <a:t>?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3692" y="3644018"/>
            <a:ext cx="9718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В чём он упрекает молодое поколение</a:t>
            </a:r>
            <a:r>
              <a:rPr lang="ru-RU" sz="2800" dirty="0" smtClean="0">
                <a:solidFill>
                  <a:schemeClr val="bg1"/>
                </a:solidFill>
              </a:rPr>
              <a:t>?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3692" y="4218265"/>
            <a:ext cx="11586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В чём, по-вашему, заключалась цель написания такого стихотворения</a:t>
            </a:r>
            <a:r>
              <a:rPr lang="ru-RU" sz="2800" dirty="0" smtClean="0">
                <a:solidFill>
                  <a:schemeClr val="bg1"/>
                </a:solidFill>
              </a:rPr>
              <a:t>?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3692" y="4792512"/>
            <a:ext cx="109466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К чему автор хотел побудить своих соотечественников?</a:t>
            </a:r>
          </a:p>
        </p:txBody>
      </p:sp>
    </p:spTree>
    <p:extLst>
      <p:ext uri="{BB962C8B-B14F-4D97-AF65-F5344CB8AC3E}">
        <p14:creationId xmlns:p14="http://schemas.microsoft.com/office/powerpoint/2010/main" val="3569107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949" y="783771"/>
            <a:ext cx="113124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Почему в стихотворении сочетаются разговорные и торжественные поэтические интонации? Приведите примеры этих синтаксических конструкций текста</a:t>
            </a:r>
            <a:r>
              <a:rPr lang="ru-RU" sz="2800" dirty="0" smtClean="0">
                <a:solidFill>
                  <a:schemeClr val="bg1"/>
                </a:solidFill>
              </a:rPr>
              <a:t>.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4949" y="2429691"/>
            <a:ext cx="11429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Найдите в стихотворении вопросительные и восклицательные конструкции. Какие чувства автора в них выражены</a:t>
            </a:r>
            <a:r>
              <a:rPr lang="ru-RU" sz="2800" dirty="0" smtClean="0">
                <a:solidFill>
                  <a:schemeClr val="bg1"/>
                </a:solidFill>
              </a:rPr>
              <a:t>?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2514" y="3460057"/>
            <a:ext cx="108944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Какие из предложений заканчиваются многоточиями? Какие чувства они выражают</a:t>
            </a:r>
            <a:r>
              <a:rPr lang="ru-RU" sz="2800" dirty="0" smtClean="0">
                <a:solidFill>
                  <a:schemeClr val="bg1"/>
                </a:solidFill>
              </a:rPr>
              <a:t>?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2514" y="4767943"/>
            <a:ext cx="116694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Сделайте вывод о роли знаков препинания в поэтическом тексте.</a:t>
            </a:r>
          </a:p>
        </p:txBody>
      </p:sp>
    </p:spTree>
    <p:extLst>
      <p:ext uri="{BB962C8B-B14F-4D97-AF65-F5344CB8AC3E}">
        <p14:creationId xmlns:p14="http://schemas.microsoft.com/office/powerpoint/2010/main" val="321443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510" y="1708109"/>
            <a:ext cx="100845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Какова роль в стихотворении </a:t>
            </a:r>
            <a:endParaRPr lang="ru-RU" sz="36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изобразительно-выразительных </a:t>
            </a:r>
            <a:r>
              <a:rPr lang="ru-RU" sz="3600" b="1" dirty="0">
                <a:solidFill>
                  <a:srgbClr val="C00000"/>
                </a:solidFill>
              </a:rPr>
              <a:t>средств?</a:t>
            </a:r>
          </a:p>
        </p:txBody>
      </p:sp>
    </p:spTree>
    <p:extLst>
      <p:ext uri="{BB962C8B-B14F-4D97-AF65-F5344CB8AC3E}">
        <p14:creationId xmlns:p14="http://schemas.microsoft.com/office/powerpoint/2010/main" val="359135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08514" y="1123406"/>
            <a:ext cx="87129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ПОДВЕДЁМ ИТОГИ</a:t>
            </a:r>
            <a:endParaRPr lang="ru-RU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3589" y="3513909"/>
            <a:ext cx="106984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</a:rPr>
              <a:t>Домашнее задание:</a:t>
            </a:r>
          </a:p>
          <a:p>
            <a:pPr marL="342900" indent="-342900" algn="r">
              <a:buAutoNum type="arabicPeriod"/>
            </a:pPr>
            <a:r>
              <a:rPr lang="ru-RU" sz="3200" dirty="0" smtClean="0"/>
              <a:t>Н. В. Гоголь «Вечера на хуторе близ </a:t>
            </a:r>
            <a:r>
              <a:rPr lang="ru-RU" sz="3200" dirty="0" err="1" smtClean="0"/>
              <a:t>диканьки</a:t>
            </a:r>
            <a:r>
              <a:rPr lang="ru-RU" sz="3200" dirty="0" smtClean="0"/>
              <a:t>»</a:t>
            </a:r>
          </a:p>
          <a:p>
            <a:pPr marL="342900" indent="-342900" algn="r">
              <a:buAutoNum type="arabicPeriod"/>
            </a:pPr>
            <a:r>
              <a:rPr lang="ru-RU" sz="3200" dirty="0" smtClean="0"/>
              <a:t>«Заколдованное место»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14926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Сектор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86</TotalTime>
  <Words>204</Words>
  <Application>Microsoft Office PowerPoint</Application>
  <PresentationFormat>Широкоэкранный</PresentationFormat>
  <Paragraphs>23</Paragraphs>
  <Slides>11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Times New Roman</vt:lpstr>
      <vt:lpstr>Wingdings 3</vt:lpstr>
      <vt:lpstr>Сектор</vt:lpstr>
      <vt:lpstr>22 ноября. Классная работа.</vt:lpstr>
      <vt:lpstr>Презентация PowerPoint</vt:lpstr>
      <vt:lpstr>Презентация PowerPoint</vt:lpstr>
      <vt:lpstr>  24 февраля 1817 г. умерла Мария Михайловна Лермонтова, мать поэта. "Житие ей было 21 год, 11 месяцев и 7 дней" (Надпись на мраморном памятнике в Тарханах). Михаил передан отцом на воспитание бабушке Е.А.Арсеньевой.   1825 – первая поездка с Е.А.Арсеньевой на Кавказ.  1827–1829 – обучение в Благородном пансионе при Московском университете; начало поэтической деятельности.  1828 – написана в Тарханах первая поэма м.Ю.Лермонтова "Черкесы".  1829 – первая редакция поэмы "Демон".  1830–1832 – учеба в Московском университете.  1 октября 1831 г. Кропотове Ефремовского уезда Тульской губернии умер Юрий Петрович Лермонтов, сорока четырех лет от роду. Погребен в церкви села Шипова.</vt:lpstr>
      <vt:lpstr>1837 – гибель поэта А.С.Пушкина, создание стихотворения "Смерть поэта".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22 ноября. Классная работа.</dc:title>
  <dc:creator>Людмила Васильевна</dc:creator>
  <cp:lastModifiedBy>Людмила Васильевна</cp:lastModifiedBy>
  <cp:revision>16</cp:revision>
  <dcterms:created xsi:type="dcterms:W3CDTF">2021-11-20T07:24:46Z</dcterms:created>
  <dcterms:modified xsi:type="dcterms:W3CDTF">2021-11-20T08:51:22Z</dcterms:modified>
</cp:coreProperties>
</file>