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3" r:id="rId3"/>
    <p:sldId id="258" r:id="rId4"/>
    <p:sldId id="262" r:id="rId5"/>
    <p:sldId id="263" r:id="rId6"/>
    <p:sldId id="264" r:id="rId7"/>
    <p:sldId id="260" r:id="rId8"/>
    <p:sldId id="257" r:id="rId9"/>
    <p:sldId id="261" r:id="rId10"/>
    <p:sldId id="266" r:id="rId11"/>
    <p:sldId id="265" r:id="rId12"/>
    <p:sldId id="267" r:id="rId13"/>
    <p:sldId id="268" r:id="rId14"/>
    <p:sldId id="270" r:id="rId15"/>
    <p:sldId id="269" r:id="rId16"/>
    <p:sldId id="271" r:id="rId17"/>
    <p:sldId id="272" r:id="rId18"/>
    <p:sldId id="25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DC98F3A-4268-4D0A-8B7E-AC8655D36B89}" type="datetimeFigureOut">
              <a:rPr lang="ru-RU" smtClean="0"/>
              <a:pPr/>
              <a:t>17.12.2022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751F5E3-6ACB-443E-AFA7-5FBED7297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DC98F3A-4268-4D0A-8B7E-AC8655D36B89}" type="datetimeFigureOut">
              <a:rPr lang="ru-RU" smtClean="0"/>
              <a:pPr/>
              <a:t>17.12.2022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751F5E3-6ACB-443E-AFA7-5FBED7297C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DC98F3A-4268-4D0A-8B7E-AC8655D36B89}" type="datetimeFigureOut">
              <a:rPr lang="ru-RU" smtClean="0"/>
              <a:pPr/>
              <a:t>17.12.2022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751F5E3-6ACB-443E-AFA7-5FBED7297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8F3A-4268-4D0A-8B7E-AC8655D36B89}" type="datetimeFigureOut">
              <a:rPr lang="ru-RU" smtClean="0"/>
              <a:pPr/>
              <a:t>17.12.2022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1F5E3-6ACB-443E-AFA7-5FBED7297C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8F3A-4268-4D0A-8B7E-AC8655D36B89}" type="datetimeFigureOut">
              <a:rPr lang="ru-RU" smtClean="0"/>
              <a:pPr/>
              <a:t>17.12.2022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1F5E3-6ACB-443E-AFA7-5FBED7297C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C98F3A-4268-4D0A-8B7E-AC8655D36B89}" type="datetimeFigureOut">
              <a:rPr lang="ru-RU" smtClean="0"/>
              <a:pPr/>
              <a:t>17.12.2022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751F5E3-6ACB-443E-AFA7-5FBED7297C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8F3A-4268-4D0A-8B7E-AC8655D36B89}" type="datetimeFigureOut">
              <a:rPr lang="ru-RU" smtClean="0"/>
              <a:pPr/>
              <a:t>17.12.2022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1F5E3-6ACB-443E-AFA7-5FBED7297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DC98F3A-4268-4D0A-8B7E-AC8655D36B89}" type="datetimeFigureOut">
              <a:rPr lang="ru-RU" smtClean="0"/>
              <a:pPr/>
              <a:t>17.12.2022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751F5E3-6ACB-443E-AFA7-5FBED7297C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C98F3A-4268-4D0A-8B7E-AC8655D36B89}" type="datetimeFigureOut">
              <a:rPr lang="ru-RU" smtClean="0"/>
              <a:pPr/>
              <a:t>17.12.2022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751F5E3-6ACB-443E-AFA7-5FBED7297C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8F3A-4268-4D0A-8B7E-AC8655D36B89}" type="datetimeFigureOut">
              <a:rPr lang="ru-RU" smtClean="0"/>
              <a:pPr/>
              <a:t>17.12.2022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1F5E3-6ACB-443E-AFA7-5FBED7297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8F3A-4268-4D0A-8B7E-AC8655D36B89}" type="datetimeFigureOut">
              <a:rPr lang="ru-RU" smtClean="0"/>
              <a:pPr/>
              <a:t>17.12.2022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1F5E3-6ACB-443E-AFA7-5FBED7297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DC98F3A-4268-4D0A-8B7E-AC8655D36B89}" type="datetimeFigureOut">
              <a:rPr lang="ru-RU" smtClean="0"/>
              <a:pPr/>
              <a:t>17.12.2022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751F5E3-6ACB-443E-AFA7-5FBED7297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XlfhG6eX2g" TargetMode="External"/><Relationship Id="rId2" Type="http://schemas.openxmlformats.org/officeDocument/2006/relationships/hyperlink" Target="https://youtu.be/dPAoBtmwxqk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HIJS7cql9_Q" TargetMode="External"/><Relationship Id="rId4" Type="http://schemas.openxmlformats.org/officeDocument/2006/relationships/hyperlink" Target="https://youtu.be/KB0x7sOFXss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kladraz.ru/photos/photo1745.html" TargetMode="External"/><Relationship Id="rId13" Type="http://schemas.openxmlformats.org/officeDocument/2006/relationships/hyperlink" Target="https://kladraz.ru/photos/photo1757.html" TargetMode="External"/><Relationship Id="rId3" Type="http://schemas.openxmlformats.org/officeDocument/2006/relationships/hyperlink" Target="https://almamater13.ru/professiya-2/professiya-foto-kartinki-i-risunki-professij-stokovye-foto-vektornye-izobrazheniya-professii-illyustracii-video.html" TargetMode="External"/><Relationship Id="rId7" Type="http://schemas.openxmlformats.org/officeDocument/2006/relationships/hyperlink" Target="https://kladraz.ru/razvivayuschie-zadanija/raskraski/raskraski-na-temu-profesi-dlja-detei-doshkolnogo-vozrasta.html" TargetMode="External"/><Relationship Id="rId12" Type="http://schemas.openxmlformats.org/officeDocument/2006/relationships/hyperlink" Target="https://kladraz.ru/photos/photo1748.html" TargetMode="External"/><Relationship Id="rId2" Type="http://schemas.openxmlformats.org/officeDocument/2006/relationships/hyperlink" Target="https://dlya-detey.com/zagadki/422-zagadki-pro-professii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eti-i-mama.ru/zagadki-pro-professii/" TargetMode="External"/><Relationship Id="rId11" Type="http://schemas.openxmlformats.org/officeDocument/2006/relationships/hyperlink" Target="https://kladraz.ru/photos/photo1755.html" TargetMode="External"/><Relationship Id="rId5" Type="http://schemas.openxmlformats.org/officeDocument/2006/relationships/hyperlink" Target="http://galerey-room.ru/?p=29412" TargetMode="External"/><Relationship Id="rId15" Type="http://schemas.openxmlformats.org/officeDocument/2006/relationships/hyperlink" Target="https://ru.depositphotos.com/stock-photos/%D0%B4%D0%B5%D1%82%D0%B8-%D0%BF%D1%80%D0%BE%D1%84%D0%B5%D1%81%D1%81%D0%B8%D0%B8.html?qview=144281577" TargetMode="External"/><Relationship Id="rId10" Type="http://schemas.openxmlformats.org/officeDocument/2006/relationships/hyperlink" Target="https://kladraz.ru/photos/photo1746.html" TargetMode="External"/><Relationship Id="rId4" Type="http://schemas.openxmlformats.org/officeDocument/2006/relationships/hyperlink" Target="https://ru.depositphotos.com/stock-photos/%D0%B4%D0%B5%D1%82%D0%B8-%D0%BF%D1%80%D0%BE%D1%84%D0%B5%D1%81%D1%81%D0%B8%D0%B8.html?qview=141093706" TargetMode="External"/><Relationship Id="rId9" Type="http://schemas.openxmlformats.org/officeDocument/2006/relationships/hyperlink" Target="https://kladraz.ru/photos/photo1753.html" TargetMode="External"/><Relationship Id="rId14" Type="http://schemas.openxmlformats.org/officeDocument/2006/relationships/hyperlink" Target="https://kladraz.ru/photos/photo1750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0"/>
            <a:ext cx="8748464" cy="1484784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Муниципальное учреждение дополнительного образования 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«Центр эстетического воспитания детей»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Республика Мордовия, город Саранск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725144"/>
            <a:ext cx="7560840" cy="2132856"/>
          </a:xfrm>
        </p:spPr>
        <p:txBody>
          <a:bodyPr>
            <a:normAutofit fontScale="25000" lnSpcReduction="20000"/>
          </a:bodyPr>
          <a:lstStyle/>
          <a:p>
            <a:pPr algn="r"/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  <a:p>
            <a:pPr algn="r"/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  <a:p>
            <a:pPr algn="r"/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  <a:p>
            <a:pPr algn="r"/>
            <a:endParaRPr lang="ru-RU" sz="5500" dirty="0">
              <a:solidFill>
                <a:schemeClr val="bg1"/>
              </a:solidFill>
              <a:latin typeface="Arial Black" pitchFamily="34" charset="0"/>
            </a:endParaRPr>
          </a:p>
          <a:p>
            <a:pPr algn="r"/>
            <a:endParaRPr lang="ru-RU" sz="5500" dirty="0">
              <a:solidFill>
                <a:schemeClr val="bg1"/>
              </a:solidFill>
              <a:latin typeface="Arial Black" pitchFamily="34" charset="0"/>
            </a:endParaRPr>
          </a:p>
          <a:p>
            <a:pPr algn="r"/>
            <a:r>
              <a:rPr lang="ru-RU" sz="5500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Подготовила: педагог дополнительного образования</a:t>
            </a:r>
            <a:br>
              <a:rPr lang="ru-RU" sz="5500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</a:br>
            <a:r>
              <a:rPr lang="ru-RU" sz="5500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                    </a:t>
            </a:r>
            <a:r>
              <a:rPr lang="en-US" sz="5500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  </a:t>
            </a:r>
            <a:r>
              <a:rPr lang="ru-RU" sz="5500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   студии изобразительного искусства</a:t>
            </a:r>
            <a:br>
              <a:rPr lang="ru-RU" sz="5500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</a:br>
            <a:r>
              <a:rPr lang="ru-RU" sz="5500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                              Павельева Елена Федоровна</a:t>
            </a:r>
            <a:br>
              <a:rPr lang="ru-RU" sz="5500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</a:br>
            <a:br>
              <a:rPr lang="ru-RU" sz="5500" dirty="0">
                <a:latin typeface="Arial Black" pitchFamily="34" charset="0"/>
              </a:rPr>
            </a:br>
            <a:br>
              <a:rPr lang="ru-RU" sz="5500" dirty="0"/>
            </a:br>
            <a:r>
              <a:rPr lang="ru-RU" sz="5500" dirty="0">
                <a:solidFill>
                  <a:srgbClr val="FF0000"/>
                </a:solidFill>
                <a:latin typeface="Arial Black" pitchFamily="34" charset="0"/>
              </a:rPr>
              <a:t>Саранск 2022 г</a:t>
            </a:r>
            <a:br>
              <a:rPr lang="ru-RU" sz="5500" dirty="0"/>
            </a:br>
            <a:br>
              <a:rPr lang="ru-RU" sz="4500" dirty="0"/>
            </a:br>
            <a:r>
              <a:rPr lang="ru-RU" sz="2000" dirty="0"/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196752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 Black" pitchFamily="34" charset="0"/>
              </a:rPr>
              <a:t>Методическая разработка урока по</a:t>
            </a:r>
            <a:r>
              <a:rPr lang="en-US" b="1" dirty="0">
                <a:latin typeface="Arial Black" pitchFamily="34" charset="0"/>
              </a:rPr>
              <a:t> </a:t>
            </a:r>
            <a:r>
              <a:rPr lang="ru-RU" b="1" dirty="0">
                <a:latin typeface="Arial Black" pitchFamily="34" charset="0"/>
              </a:rPr>
              <a:t>изобразительному искусству: «Создание композиции людей разных профессий: «Шофёр», «Строитель», «Продавщица», «Учитель», «Космонавт», «Художник». </a:t>
            </a:r>
            <a:br>
              <a:rPr lang="ru-RU" b="1" dirty="0">
                <a:latin typeface="Arial Black" pitchFamily="34" charset="0"/>
              </a:rPr>
            </a:br>
            <a:r>
              <a:rPr lang="en-US" b="1" dirty="0">
                <a:latin typeface="Arial Black" pitchFamily="34" charset="0"/>
              </a:rPr>
              <a:t>                             </a:t>
            </a:r>
            <a:r>
              <a:rPr lang="ru-RU" b="1" dirty="0">
                <a:latin typeface="Arial Black" pitchFamily="34" charset="0"/>
              </a:rPr>
              <a:t>(для детей 7  - 10лет)</a:t>
            </a:r>
          </a:p>
        </p:txBody>
      </p:sp>
      <p:pic>
        <p:nvPicPr>
          <p:cNvPr id="1026" name="Picture 2" descr="C:\Users\Дом\Desktop\профессия\professiya-foto_52.jpg"/>
          <p:cNvPicPr>
            <a:picLocks noChangeAspect="1" noChangeArrowheads="1"/>
          </p:cNvPicPr>
          <p:nvPr/>
        </p:nvPicPr>
        <p:blipFill>
          <a:blip r:embed="rId2" cstate="print"/>
          <a:srcRect l="8421" t="2751" r="8421" b="7046"/>
          <a:stretch>
            <a:fillRect/>
          </a:stretch>
        </p:blipFill>
        <p:spPr bwMode="auto">
          <a:xfrm>
            <a:off x="2411760" y="2636912"/>
            <a:ext cx="4608512" cy="29326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147248" cy="612068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600" b="1" dirty="0"/>
              <a:t>  </a:t>
            </a:r>
            <a:br>
              <a:rPr lang="ru-RU" sz="3600" b="1" dirty="0"/>
            </a:br>
            <a:r>
              <a:rPr lang="ru-RU" sz="3600" b="1" dirty="0"/>
              <a:t>1 группа  (возраст 7- 9 лет)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b="1" dirty="0"/>
              <a:t>2 группа  (возраст 10 – 13 лет)</a:t>
            </a:r>
            <a:br>
              <a:rPr lang="ru-RU" sz="3600" dirty="0"/>
            </a:br>
            <a:r>
              <a:rPr lang="ru-RU" sz="3600" dirty="0"/>
              <a:t>           </a:t>
            </a:r>
            <a:r>
              <a:rPr lang="ru-RU" sz="3600" b="1" dirty="0"/>
              <a:t>Урок изобразительного  </a:t>
            </a:r>
          </a:p>
          <a:p>
            <a:pPr>
              <a:buNone/>
            </a:pPr>
            <a:r>
              <a:rPr lang="ru-RU" sz="3600" b="1" dirty="0"/>
              <a:t>                       искусства. </a:t>
            </a:r>
          </a:p>
          <a:p>
            <a:pPr>
              <a:buNone/>
            </a:pPr>
            <a:r>
              <a:rPr lang="ru-RU" sz="3600" b="1" dirty="0"/>
              <a:t>   2 занятия </a:t>
            </a:r>
            <a:r>
              <a:rPr lang="en-US" sz="3600" b="1" dirty="0"/>
              <a:t>- </a:t>
            </a:r>
            <a:r>
              <a:rPr lang="ru-RU" sz="3600" b="1" dirty="0"/>
              <a:t>2 часа. </a:t>
            </a:r>
            <a:br>
              <a:rPr lang="ru-RU" sz="3600" b="1" dirty="0"/>
            </a:br>
            <a:r>
              <a:rPr lang="ru-RU" sz="3600" b="1" dirty="0"/>
              <a:t>                         </a:t>
            </a:r>
            <a:br>
              <a:rPr lang="ru-RU" sz="3600" b="1" dirty="0"/>
            </a:br>
            <a:r>
              <a:rPr lang="ru-RU" sz="3600" b="1" dirty="0"/>
              <a:t>Адрес ссылки:</a:t>
            </a:r>
            <a:r>
              <a:rPr lang="en-US" sz="3600" b="1" dirty="0"/>
              <a:t> </a:t>
            </a:r>
            <a:endParaRPr lang="ru-RU" sz="3600" b="1" dirty="0"/>
          </a:p>
          <a:p>
            <a:pPr>
              <a:buNone/>
            </a:pPr>
            <a:r>
              <a:rPr lang="en-US" sz="3600" b="1" dirty="0">
                <a:hlinkClick r:id="rId2"/>
              </a:rPr>
              <a:t>https://youtu.be/dPAoBtmwxqk</a:t>
            </a:r>
            <a:endParaRPr lang="ru-RU" sz="3600" b="1" dirty="0"/>
          </a:p>
          <a:p>
            <a:pPr>
              <a:buNone/>
            </a:pPr>
            <a:r>
              <a:rPr lang="en-US" sz="3600" b="1" dirty="0">
                <a:hlinkClick r:id="rId3"/>
              </a:rPr>
              <a:t>https://youtu.be/SXlfhG6eX2g</a:t>
            </a:r>
            <a:endParaRPr lang="ru-RU" sz="3600" b="1" dirty="0"/>
          </a:p>
          <a:p>
            <a:pPr>
              <a:buNone/>
            </a:pPr>
            <a:r>
              <a:rPr lang="en-US" sz="3600" b="1" dirty="0">
                <a:hlinkClick r:id="rId4"/>
              </a:rPr>
              <a:t>https://youtu.be/KB0x7sOFXss</a:t>
            </a:r>
            <a:r>
              <a:rPr lang="en-US" sz="3600" b="1" dirty="0"/>
              <a:t> </a:t>
            </a:r>
            <a:endParaRPr lang="ru-RU" sz="3600" b="1" dirty="0"/>
          </a:p>
          <a:p>
            <a:pPr>
              <a:buNone/>
            </a:pPr>
            <a:r>
              <a:rPr lang="en-US" sz="3600" b="1" dirty="0">
                <a:hlinkClick r:id="rId5"/>
              </a:rPr>
              <a:t>https://youtu.be/HIJS7cql9_Q</a:t>
            </a:r>
            <a:br>
              <a:rPr lang="ru-RU" sz="3600" b="1" dirty="0"/>
            </a:br>
            <a:endParaRPr lang="ru-RU" sz="3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0"/>
            <a:ext cx="8748464" cy="1484784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Цель: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выполнить рисунок композиции людей разных профессий.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764704"/>
            <a:ext cx="835292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Задачи:</a:t>
            </a:r>
            <a:br>
              <a:rPr lang="ru-RU" dirty="0"/>
            </a:br>
            <a:r>
              <a:rPr lang="ru-RU" sz="2400" dirty="0">
                <a:solidFill>
                  <a:srgbClr val="FF0000"/>
                </a:solidFill>
                <a:latin typeface="Arial Black" pitchFamily="34" charset="0"/>
              </a:rPr>
              <a:t>- познакомиться учащихся с профессиями людей;</a:t>
            </a:r>
            <a:br>
              <a:rPr lang="ru-RU" sz="24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2400" dirty="0">
                <a:solidFill>
                  <a:srgbClr val="FF0000"/>
                </a:solidFill>
                <a:latin typeface="Arial Black" pitchFamily="34" charset="0"/>
              </a:rPr>
              <a:t>- научить изображать людей разных профессий;</a:t>
            </a:r>
            <a:br>
              <a:rPr lang="ru-RU" sz="24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2400" dirty="0">
                <a:solidFill>
                  <a:srgbClr val="FF0000"/>
                </a:solidFill>
                <a:latin typeface="Arial Black" pitchFamily="34" charset="0"/>
              </a:rPr>
              <a:t>- умение использовать эмоциональное содержание цвета для передачи цветового решения рисунка;</a:t>
            </a:r>
            <a:br>
              <a:rPr lang="ru-RU" sz="24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2400" dirty="0">
                <a:solidFill>
                  <a:srgbClr val="FF0000"/>
                </a:solidFill>
                <a:latin typeface="Arial Black" pitchFamily="34" charset="0"/>
              </a:rPr>
              <a:t>- формировать у детей представление о ярких, контрастных, мягких цветовых решениях рисунка;</a:t>
            </a:r>
            <a:br>
              <a:rPr lang="ru-RU" sz="24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2400" dirty="0">
                <a:solidFill>
                  <a:srgbClr val="FF0000"/>
                </a:solidFill>
                <a:latin typeface="Arial Black" pitchFamily="34" charset="0"/>
              </a:rPr>
              <a:t>- закреплять знания о пропорциях фигуры человека.  </a:t>
            </a:r>
            <a:br>
              <a:rPr lang="ru-RU" sz="2400" dirty="0">
                <a:solidFill>
                  <a:srgbClr val="FF0000"/>
                </a:solidFill>
                <a:latin typeface="Arial Black" pitchFamily="34" charset="0"/>
              </a:rPr>
            </a:b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Кем быть? Возникает вопрос.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/>
              <a:t>		</a:t>
            </a:r>
            <a:r>
              <a:rPr lang="ru-RU" sz="3200" b="1" dirty="0"/>
              <a:t>По мнению педагога, именно в столь юном возрасте проявляются первые способности и таланты ребенка, он впервые задумывается о том, кем он станет, когда вырастет: поваром, врачом, учителем, или бизнесменом.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8363272" cy="585326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3200" dirty="0">
                <a:latin typeface="Arial Black" pitchFamily="34" charset="0"/>
              </a:rPr>
              <a:t>Профессия - род занятий, вид трудовой деятельности, требующий от определенной подготовки, наличия необходимых знаний, умений, навыков, приобретаемых в результате специального обучения или на практике.</a:t>
            </a:r>
          </a:p>
          <a:p>
            <a:pPr>
              <a:buNone/>
            </a:pPr>
            <a:r>
              <a:rPr lang="ru-RU" sz="3200" dirty="0">
                <a:latin typeface="Arial Black" pitchFamily="34" charset="0"/>
              </a:rPr>
              <a:t>Профессии — очень важная тема для детей, желательно дать необходимые  представления и образы по основным профессиям.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Загадки о профессиях.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-180528" y="1052736"/>
            <a:ext cx="4752528" cy="5421216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dirty="0"/>
              <a:t>   Ходят волны золотые.</a:t>
            </a:r>
            <a:br>
              <a:rPr lang="ru-RU" dirty="0"/>
            </a:br>
            <a:r>
              <a:rPr lang="ru-RU" dirty="0"/>
              <a:t>В волнах зерна налитые.</a:t>
            </a:r>
            <a:br>
              <a:rPr lang="ru-RU" dirty="0"/>
            </a:br>
            <a:r>
              <a:rPr lang="ru-RU" dirty="0"/>
              <a:t>По волнам корабль идет.</a:t>
            </a:r>
            <a:br>
              <a:rPr lang="ru-RU" dirty="0"/>
            </a:br>
            <a:r>
              <a:rPr lang="ru-RU" dirty="0"/>
              <a:t>Кто корабль тот ведет?</a:t>
            </a:r>
          </a:p>
          <a:p>
            <a:pPr fontAlgn="base">
              <a:buNone/>
            </a:pPr>
            <a:r>
              <a:rPr lang="ru-RU" dirty="0"/>
              <a:t>         (Комбайнер)</a:t>
            </a:r>
          </a:p>
          <a:p>
            <a:pPr fontAlgn="base">
              <a:buNone/>
            </a:pPr>
            <a:r>
              <a:rPr lang="ru-RU" dirty="0"/>
              <a:t>   На весах лежат для вас</a:t>
            </a:r>
            <a:br>
              <a:rPr lang="ru-RU" dirty="0"/>
            </a:br>
            <a:r>
              <a:rPr lang="ru-RU" dirty="0"/>
              <a:t>Расчудесный ананас.</a:t>
            </a:r>
            <a:br>
              <a:rPr lang="ru-RU" dirty="0"/>
            </a:br>
            <a:r>
              <a:rPr lang="ru-RU" dirty="0"/>
              <a:t>Взвешу перец и морковку,</a:t>
            </a:r>
            <a:br>
              <a:rPr lang="ru-RU" dirty="0"/>
            </a:br>
            <a:r>
              <a:rPr lang="ru-RU" dirty="0"/>
              <a:t>И в пакет сложу их ловко. </a:t>
            </a:r>
          </a:p>
          <a:p>
            <a:pPr fontAlgn="base">
              <a:buNone/>
            </a:pPr>
            <a:r>
              <a:rPr lang="ru-RU" dirty="0"/>
              <a:t>                  (Продавец)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1052736"/>
            <a:ext cx="49320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/>
              <a:t>Повар был вполне доволен-</a:t>
            </a:r>
            <a:br>
              <a:rPr lang="ru-RU" sz="2400" dirty="0"/>
            </a:br>
            <a:r>
              <a:rPr lang="ru-RU" sz="2400" dirty="0"/>
              <a:t>Накормил он детский сад.</a:t>
            </a:r>
            <a:br>
              <a:rPr lang="ru-RU" sz="2400" dirty="0"/>
            </a:br>
            <a:r>
              <a:rPr lang="ru-RU" sz="2400" dirty="0"/>
              <a:t>Приготовил борщ свекольный,</a:t>
            </a:r>
            <a:br>
              <a:rPr lang="ru-RU" sz="2400" dirty="0"/>
            </a:br>
            <a:r>
              <a:rPr lang="ru-RU" sz="2400" dirty="0"/>
              <a:t>Запеканку и салат. </a:t>
            </a:r>
          </a:p>
          <a:p>
            <a:pPr fontAlgn="base"/>
            <a:r>
              <a:rPr lang="ru-RU" sz="2400" dirty="0"/>
              <a:t>                   (Повар)</a:t>
            </a:r>
          </a:p>
          <a:p>
            <a:pPr fontAlgn="base"/>
            <a:r>
              <a:rPr lang="ru-RU" sz="2400" dirty="0"/>
              <a:t>Вот вышли в поле трактора,</a:t>
            </a:r>
            <a:br>
              <a:rPr lang="ru-RU" sz="2400" dirty="0"/>
            </a:br>
            <a:r>
              <a:rPr lang="ru-RU" sz="2400" dirty="0"/>
              <a:t>Людей — не сосчитать.</a:t>
            </a:r>
            <a:br>
              <a:rPr lang="ru-RU" sz="2400" dirty="0"/>
            </a:br>
            <a:r>
              <a:rPr lang="ru-RU" sz="2400" dirty="0"/>
              <a:t>Знать, урожай пришла пора</a:t>
            </a:r>
            <a:br>
              <a:rPr lang="ru-RU" sz="2400" dirty="0"/>
            </a:br>
            <a:r>
              <a:rPr lang="ru-RU" sz="2400" dirty="0"/>
              <a:t>Им с поля убирать.</a:t>
            </a:r>
          </a:p>
          <a:p>
            <a:pPr fontAlgn="base"/>
            <a:r>
              <a:rPr lang="ru-RU" sz="2400" dirty="0"/>
              <a:t>                 (Тракторист)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0"/>
            <a:ext cx="8748464" cy="764704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рассказ о профессии врача.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980728"/>
            <a:ext cx="5040560" cy="5776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 Black" pitchFamily="34" charset="0"/>
              </a:rPr>
              <a:t>Врач — это очень нужная профессия. Врач одет в белый халат, на голове у него специальная шапочка. Это врачебная форма. Врач лечит детей и взрослых от болезней. Врач работает в больнице. Для его работы ему нужны специальные инструменты, такие как фонендоскоп, шприц, градусник и т.д. Профессия врач нужна для того, чтобы защищать и лечить людей от различных болезней.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7442" r="59070" b="53307"/>
          <a:stretch>
            <a:fillRect/>
          </a:stretch>
        </p:blipFill>
        <p:spPr bwMode="auto">
          <a:xfrm>
            <a:off x="323528" y="908720"/>
            <a:ext cx="320795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899592" y="1628800"/>
            <a:ext cx="208823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b="1" dirty="0">
              <a:solidFill>
                <a:schemeClr val="bg1"/>
              </a:solidFill>
            </a:endParaRPr>
          </a:p>
          <a:p>
            <a:endParaRPr lang="ru-RU" b="1" dirty="0">
              <a:solidFill>
                <a:schemeClr val="bg1"/>
              </a:solidFill>
            </a:endParaRPr>
          </a:p>
          <a:p>
            <a:endParaRPr lang="ru-RU" b="1" dirty="0">
              <a:solidFill>
                <a:schemeClr val="bg1"/>
              </a:solidFill>
            </a:endParaRPr>
          </a:p>
          <a:p>
            <a:endParaRPr lang="ru-RU" b="1" dirty="0">
              <a:solidFill>
                <a:schemeClr val="bg1"/>
              </a:solidFill>
            </a:endParaRPr>
          </a:p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/>
              <a:t>(</a:t>
            </a:r>
            <a:r>
              <a:rPr lang="ru-RU" sz="2400" b="1" dirty="0"/>
              <a:t>Фото 1)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рассказ о профессии повара.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052736"/>
            <a:ext cx="4608512" cy="5421216"/>
          </a:xfrm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ru-RU" sz="3200" dirty="0">
                <a:latin typeface="Arial Black" pitchFamily="34" charset="0"/>
              </a:rPr>
              <a:t>  Повар любит готовить, но делает это он согласно кулинарным нормам и требованиям. Повар нужен не только в столовых или ресторанах, но и в организациях, школах, детсадах.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56577" t="46693" r="6642" b="6613"/>
          <a:stretch>
            <a:fillRect/>
          </a:stretch>
        </p:blipFill>
        <p:spPr bwMode="auto">
          <a:xfrm>
            <a:off x="5148064" y="1121395"/>
            <a:ext cx="3312368" cy="4467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034032" y="3244334"/>
            <a:ext cx="3640740" cy="29546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/>
              <a:t>                                 </a:t>
            </a:r>
            <a:r>
              <a:rPr lang="ru-RU" sz="2400" b="1" dirty="0"/>
              <a:t>(Фото 2)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0"/>
            <a:ext cx="8748464" cy="764704"/>
          </a:xfrm>
        </p:spPr>
        <p:txBody>
          <a:bodyPr>
            <a:normAutofit/>
          </a:bodyPr>
          <a:lstStyle/>
          <a:p>
            <a:pPr lvl="0"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рассказ о профессии строителя.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99992" y="1052736"/>
            <a:ext cx="4248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ru-RU" sz="2800" b="1" dirty="0">
                <a:latin typeface="Arial Black" pitchFamily="34" charset="0"/>
              </a:rPr>
              <a:t>Строитель участвует в постройках домов. Для этой профессии нужна физическая сила. Строитель – очень нужная профессия.</a:t>
            </a:r>
            <a:br>
              <a:rPr lang="ru-RU" sz="2800" b="1" dirty="0">
                <a:latin typeface="Arial Black" pitchFamily="34" charset="0"/>
              </a:rPr>
            </a:br>
            <a:endParaRPr lang="ru-RU" sz="2800" b="1" dirty="0">
              <a:latin typeface="Arial Black" pitchFamily="34" charset="0"/>
            </a:endParaRPr>
          </a:p>
        </p:txBody>
      </p:sp>
      <p:pic>
        <p:nvPicPr>
          <p:cNvPr id="6" name="Рисунок 5" descr="Картинка строитель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9" y="1268760"/>
            <a:ext cx="2808312" cy="4579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699792" y="3244334"/>
            <a:ext cx="241017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sz="2400" b="1" dirty="0"/>
              <a:t>(Фото 3)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рассказ о профессии художника.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052736"/>
            <a:ext cx="7673280" cy="542121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None/>
            </a:pPr>
            <a:r>
              <a:rPr lang="ru-RU" sz="2000" b="1" dirty="0">
                <a:latin typeface="Arial Black" pitchFamily="34" charset="0"/>
              </a:rPr>
              <a:t>   У меня есть карандаш,</a:t>
            </a:r>
            <a:br>
              <a:rPr lang="ru-RU" sz="2000" b="1" dirty="0">
                <a:latin typeface="Arial Black" pitchFamily="34" charset="0"/>
              </a:rPr>
            </a:br>
            <a:r>
              <a:rPr lang="ru-RU" sz="2000" b="1" dirty="0">
                <a:latin typeface="Arial Black" pitchFamily="34" charset="0"/>
              </a:rPr>
              <a:t>Разноцветная гуашь,</a:t>
            </a:r>
            <a:br>
              <a:rPr lang="ru-RU" sz="2000" b="1" dirty="0">
                <a:latin typeface="Arial Black" pitchFamily="34" charset="0"/>
              </a:rPr>
            </a:br>
            <a:r>
              <a:rPr lang="ru-RU" sz="2000" b="1" dirty="0">
                <a:latin typeface="Arial Black" pitchFamily="34" charset="0"/>
              </a:rPr>
              <a:t>Акварель, палитра, кисть</a:t>
            </a:r>
            <a:br>
              <a:rPr lang="ru-RU" sz="2000" b="1" dirty="0">
                <a:latin typeface="Arial Black" pitchFamily="34" charset="0"/>
              </a:rPr>
            </a:br>
            <a:r>
              <a:rPr lang="ru-RU" sz="2000" b="1" dirty="0">
                <a:latin typeface="Arial Black" pitchFamily="34" charset="0"/>
              </a:rPr>
              <a:t>И бумаги плотный лист,</a:t>
            </a:r>
            <a:br>
              <a:rPr lang="ru-RU" sz="2000" b="1" dirty="0">
                <a:latin typeface="Arial Black" pitchFamily="34" charset="0"/>
              </a:rPr>
            </a:br>
            <a:r>
              <a:rPr lang="ru-RU" sz="2000" b="1" dirty="0">
                <a:latin typeface="Arial Black" pitchFamily="34" charset="0"/>
              </a:rPr>
              <a:t>А еще – мольберт-треножник,</a:t>
            </a:r>
            <a:br>
              <a:rPr lang="ru-RU" sz="2000" b="1" dirty="0">
                <a:latin typeface="Arial Black" pitchFamily="34" charset="0"/>
              </a:rPr>
            </a:br>
            <a:r>
              <a:rPr lang="ru-RU" sz="2000" b="1" dirty="0">
                <a:latin typeface="Arial Black" pitchFamily="34" charset="0"/>
              </a:rPr>
              <a:t>Потому что я художник.</a:t>
            </a:r>
            <a:br>
              <a:rPr lang="ru-RU" sz="2000" b="1" dirty="0">
                <a:latin typeface="Arial Black" pitchFamily="34" charset="0"/>
              </a:rPr>
            </a:br>
            <a:endParaRPr lang="ru-RU" sz="2000" b="1" dirty="0">
              <a:latin typeface="Arial Black" pitchFamily="34" charset="0"/>
            </a:endParaRPr>
          </a:p>
        </p:txBody>
      </p:sp>
      <p:pic>
        <p:nvPicPr>
          <p:cNvPr id="4" name="Рисунок 3" descr="Картинка на белом фоне художника с краскам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124744"/>
            <a:ext cx="3660857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034032" y="3244334"/>
            <a:ext cx="3464410" cy="323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sz="2400" b="1" dirty="0"/>
              <a:t>                      (Фото 4)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Составление эскизов к работе.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Яркое живописное решение.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0691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b="1" dirty="0"/>
              <a:t>(Фото 5)                                    (Фото 6)</a:t>
            </a:r>
          </a:p>
          <a:p>
            <a:pPr>
              <a:buNone/>
            </a:pPr>
            <a:endParaRPr lang="ru-RU" b="1" dirty="0"/>
          </a:p>
        </p:txBody>
      </p:sp>
      <p:pic>
        <p:nvPicPr>
          <p:cNvPr id="5" name="Рисунок 4" descr="Раскраски на тему «Профессии» для детей дошкольного возраст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352839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kladraz.ru/images/photos/1bc87d67c27879f99694fb94489670e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268760"/>
            <a:ext cx="374441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052736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Составление эскизов к работе.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Яркое живописное решение.</a:t>
            </a:r>
            <a:endParaRPr lang="ru-RU" dirty="0"/>
          </a:p>
        </p:txBody>
      </p:sp>
      <p:pic>
        <p:nvPicPr>
          <p:cNvPr id="8" name="Содержимое 7" descr="https://kladraz.ru/images/photos/48f064ae9cc36fcb3ce5d0d49ad0b4aa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96752"/>
            <a:ext cx="331236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Картинка для детей. Пожарный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196752"/>
            <a:ext cx="345638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291568" y="3244334"/>
            <a:ext cx="4716356" cy="35086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400" b="1" dirty="0"/>
              <a:t>(Фото 7)                     (Фото 8)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9807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Составление эскизов к работе.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Яркое живописное решение.</a:t>
            </a:r>
            <a:endParaRPr lang="ru-RU" dirty="0"/>
          </a:p>
        </p:txBody>
      </p:sp>
      <p:pic>
        <p:nvPicPr>
          <p:cNvPr id="4" name="Содержимое 3" descr="Раскраска для детей 5-7 лет. Профессия парикмахер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3387764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артинка для детей. Парикмахер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124744"/>
            <a:ext cx="3263381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403648" y="3244334"/>
            <a:ext cx="633670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400" b="1" dirty="0"/>
              <a:t>(Фото 9)                              (Фото 10)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Составление эскизов к работе.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Яркое живописное решение.</a:t>
            </a:r>
            <a:endParaRPr lang="ru-RU" dirty="0"/>
          </a:p>
        </p:txBody>
      </p:sp>
      <p:pic>
        <p:nvPicPr>
          <p:cNvPr id="4" name="Содержимое 3" descr="Раскраска для детей 5-7 лет. Профессия врач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2736"/>
            <a:ext cx="3523549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артинка для детей. Врач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980728"/>
            <a:ext cx="388843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979712" y="3244334"/>
            <a:ext cx="590465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400" b="1" dirty="0"/>
              <a:t>(Фото 11)                              (Фото 12)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Составление эскизов к работе.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Яркое живописное решение.</a:t>
            </a:r>
            <a:endParaRPr lang="ru-RU" dirty="0"/>
          </a:p>
        </p:txBody>
      </p:sp>
      <p:pic>
        <p:nvPicPr>
          <p:cNvPr id="4" name="Содержимое 3" descr="https://kladraz.ru/images/photos/38daa558fcf2d829cfe4de4e3ae6fe6d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324036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артинка для детей. Учитель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124744"/>
            <a:ext cx="324036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475656" y="3244334"/>
            <a:ext cx="640871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400" b="1" dirty="0"/>
              <a:t>(Фото 13)                              (Фото 14)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6206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Яркое живописное решение.</a:t>
            </a:r>
            <a:endParaRPr lang="ru-RU" dirty="0"/>
          </a:p>
        </p:txBody>
      </p:sp>
      <p:pic>
        <p:nvPicPr>
          <p:cNvPr id="4" name="Содержимое 3" descr="C:\Users\Дом\Desktop\depositphotos_144281577-stock-photo-set-icons-of-small-children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5904656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10601" y="3244334"/>
            <a:ext cx="4786888" cy="35086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400" b="1" dirty="0">
                <a:solidFill>
                  <a:schemeClr val="bg1"/>
                </a:solidFill>
              </a:rPr>
              <a:t>                                 </a:t>
            </a:r>
            <a:r>
              <a:rPr lang="ru-RU" sz="2400" b="1" dirty="0"/>
              <a:t>(Фото 15)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Рисуйте профессию своей мечты.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Спасибо за внимание.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348498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3600" b="1" dirty="0"/>
          </a:p>
          <a:p>
            <a:pPr algn="ctr">
              <a:buNone/>
            </a:pPr>
            <a:r>
              <a:rPr lang="ru-RU" sz="3600" b="1" dirty="0"/>
              <a:t>Жду ваши работы. </a:t>
            </a:r>
          </a:p>
          <a:p>
            <a:pPr algn="ctr">
              <a:buNone/>
            </a:pPr>
            <a:r>
              <a:rPr lang="ru-RU" sz="3600" b="1" dirty="0"/>
              <a:t>Присылайте на мой электронный адрес.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0"/>
            <a:ext cx="8748464" cy="620688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Интернет – ресурсы: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548680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linkClick r:id="rId2"/>
              </a:rPr>
              <a:t>https://dlya-detey.com/zagadki/422-zagadki-pro-professii.html</a:t>
            </a:r>
            <a:endParaRPr lang="ru-RU" b="1" dirty="0">
              <a:solidFill>
                <a:schemeClr val="bg1"/>
              </a:solidFill>
            </a:endParaRPr>
          </a:p>
          <a:p>
            <a:endParaRPr lang="ru-RU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980728"/>
            <a:ext cx="8496944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sng" dirty="0"/>
              <a:t>(</a:t>
            </a:r>
            <a:r>
              <a:rPr lang="ru-RU" sz="1600" u="sng" dirty="0"/>
              <a:t>Фото на титульном листе)</a:t>
            </a:r>
            <a:r>
              <a:rPr lang="en-US" sz="1600" u="sng" dirty="0"/>
              <a:t> </a:t>
            </a:r>
            <a:r>
              <a:rPr lang="en-US" sz="1600" u="sng" dirty="0">
                <a:hlinkClick r:id="rId3"/>
              </a:rPr>
              <a:t>https://almamater13.ru/professiya-2/professiya-foto-kartinki-i-risunki-professij-stokovye-foto-vektornye-izobrazheniya-professii-illyustracii-video.html</a:t>
            </a:r>
            <a:endParaRPr lang="ru-RU" sz="1600" u="sng" dirty="0"/>
          </a:p>
          <a:p>
            <a:r>
              <a:rPr lang="ru-RU" sz="1600" u="sng" dirty="0"/>
              <a:t>(Фото 1,2)</a:t>
            </a:r>
            <a:r>
              <a:rPr lang="en-US" sz="1600" u="sng" dirty="0">
                <a:hlinkClick r:id="rId4"/>
              </a:rPr>
              <a:t>https</a:t>
            </a:r>
            <a:r>
              <a:rPr lang="ru-RU" sz="1600" u="sng" dirty="0">
                <a:hlinkClick r:id="rId4"/>
              </a:rPr>
              <a:t>://</a:t>
            </a:r>
            <a:r>
              <a:rPr lang="en-US" sz="1600" u="sng" dirty="0">
                <a:hlinkClick r:id="rId4"/>
              </a:rPr>
              <a:t>ru</a:t>
            </a:r>
            <a:r>
              <a:rPr lang="ru-RU" sz="1600" u="sng" dirty="0">
                <a:hlinkClick r:id="rId4"/>
              </a:rPr>
              <a:t>.</a:t>
            </a:r>
            <a:r>
              <a:rPr lang="en-US" sz="1600" u="sng" dirty="0" err="1">
                <a:hlinkClick r:id="rId4"/>
              </a:rPr>
              <a:t>depositphotos</a:t>
            </a:r>
            <a:r>
              <a:rPr lang="ru-RU" sz="1600" u="sng" dirty="0">
                <a:hlinkClick r:id="rId4"/>
              </a:rPr>
              <a:t>.</a:t>
            </a:r>
            <a:r>
              <a:rPr lang="en-US" sz="1600" u="sng" dirty="0">
                <a:hlinkClick r:id="rId4"/>
              </a:rPr>
              <a:t>com</a:t>
            </a:r>
            <a:r>
              <a:rPr lang="ru-RU" sz="1600" u="sng" dirty="0">
                <a:hlinkClick r:id="rId4"/>
              </a:rPr>
              <a:t>/</a:t>
            </a:r>
            <a:r>
              <a:rPr lang="en-US" sz="1600" u="sng" dirty="0">
                <a:hlinkClick r:id="rId4"/>
              </a:rPr>
              <a:t>stock</a:t>
            </a:r>
            <a:r>
              <a:rPr lang="ru-RU" sz="1600" u="sng" dirty="0">
                <a:hlinkClick r:id="rId4"/>
              </a:rPr>
              <a:t>-</a:t>
            </a:r>
            <a:r>
              <a:rPr lang="en-US" sz="1600" u="sng" dirty="0">
                <a:hlinkClick r:id="rId4"/>
              </a:rPr>
              <a:t>photos</a:t>
            </a:r>
            <a:r>
              <a:rPr lang="ru-RU" sz="1600" u="sng" dirty="0">
                <a:hlinkClick r:id="rId4"/>
              </a:rPr>
              <a:t>/%</a:t>
            </a:r>
            <a:r>
              <a:rPr lang="en-US" sz="1600" u="sng" dirty="0">
                <a:hlinkClick r:id="rId4"/>
              </a:rPr>
              <a:t>D</a:t>
            </a:r>
            <a:r>
              <a:rPr lang="ru-RU" sz="1600" u="sng" dirty="0">
                <a:hlinkClick r:id="rId4"/>
              </a:rPr>
              <a:t>0%</a:t>
            </a:r>
            <a:r>
              <a:rPr lang="en-US" sz="1600" u="sng" dirty="0">
                <a:hlinkClick r:id="rId4"/>
              </a:rPr>
              <a:t>B</a:t>
            </a:r>
            <a:r>
              <a:rPr lang="ru-RU" sz="1600" u="sng" dirty="0">
                <a:hlinkClick r:id="rId4"/>
              </a:rPr>
              <a:t>4%</a:t>
            </a:r>
            <a:r>
              <a:rPr lang="en-US" sz="1600" u="sng" dirty="0">
                <a:hlinkClick r:id="rId4"/>
              </a:rPr>
              <a:t>D</a:t>
            </a:r>
            <a:r>
              <a:rPr lang="ru-RU" sz="1600" u="sng" dirty="0">
                <a:hlinkClick r:id="rId4"/>
              </a:rPr>
              <a:t>0%</a:t>
            </a:r>
            <a:r>
              <a:rPr lang="en-US" sz="1600" u="sng" dirty="0">
                <a:hlinkClick r:id="rId4"/>
              </a:rPr>
              <a:t>B</a:t>
            </a:r>
            <a:r>
              <a:rPr lang="ru-RU" sz="1600" u="sng" dirty="0">
                <a:hlinkClick r:id="rId4"/>
              </a:rPr>
              <a:t>5%</a:t>
            </a:r>
            <a:r>
              <a:rPr lang="en-US" sz="1600" u="sng" dirty="0">
                <a:hlinkClick r:id="rId4"/>
              </a:rPr>
              <a:t>D</a:t>
            </a:r>
            <a:r>
              <a:rPr lang="ru-RU" sz="1600" u="sng" dirty="0">
                <a:hlinkClick r:id="rId4"/>
              </a:rPr>
              <a:t>1%82%</a:t>
            </a:r>
            <a:r>
              <a:rPr lang="en-US" sz="1600" u="sng" dirty="0">
                <a:hlinkClick r:id="rId4"/>
              </a:rPr>
              <a:t>D</a:t>
            </a:r>
            <a:r>
              <a:rPr lang="ru-RU" sz="1600" u="sng" dirty="0">
                <a:hlinkClick r:id="rId4"/>
              </a:rPr>
              <a:t>0%</a:t>
            </a:r>
            <a:r>
              <a:rPr lang="en-US" sz="1600" u="sng" dirty="0">
                <a:hlinkClick r:id="rId4"/>
              </a:rPr>
              <a:t>B</a:t>
            </a:r>
            <a:r>
              <a:rPr lang="ru-RU" sz="1600" u="sng" dirty="0">
                <a:hlinkClick r:id="rId4"/>
              </a:rPr>
              <a:t>8-%</a:t>
            </a:r>
            <a:r>
              <a:rPr lang="en-US" sz="1600" u="sng" dirty="0">
                <a:hlinkClick r:id="rId4"/>
              </a:rPr>
              <a:t>D</a:t>
            </a:r>
            <a:r>
              <a:rPr lang="ru-RU" sz="1600" u="sng" dirty="0">
                <a:hlinkClick r:id="rId4"/>
              </a:rPr>
              <a:t>0%</a:t>
            </a:r>
            <a:r>
              <a:rPr lang="en-US" sz="1600" u="sng" dirty="0">
                <a:hlinkClick r:id="rId4"/>
              </a:rPr>
              <a:t>BF</a:t>
            </a:r>
            <a:r>
              <a:rPr lang="ru-RU" sz="1600" u="sng" dirty="0">
                <a:hlinkClick r:id="rId4"/>
              </a:rPr>
              <a:t>%</a:t>
            </a:r>
            <a:r>
              <a:rPr lang="en-US" sz="1600" u="sng" dirty="0">
                <a:hlinkClick r:id="rId4"/>
              </a:rPr>
              <a:t>D</a:t>
            </a:r>
            <a:r>
              <a:rPr lang="ru-RU" sz="1600" u="sng" dirty="0">
                <a:hlinkClick r:id="rId4"/>
              </a:rPr>
              <a:t>1%80%</a:t>
            </a:r>
            <a:r>
              <a:rPr lang="en-US" sz="1600" u="sng" dirty="0">
                <a:hlinkClick r:id="rId4"/>
              </a:rPr>
              <a:t>D</a:t>
            </a:r>
            <a:r>
              <a:rPr lang="ru-RU" sz="1600" u="sng" dirty="0">
                <a:hlinkClick r:id="rId4"/>
              </a:rPr>
              <a:t>0%</a:t>
            </a:r>
            <a:r>
              <a:rPr lang="en-US" sz="1600" u="sng" dirty="0">
                <a:hlinkClick r:id="rId4"/>
              </a:rPr>
              <a:t>BE</a:t>
            </a:r>
            <a:r>
              <a:rPr lang="ru-RU" sz="1600" u="sng" dirty="0">
                <a:hlinkClick r:id="rId4"/>
              </a:rPr>
              <a:t>%</a:t>
            </a:r>
            <a:r>
              <a:rPr lang="en-US" sz="1600" u="sng" dirty="0">
                <a:hlinkClick r:id="rId4"/>
              </a:rPr>
              <a:t>D</a:t>
            </a:r>
            <a:r>
              <a:rPr lang="ru-RU" sz="1600" u="sng" dirty="0">
                <a:hlinkClick r:id="rId4"/>
              </a:rPr>
              <a:t>1%84%</a:t>
            </a:r>
            <a:r>
              <a:rPr lang="en-US" sz="1600" u="sng" dirty="0">
                <a:hlinkClick r:id="rId4"/>
              </a:rPr>
              <a:t>D</a:t>
            </a:r>
            <a:r>
              <a:rPr lang="ru-RU" sz="1600" u="sng" dirty="0">
                <a:hlinkClick r:id="rId4"/>
              </a:rPr>
              <a:t>0%</a:t>
            </a:r>
            <a:r>
              <a:rPr lang="en-US" sz="1600" u="sng" dirty="0">
                <a:hlinkClick r:id="rId4"/>
              </a:rPr>
              <a:t>B</a:t>
            </a:r>
            <a:r>
              <a:rPr lang="ru-RU" sz="1600" u="sng" dirty="0">
                <a:hlinkClick r:id="rId4"/>
              </a:rPr>
              <a:t>5%</a:t>
            </a:r>
            <a:r>
              <a:rPr lang="en-US" sz="1600" u="sng" dirty="0">
                <a:hlinkClick r:id="rId4"/>
              </a:rPr>
              <a:t>D</a:t>
            </a:r>
            <a:r>
              <a:rPr lang="ru-RU" sz="1600" u="sng" dirty="0">
                <a:hlinkClick r:id="rId4"/>
              </a:rPr>
              <a:t>1%81%</a:t>
            </a:r>
            <a:r>
              <a:rPr lang="en-US" sz="1600" u="sng" dirty="0">
                <a:hlinkClick r:id="rId4"/>
              </a:rPr>
              <a:t>D</a:t>
            </a:r>
            <a:r>
              <a:rPr lang="ru-RU" sz="1600" u="sng" dirty="0">
                <a:hlinkClick r:id="rId4"/>
              </a:rPr>
              <a:t>1%81%</a:t>
            </a:r>
            <a:r>
              <a:rPr lang="en-US" sz="1600" u="sng" dirty="0">
                <a:hlinkClick r:id="rId4"/>
              </a:rPr>
              <a:t>D</a:t>
            </a:r>
            <a:r>
              <a:rPr lang="ru-RU" sz="1600" u="sng" dirty="0">
                <a:hlinkClick r:id="rId4"/>
              </a:rPr>
              <a:t>0%</a:t>
            </a:r>
            <a:r>
              <a:rPr lang="en-US" sz="1600" u="sng" dirty="0">
                <a:hlinkClick r:id="rId4"/>
              </a:rPr>
              <a:t>B</a:t>
            </a:r>
            <a:r>
              <a:rPr lang="ru-RU" sz="1600" u="sng" dirty="0">
                <a:hlinkClick r:id="rId4"/>
              </a:rPr>
              <a:t>8%</a:t>
            </a:r>
            <a:r>
              <a:rPr lang="en-US" sz="1600" u="sng" dirty="0">
                <a:hlinkClick r:id="rId4"/>
              </a:rPr>
              <a:t>D</a:t>
            </a:r>
            <a:r>
              <a:rPr lang="ru-RU" sz="1600" u="sng" dirty="0">
                <a:hlinkClick r:id="rId4"/>
              </a:rPr>
              <a:t>0%</a:t>
            </a:r>
            <a:r>
              <a:rPr lang="en-US" sz="1600" u="sng" dirty="0">
                <a:hlinkClick r:id="rId4"/>
              </a:rPr>
              <a:t>B</a:t>
            </a:r>
            <a:r>
              <a:rPr lang="ru-RU" sz="1600" u="sng" dirty="0">
                <a:hlinkClick r:id="rId4"/>
              </a:rPr>
              <a:t>8.</a:t>
            </a:r>
            <a:r>
              <a:rPr lang="en-US" sz="1600" u="sng" dirty="0">
                <a:hlinkClick r:id="rId4"/>
              </a:rPr>
              <a:t>html</a:t>
            </a:r>
            <a:r>
              <a:rPr lang="ru-RU" sz="1600" u="sng" dirty="0">
                <a:hlinkClick r:id="rId4"/>
              </a:rPr>
              <a:t>?</a:t>
            </a:r>
            <a:r>
              <a:rPr lang="en-US" sz="1600" u="sng" dirty="0" err="1">
                <a:hlinkClick r:id="rId4"/>
              </a:rPr>
              <a:t>qview</a:t>
            </a:r>
            <a:r>
              <a:rPr lang="ru-RU" sz="1600" u="sng" dirty="0">
                <a:hlinkClick r:id="rId4"/>
              </a:rPr>
              <a:t>=141093706</a:t>
            </a:r>
            <a:endParaRPr lang="ru-RU" sz="1600" u="sng" dirty="0"/>
          </a:p>
          <a:p>
            <a:r>
              <a:rPr lang="ru-RU" sz="1600" u="sng" dirty="0"/>
              <a:t>(Фото 3)</a:t>
            </a:r>
            <a:r>
              <a:rPr lang="en-US" sz="1600" u="sng" dirty="0">
                <a:hlinkClick r:id="rId5"/>
              </a:rPr>
              <a:t> http://galerey-room.ru/?p=29412</a:t>
            </a:r>
            <a:endParaRPr lang="ru-RU" sz="1600" u="sng" dirty="0"/>
          </a:p>
          <a:p>
            <a:pPr fontAlgn="base"/>
            <a:r>
              <a:rPr lang="ru-RU" sz="1600" u="sng" dirty="0"/>
              <a:t>(Фото 4)</a:t>
            </a:r>
            <a:r>
              <a:rPr lang="en-US" sz="1600" u="sng" dirty="0">
                <a:hlinkClick r:id="rId5"/>
              </a:rPr>
              <a:t> </a:t>
            </a:r>
            <a:r>
              <a:rPr lang="en-US" sz="1600" b="1" u="sng" dirty="0">
                <a:hlinkClick r:id="rId6"/>
              </a:rPr>
              <a:t>https://deti-i-mama.ru/zagadki-pro-professii/</a:t>
            </a:r>
            <a:endParaRPr lang="ru-RU" sz="1600" dirty="0"/>
          </a:p>
          <a:p>
            <a:r>
              <a:rPr lang="ru-RU" sz="1600" u="sng" dirty="0"/>
              <a:t>(Фото 5, 6)</a:t>
            </a:r>
            <a:r>
              <a:rPr lang="en-US" sz="1600" u="sng" dirty="0">
                <a:hlinkClick r:id="rId7"/>
              </a:rPr>
              <a:t> https://kladraz.ru/razvivayuschie-zadanija/raskraski/raskraski-na-temu-profesi-dlja-detei-doshkolnogo-vozrasta.html</a:t>
            </a:r>
            <a:endParaRPr lang="ru-RU" sz="1600" dirty="0"/>
          </a:p>
          <a:p>
            <a:r>
              <a:rPr lang="ru-RU" sz="1600" u="sng" dirty="0"/>
              <a:t>(Фото 7,8)</a:t>
            </a:r>
            <a:r>
              <a:rPr lang="en-US" sz="1600" u="sng" dirty="0">
                <a:hlinkClick r:id="rId8"/>
              </a:rPr>
              <a:t> https://kladraz.ru/photos/photo1745.html</a:t>
            </a:r>
            <a:endParaRPr lang="ru-RU" sz="1600" dirty="0"/>
          </a:p>
          <a:p>
            <a:r>
              <a:rPr lang="ru-RU" sz="1600" u="sng" dirty="0"/>
              <a:t>(Фото 9)</a:t>
            </a:r>
            <a:r>
              <a:rPr lang="en-US" sz="1600" u="sng" dirty="0">
                <a:hlinkClick r:id="rId9"/>
              </a:rPr>
              <a:t> https://kladraz.ru/photos/photo1753.html</a:t>
            </a:r>
            <a:endParaRPr lang="ru-RU" sz="1600" dirty="0"/>
          </a:p>
          <a:p>
            <a:r>
              <a:rPr lang="ru-RU" sz="1600" u="sng" dirty="0"/>
              <a:t>(Фото 10)</a:t>
            </a:r>
            <a:r>
              <a:rPr lang="en-US" sz="1600" u="sng" dirty="0">
                <a:hlinkClick r:id="rId10"/>
              </a:rPr>
              <a:t> https://kladraz.ru/photos/photo1746.html</a:t>
            </a:r>
            <a:endParaRPr lang="ru-RU" sz="1600" u="sng" dirty="0"/>
          </a:p>
          <a:p>
            <a:r>
              <a:rPr lang="ru-RU" sz="1600" u="sng" dirty="0"/>
              <a:t>(Фото 11)</a:t>
            </a:r>
            <a:r>
              <a:rPr lang="en-US" sz="1600" u="sng" dirty="0">
                <a:hlinkClick r:id="rId11"/>
              </a:rPr>
              <a:t> https://kladraz.ru/photos/photo1755.html</a:t>
            </a:r>
            <a:endParaRPr lang="ru-RU" sz="1600" dirty="0"/>
          </a:p>
          <a:p>
            <a:r>
              <a:rPr lang="ru-RU" sz="1600" u="sng" dirty="0"/>
              <a:t>(Фото 12)</a:t>
            </a:r>
            <a:r>
              <a:rPr lang="en-US" sz="1600" u="sng" dirty="0">
                <a:hlinkClick r:id="rId12"/>
              </a:rPr>
              <a:t> https://kladraz.ru/photos/photo1748.html</a:t>
            </a:r>
            <a:endParaRPr lang="ru-RU" sz="1600" dirty="0"/>
          </a:p>
          <a:p>
            <a:r>
              <a:rPr lang="ru-RU" sz="1600" u="sng" dirty="0"/>
              <a:t>(Фото 13)</a:t>
            </a:r>
            <a:r>
              <a:rPr lang="ru-RU" sz="1600" dirty="0"/>
              <a:t> </a:t>
            </a:r>
            <a:r>
              <a:rPr lang="en-US" sz="1600" u="sng" dirty="0">
                <a:hlinkClick r:id="rId13"/>
              </a:rPr>
              <a:t>https://kladraz.ru/photos/photo1757.html</a:t>
            </a:r>
            <a:endParaRPr lang="ru-RU" sz="1600" dirty="0"/>
          </a:p>
          <a:p>
            <a:r>
              <a:rPr lang="ru-RU" sz="1600" u="sng" dirty="0"/>
              <a:t>(Фото 14)</a:t>
            </a:r>
            <a:r>
              <a:rPr lang="en-US" sz="1600" u="sng" dirty="0">
                <a:hlinkClick r:id="rId14"/>
              </a:rPr>
              <a:t> https://kladraz.ru/photos/photo1750.html</a:t>
            </a:r>
            <a:endParaRPr lang="ru-RU" sz="1600" dirty="0"/>
          </a:p>
          <a:p>
            <a:r>
              <a:rPr lang="ru-RU" sz="1600" u="sng" dirty="0"/>
              <a:t>(Фото 15)</a:t>
            </a:r>
            <a:r>
              <a:rPr lang="ru-RU" sz="1600" u="sng" dirty="0">
                <a:hlinkClick r:id="rId15"/>
              </a:rPr>
              <a:t> https://ru.depositphotos.com/stock-photos/%D0%B4%D0%B5%D1%82%D0%B8-%D0%BF%D1%80%D0%BE%D1%84%D0%B5%D1%81%D1%81%D0%B8%D0%B8.html?qview=144281577</a:t>
            </a:r>
            <a:endParaRPr lang="ru-RU" sz="1600" dirty="0"/>
          </a:p>
          <a:p>
            <a:r>
              <a:rPr lang="ru-RU" sz="1600" dirty="0"/>
              <a:t> </a:t>
            </a:r>
          </a:p>
          <a:p>
            <a:endParaRPr lang="ru-RU" sz="1600" dirty="0"/>
          </a:p>
          <a:p>
            <a:endParaRPr lang="ru-RU" sz="1600" u="sng" dirty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167</TotalTime>
  <Words>1073</Words>
  <Application>Microsoft Office PowerPoint</Application>
  <PresentationFormat>Экран (4:3)</PresentationFormat>
  <Paragraphs>191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 Black</vt:lpstr>
      <vt:lpstr>Century Schoolbook</vt:lpstr>
      <vt:lpstr>Wingdings</vt:lpstr>
      <vt:lpstr>Wingdings 2</vt:lpstr>
      <vt:lpstr>Эркер</vt:lpstr>
      <vt:lpstr>Муниципальное учреждение дополнительного образования  «Центр эстетического воспитания детей» Республика Мордовия, город Саранск </vt:lpstr>
      <vt:lpstr>Презентация PowerPoint</vt:lpstr>
      <vt:lpstr>Цель: выполнить рисунок композиции людей разных профессий.</vt:lpstr>
      <vt:lpstr>Кем быть? Возникает вопрос.</vt:lpstr>
      <vt:lpstr>Презентация PowerPoint</vt:lpstr>
      <vt:lpstr>Загадки о профессиях.</vt:lpstr>
      <vt:lpstr>рассказ о профессии врача.</vt:lpstr>
      <vt:lpstr>рассказ о профессии повара.</vt:lpstr>
      <vt:lpstr>рассказ о профессии строителя.</vt:lpstr>
      <vt:lpstr>рассказ о профессии художника.</vt:lpstr>
      <vt:lpstr>Составление эскизов к работе.  Яркое живописное решение.</vt:lpstr>
      <vt:lpstr>Составление эскизов к работе.  Яркое живописное решение.</vt:lpstr>
      <vt:lpstr>Составление эскизов к работе.  Яркое живописное решение.</vt:lpstr>
      <vt:lpstr>Составление эскизов к работе.  Яркое живописное решение.</vt:lpstr>
      <vt:lpstr>Составление эскизов к работе.  Яркое живописное решение.</vt:lpstr>
      <vt:lpstr>Яркое живописное решение.</vt:lpstr>
      <vt:lpstr>Рисуйте профессию своей мечты. Спасибо за внимание.</vt:lpstr>
      <vt:lpstr>Интернет – ресурсы: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учреждение дополнительного образования  «Центр эстетического воспитания детей» Республика Мордовия, город Саранск</dc:title>
  <dc:creator>Дом</dc:creator>
  <cp:lastModifiedBy>Елена</cp:lastModifiedBy>
  <cp:revision>22</cp:revision>
  <dcterms:created xsi:type="dcterms:W3CDTF">2022-02-05T16:42:22Z</dcterms:created>
  <dcterms:modified xsi:type="dcterms:W3CDTF">2022-12-17T19:52:19Z</dcterms:modified>
</cp:coreProperties>
</file>