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0" r:id="rId4"/>
    <p:sldId id="261" r:id="rId5"/>
    <p:sldId id="262" r:id="rId6"/>
    <p:sldId id="265" r:id="rId7"/>
    <p:sldId id="266" r:id="rId8"/>
    <p:sldId id="268" r:id="rId9"/>
    <p:sldId id="269" r:id="rId10"/>
    <p:sldId id="270" r:id="rId11"/>
    <p:sldId id="271" r:id="rId12"/>
    <p:sldId id="272" r:id="rId13"/>
    <p:sldId id="273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06.12.2022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 idx="4294967295"/>
          </p:nvPr>
        </p:nvSpPr>
        <p:spPr>
          <a:xfrm>
            <a:off x="0" y="274638"/>
            <a:ext cx="9144000" cy="1143000"/>
          </a:xfrm>
        </p:spPr>
        <p:txBody>
          <a:bodyPr>
            <a:noAutofit/>
          </a:bodyPr>
          <a:lstStyle/>
          <a:p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Муниципальное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бюджетное дошкольное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образовательное учреждение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сад комбинированного вида «Березка» р.п.Чишмы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Муниципального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района   Чишминский  район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Республики Башкортостан</a:t>
            </a:r>
            <a:b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Объект 4"/>
          <p:cNvSpPr>
            <a:spLocks noGrp="1"/>
          </p:cNvSpPr>
          <p:nvPr>
            <p:ph idx="4294967295"/>
          </p:nvPr>
        </p:nvSpPr>
        <p:spPr>
          <a:xfrm>
            <a:off x="0" y="1600200"/>
            <a:ext cx="9144000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ПРОЕКТ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«Разноцветный </a:t>
            </a: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младшая группа комбинированной направленности </a:t>
            </a:r>
          </a:p>
          <a:p>
            <a:pPr marL="0" indent="0" algn="ctr">
              <a:buNone/>
            </a:pPr>
            <a:r>
              <a:rPr lang="ru-RU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№10 «Пчелки</a:t>
            </a:r>
            <a:r>
              <a:rPr lang="ru-RU" sz="1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»                                                </a:t>
            </a:r>
            <a:endParaRPr lang="ru-RU" sz="18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r>
              <a:rPr lang="ru-RU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Воспитатель: Ахметдинова Эльвира </a:t>
            </a:r>
            <a:r>
              <a:rPr lang="ru-RU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Зинфировна</a:t>
            </a:r>
          </a:p>
          <a:p>
            <a:pPr marL="0" indent="0" algn="ctr">
              <a:buNone/>
            </a:pPr>
            <a:endParaRPr lang="ru-RU" sz="1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ctr">
              <a:buNone/>
            </a:pP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sz="14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1720" y="3356992"/>
            <a:ext cx="4968552" cy="33123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275856" y="6165304"/>
            <a:ext cx="336261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 smtClean="0"/>
              <a:t>          </a:t>
            </a:r>
          </a:p>
          <a:p>
            <a:r>
              <a:rPr lang="ru-RU" dirty="0"/>
              <a:t> </a:t>
            </a:r>
            <a:r>
              <a:rPr lang="ru-RU" dirty="0" smtClean="0"/>
              <a:t>          </a:t>
            </a:r>
            <a:r>
              <a:rPr lang="ru-RU" sz="1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Ноябрь 2022г.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577613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683568" y="889844"/>
            <a:ext cx="7992888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Участники проекта:  воспитанники младшей группы, воспитатели,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Сроки реализации проекта: с 21 ноября- 25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ноября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Итоговое событие: плакат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«Разноцветный </a:t>
            </a:r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мир»   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Вид проекта: групповой (краткосрочный) 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Тип  проекта: творческий,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информационно-исследовательский   </a:t>
            </a:r>
            <a:endParaRPr lang="ru-RU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Предпосылки к определению цели детьми: 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мониторинг, наблюдения</a:t>
            </a:r>
          </a:p>
          <a:p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Цель: обеспечение накоплений представлений у детей младшего возраста о форме, цвете, величине предметов, их свойствах, которые составляют фундамент общего умственного развития ребенка и являются условием успешного овладения любой практической деятельностью.</a:t>
            </a:r>
          </a:p>
        </p:txBody>
      </p:sp>
    </p:spTree>
    <p:extLst>
      <p:ext uri="{BB962C8B-B14F-4D97-AF65-F5344CB8AC3E}">
        <p14:creationId xmlns:p14="http://schemas.microsoft.com/office/powerpoint/2010/main" val="34650321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65303934"/>
              </p:ext>
            </p:extLst>
          </p:nvPr>
        </p:nvGraphicFramePr>
        <p:xfrm>
          <a:off x="683570" y="957996"/>
          <a:ext cx="7776861" cy="5356901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653980"/>
                <a:gridCol w="1653980"/>
                <a:gridCol w="1637841"/>
                <a:gridCol w="2831060"/>
              </a:tblGrid>
              <a:tr h="196998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Образовательные области</a:t>
                      </a:r>
                    </a:p>
                  </a:txBody>
                  <a:tcPr marL="46005" marR="4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Задачи</a:t>
                      </a:r>
                    </a:p>
                  </a:txBody>
                  <a:tcPr marL="46005" marR="4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63436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воспитательные</a:t>
                      </a:r>
                    </a:p>
                  </a:txBody>
                  <a:tcPr marL="46005" marR="4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развивающие</a:t>
                      </a:r>
                    </a:p>
                  </a:txBody>
                  <a:tcPr marL="46005" marR="4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обучающие</a:t>
                      </a:r>
                    </a:p>
                  </a:txBody>
                  <a:tcPr marL="46005" marR="4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09941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Социально-коммуникативное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развитие</a:t>
                      </a:r>
                    </a:p>
                  </a:txBody>
                  <a:tcPr marL="46005" marR="4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tabLst>
                          <a:tab pos="731520" algn="l"/>
                        </a:tabLs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Воспитывать самостоятельность       и инициативность в организациях игр. Приучать не мешать сверстнику, не отнимать игрушки, делиться ими. Воспитывать умение ждать.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6005" marR="4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Развивать творческие мышления и воображения через игры.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6005" marR="4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675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Представлять детям возможность играть с разнообразными дидактическими материалами.</a:t>
                      </a:r>
                      <a:b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Проговаривать цвета каждого животного (рыжая лиса, серый зайчик, коричневый мишка, желтый колобок, серый волк, серая мышка, зеленая лягушка, красная божья коровка), цвет одежды.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675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6005" marR="4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97793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Познавательное</a:t>
                      </a:r>
                    </a:p>
                  </a:txBody>
                  <a:tcPr marL="46005" marR="4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ru-RU" sz="1400" b="1" i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Воспитывать познавательный интерес, любознательность.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6005" marR="4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Создать условия для развития коммуникативных навыков, познавательно-исследовательской деятельности детей.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6005" marR="4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Обогащать сенсорный опыт детей, </a:t>
                      </a:r>
                      <a:b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</a:b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учить различать основные цвета, отбирать предметы определённого цвета, размера, формы.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46005" marR="4600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83568" y="548680"/>
            <a:ext cx="777686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Образовательные области и задачи проекта</a:t>
            </a:r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2811094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85299800"/>
              </p:ext>
            </p:extLst>
          </p:nvPr>
        </p:nvGraphicFramePr>
        <p:xfrm>
          <a:off x="611560" y="548680"/>
          <a:ext cx="7920881" cy="5688632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1789814"/>
                <a:gridCol w="2150420"/>
                <a:gridCol w="1851211"/>
                <a:gridCol w="2129436"/>
              </a:tblGrid>
              <a:tr h="319736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Художественно-эстетическое</a:t>
                      </a:r>
                    </a:p>
                  </a:txBody>
                  <a:tcPr marL="29095" marR="29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</a:rPr>
                        <a:t>Содействовать воспитанию эстетических чувств у детей через цветовосприятие.</a:t>
                      </a: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095" marR="29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Calibri"/>
                        <a:ea typeface="Calibri"/>
                        <a:cs typeface="Times New Roman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Р</a:t>
                      </a: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Calibri"/>
                          <a:cs typeface="Times New Roman"/>
                        </a:rPr>
                        <a:t>азвивать художественное восприятие, воспитывать доступные пониманию детей произведения изобразительного искусства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Calibri"/>
                          <a:ea typeface="Calibri"/>
                          <a:cs typeface="Times New Roman"/>
                        </a:rPr>
                        <a:t>.</a:t>
                      </a:r>
                    </a:p>
                    <a:p>
                      <a:pPr algn="just"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095" marR="29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b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Рассматривать с детьми иллюстрации, игрушки, картинки, обращать внимание на характер игрушек, их форму, цветовое оформление.</a:t>
                      </a:r>
                      <a:b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</a:b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Вызывать у детей интерес к действиям с карандашами, красками, бумагой.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095" marR="29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127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Физическое</a:t>
                      </a:r>
                    </a:p>
                  </a:txBody>
                  <a:tcPr marL="29095" marR="29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29095" marR="29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Развивать интерес к участию в подвижных и пальчиковых играх, в физических упражнениях.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Развивать мелкую моторику.</a:t>
                      </a:r>
                      <a:endParaRPr lang="ru-RU" sz="1400" b="1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095" marR="29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Формировать умение сохранять правильную осанку.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29095" marR="29095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86865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89033813"/>
              </p:ext>
            </p:extLst>
          </p:nvPr>
        </p:nvGraphicFramePr>
        <p:xfrm>
          <a:off x="755576" y="620688"/>
          <a:ext cx="7776865" cy="5616624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046675"/>
                <a:gridCol w="2009815"/>
                <a:gridCol w="1730170"/>
                <a:gridCol w="1990205"/>
              </a:tblGrid>
              <a:tr h="5616624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    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Речевое развитие</a:t>
                      </a:r>
                    </a:p>
                  </a:txBody>
                  <a:tcPr marL="60616" marR="60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/>
                      <a:endParaRPr lang="ru-RU" sz="1400" b="1" i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just"/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Воспитывать </a:t>
                      </a: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интерес к книгам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0616" marR="60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Bef>
                          <a:spcPts val="1125"/>
                        </a:spcBef>
                        <a:spcAft>
                          <a:spcPts val="1125"/>
                        </a:spcAft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Совершенствовать </a:t>
                      </a: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диалогическую речь: учить участвовать в беседе, выражать свою точку зрения, понятно для слушателя отвечать на вопросы.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0616" marR="60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just">
                        <a:spcAft>
                          <a:spcPts val="0"/>
                        </a:spcAft>
                      </a:pPr>
                      <a:endParaRPr lang="ru-RU" sz="1400" b="1" i="1" dirty="0" smtClean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Пополнять </a:t>
                      </a: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и обогащать словарный запас детей: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i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Сущ</a:t>
                      </a: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-</a:t>
                      </a:r>
                      <a:r>
                        <a:rPr lang="ru-RU" sz="1400" b="1" i="1" baseline="0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1" dirty="0" err="1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ными</a:t>
                      </a: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: круг</a:t>
                      </a: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, квадрат, треугольник, пирамидка, , кубик, кирпичик и др.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Прилагательными: жёлтый, красный, синий, оранжевый, зеленый, голубой, большой, маленький, круглый, квадратный, высокий, низкий.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Числительными: один, много.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Наречиями: высоко, низко.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  <a:p>
                      <a:pPr algn="just"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Calibri"/>
                          <a:cs typeface="Times New Roman" panose="02020603050405020304" pitchFamily="18" charset="0"/>
                        </a:rPr>
                        <a:t>Пространственными предлогами: в, на, под, с, за.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Calibri"/>
                        <a:cs typeface="Times New Roman" panose="02020603050405020304" pitchFamily="18" charset="0"/>
                      </a:endParaRPr>
                    </a:p>
                  </a:txBody>
                  <a:tcPr marL="60616" marR="60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861066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10343799"/>
              </p:ext>
            </p:extLst>
          </p:nvPr>
        </p:nvGraphicFramePr>
        <p:xfrm>
          <a:off x="647564" y="923330"/>
          <a:ext cx="7920880" cy="5574827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2808312"/>
                <a:gridCol w="2157951"/>
                <a:gridCol w="2954617"/>
              </a:tblGrid>
              <a:tr h="25401">
                <a:tc row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Игровые уголки</a:t>
                      </a:r>
                    </a:p>
                  </a:txBody>
                  <a:tcPr marL="4628" marR="46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">
                          <a:effectLst/>
                          <a:latin typeface="Times New Roman"/>
                          <a:ea typeface="Times New Roman"/>
                        </a:rPr>
                        <a:t>Предметы деятельности</a:t>
                      </a:r>
                    </a:p>
                  </a:txBody>
                  <a:tcPr marL="4628" marR="46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366850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Педагоги</a:t>
                      </a:r>
                    </a:p>
                  </a:txBody>
                  <a:tcPr marL="4628" marR="46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Дети или родители</a:t>
                      </a:r>
                    </a:p>
                  </a:txBody>
                  <a:tcPr marL="4628" marR="46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880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ИЗО уголок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4628" marR="46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 Раскраски</a:t>
                      </a: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, цветные </a:t>
                      </a: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   иллюстрации</a:t>
                      </a: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28" marR="46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Восковые мелки, гуашь.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28" marR="46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77815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Уголок сенсорного развития</a:t>
                      </a:r>
                    </a:p>
                  </a:txBody>
                  <a:tcPr marL="4628" marR="46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93345"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Дидактические пособия для ознакомления детей раннего возраста с цветом, формой и величиной.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Картотека стихов о </a:t>
                      </a:r>
                      <a:r>
                        <a:rPr lang="ru-RU" sz="1400" b="1" i="1" dirty="0" smtClean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 цветах</a:t>
                      </a: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marL="93345"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Д/и «Сложи геометрическую фигуру круг из частей» (разрезные картинки), «Елочка», «Цветок и бабочки», «Найди по цвету и форме», «Пройди по дорожке, найди сапожки», «Найди пару», «Найди все предметы красного цвета», «Собачка и дом»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28" marR="46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Волшебный мешочек, логический куб, логический чемоданчик, цветные шары, стаканчики для экспериментирования.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28" marR="46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212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00">
                          <a:effectLst/>
                          <a:latin typeface="Times New Roman"/>
                          <a:ea typeface="Times New Roman"/>
                        </a:rPr>
                        <a:t>Уголок физического развития</a:t>
                      </a:r>
                    </a:p>
                  </a:txBody>
                  <a:tcPr marL="4628" marR="46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" i="1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28" marR="46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00" i="1" dirty="0">
                          <a:effectLst/>
                          <a:latin typeface="Times New Roman"/>
                          <a:ea typeface="Times New Roman"/>
                        </a:rPr>
                        <a:t>разноцветные мячики и кубики, атрибут для игры «Карусель»</a:t>
                      </a:r>
                      <a:endParaRPr lang="ru-RU" sz="1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4628" marR="4628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329113" y="119380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itchFamily="34" charset="0"/>
                <a:ea typeface="Times New Roman" pitchFamily="18" charset="0"/>
                <a:cs typeface="Arial" pitchFamily="34" charset="0"/>
              </a:rPr>
              <a:t>                                          </a:t>
            </a:r>
            <a:endParaRPr kumimoji="0" lang="ru-RU" altLang="ru-RU" sz="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75656" y="0"/>
            <a:ext cx="6264696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 </a:t>
            </a:r>
            <a:endParaRPr lang="ru-RU" dirty="0" smtClean="0"/>
          </a:p>
          <a:p>
            <a:pPr algn="ctr"/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План </a:t>
            </a:r>
            <a:r>
              <a:rPr lang="ru-RU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образовательной  </a:t>
            </a:r>
            <a:r>
              <a:rPr lang="ru-RU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среды</a:t>
            </a:r>
          </a:p>
          <a:p>
            <a:pPr algn="ctr"/>
            <a:endParaRPr lang="ru-RU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4028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14520352"/>
              </p:ext>
            </p:extLst>
          </p:nvPr>
        </p:nvGraphicFramePr>
        <p:xfrm>
          <a:off x="683569" y="1124743"/>
          <a:ext cx="7776863" cy="5176693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732521"/>
                <a:gridCol w="115374"/>
                <a:gridCol w="3928968"/>
              </a:tblGrid>
              <a:tr h="398598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Образовательная деятельность в ходе режимных моментов</a:t>
                      </a:r>
                    </a:p>
                  </a:txBody>
                  <a:tcPr marL="60616" marR="60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Организованная образовательная деятельность</a:t>
                      </a:r>
                    </a:p>
                  </a:txBody>
                  <a:tcPr marL="60616" marR="60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15909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1</a:t>
                      </a:r>
                    </a:p>
                  </a:txBody>
                  <a:tcPr marL="60616" marR="60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>
                          <a:effectLst/>
                          <a:latin typeface="Times New Roman"/>
                          <a:ea typeface="Times New Roman"/>
                        </a:rPr>
                        <a:t>2</a:t>
                      </a:r>
                    </a:p>
                  </a:txBody>
                  <a:tcPr marL="60616" marR="60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31816">
                <a:tc gridSpan="3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Понедельник 21 ноября 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00"/>
                          </a:solidFill>
                          <a:effectLst/>
                          <a:latin typeface="Times New Roman"/>
                          <a:ea typeface="Times New Roman"/>
                        </a:rPr>
                        <a:t>«Путешествие Божьей коровки в Красное королевство»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616" marR="60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10224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Утро: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1. Зарядка с красными шарами.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2. Просмотр мультфильма «Кисточка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Петти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» красный цвет.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3. Рассматривание иллюстраций красного цвета.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4. Опыт «Цветная вода» красный цвет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Прогулка: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П/И «Передай красный мяч по кругу»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Вечер: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Д/и «Найди и назови все красное»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П/и «Принеси флажок»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Раскраски «Божья коровка» </a:t>
                      </a:r>
                    </a:p>
                  </a:txBody>
                  <a:tcPr marL="60616" marR="60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1. Художественная литература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Тема: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Заучивание стихотворения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С.Я.Маршака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«Красная страница».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2. Художественно-эстетическое развитие /рисование/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Тема: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«Ягоды рябины» нетрадиционная техника рисования пальчиками.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- словесные: рассказывание стихотворения </a:t>
                      </a:r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С.Я.Маршака</a:t>
                      </a: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 «Красная страница», вопросы, пояснения по рисованию;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- наглядные: рассматривание иллюстрации, образец рисунка;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- игровые: сюрпризный момент, обыгрывание рисунков.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0616" marR="60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683568" y="568211"/>
            <a:ext cx="784887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Планирование образовательной деятельности</a:t>
            </a:r>
            <a:endParaRPr kumimoji="0" lang="ru-RU" altLang="ru-RU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877461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7021659"/>
              </p:ext>
            </p:extLst>
          </p:nvPr>
        </p:nvGraphicFramePr>
        <p:xfrm>
          <a:off x="611560" y="692696"/>
          <a:ext cx="7920880" cy="554461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57906"/>
                <a:gridCol w="4262974"/>
              </a:tblGrid>
              <a:tr h="462051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Вторник 22 ноября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C00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«Путешествие Цыпленка в Желтое королевство»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0616" marR="60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50825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Утро: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1. Зарядка с желтыми шарами.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2. Просмотр мультфильма «Кисточка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Петти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» желтый цвет.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3. Рассматривание иллюстраций желтого цвета.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4. Беседа «Зачем нужно солнце?»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5. Опыт «Цветная вода» желтый цвет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Прогулка: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П/И «Перешагивание через кубики»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Вечер: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Настольный театр «Колобок»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Д/и «Найди и назови все желтое»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Конструирование «Мой дом»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П/и «Курица и цыплята»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60616" marR="60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1.Речевое развитие /развитие речи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Тема: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«Рассматривание сюжетной картины «Дети играют в кубики»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словесные: беседа по картине, вопросы;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-наглядные: рассматривание картины и сравнивание строительного материала;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игровые: сюрпризный момент, обыгрывание картины.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2. Художественно-эстетическое развитие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/рисование/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Тема: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«Солнышко» нетрадиционная техника ладошкой /коллективная работа/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словесные: рассказывание стихотворения «Солнышко-</a:t>
                      </a:r>
                      <a:r>
                        <a:rPr lang="ru-RU" sz="1400" b="1" i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колоколнышко</a:t>
                      </a: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», вопросы, пояснения по рисованию;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наглядные: рассматривание иллюстрации, образец рисунка;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игровые: сюрпризный момент, 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обыгрывание рисунков.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60616" marR="6061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65955120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25781374"/>
              </p:ext>
            </p:extLst>
          </p:nvPr>
        </p:nvGraphicFramePr>
        <p:xfrm>
          <a:off x="683568" y="620688"/>
          <a:ext cx="7776864" cy="547260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591399"/>
                <a:gridCol w="4185465"/>
              </a:tblGrid>
              <a:tr h="995020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Среда 23 ноября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«Путешествие Лягушонка в Зеленое королевство»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626" marR="31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477588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Утро: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1. Зарядка с зелеными шарами.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2. Просмотр мультфильма «Кисточка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Петти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» зеленый цвет.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3. Рассматривание иллюстраций зеленого цвета.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4. Опыт «Цветная вода» зеленый цвет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Прогулка: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П/И «Лягушата»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Вечер: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Д/и «Елочка»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П/гимн. «Дерево»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Д/и «Найди и назови все зеленое»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Беседа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Раскраска «Сигналы </a:t>
                      </a:r>
                      <a:r>
                        <a:rPr lang="ru-RU" sz="1400" b="1" dirty="0" err="1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сфетофора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1626" marR="31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1. Речевое развитие/художественная литература/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Тема: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Заучивание стихотворения </a:t>
                      </a:r>
                      <a:r>
                        <a:rPr lang="ru-RU" sz="1400" b="1" dirty="0" err="1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М.Янушкевича</a:t>
                      </a:r>
                      <a:r>
                        <a:rPr lang="ru-RU" sz="1400" b="1" dirty="0" smtClean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«Зеленая травка, зеленый листок».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2. Художественно- эстетическое развитие /конструирование/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Тема: </a:t>
                      </a: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«Лягушка»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словесные: пояснения по рисованию;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наглядные: рассматривание иллюстрации, образец рисунка;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игровые: сюрпризный момент, обыгрывание рисунков.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00B05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31626" marR="31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33058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078713507"/>
              </p:ext>
            </p:extLst>
          </p:nvPr>
        </p:nvGraphicFramePr>
        <p:xfrm>
          <a:off x="611560" y="692696"/>
          <a:ext cx="7920880" cy="5472608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657906"/>
                <a:gridCol w="4262974"/>
              </a:tblGrid>
              <a:tr h="521201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Четверг 24 ноября</a:t>
                      </a:r>
                      <a:endParaRPr lang="ru-RU" sz="1400" b="1" dirty="0" smtClean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 smtClean="0">
                          <a:solidFill>
                            <a:srgbClr val="0070C0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«Путешествие Капельки в Синее королевство»</a:t>
                      </a:r>
                      <a:endParaRPr lang="ru-RU" sz="1400" b="1" dirty="0"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</a:txBody>
                  <a:tcPr marL="31626" marR="31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95140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Утро: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1. Зарядка с синими шарами.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2. Просмотр мультфильма «Кисточка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Петти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» синий цвет.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3. Рассматривание иллюстраций синего цвета.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4. Беседа «Где можно встретить воду?»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Прогулка: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П/И «Солнышко и дождь»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Вечер: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Прослушивание фонограммы «Шум моря»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Д/и «Найди и назови все синее»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П/и </a:t>
                      </a:r>
                      <a:r>
                        <a:rPr lang="ru-RU" sz="1400" b="1" dirty="0" err="1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и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Д/и «Пройди по синей дорожке, найди синие сапожки»</a:t>
                      </a:r>
                    </a:p>
                  </a:txBody>
                  <a:tcPr marL="31626" marR="31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1. Познавательное развитие/окружающий мир/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Тема: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«Волшебница вода»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Экспериментальная деятельность. Опыты с водой (окрашивание воды)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2. Художественно-эстетическое развитие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/рисование/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u="sng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Тема:</a:t>
                      </a: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«Дождь» нетрадиционная техника пальчиками.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словесные: рассказывание потешки «Дождик», вопросы, пояснения по рисованию;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наглядные: рассматривание иллюстрации, образец рисунка;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- игровые: сюрпризный момент, обыгрывание рисунков.</a:t>
                      </a:r>
                      <a:endParaRPr lang="ru-RU" sz="1400" b="1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Times New Roman"/>
                        <a:cs typeface="Times New Roman" panose="02020603050405020304" pitchFamily="18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chemeClr val="tx1"/>
                          </a:solidFill>
                          <a:effectLst/>
                          <a:latin typeface="Times New Roman" panose="02020603050405020304" pitchFamily="18" charset="0"/>
                          <a:ea typeface="Times New Roman"/>
                          <a:cs typeface="Times New Roman" panose="02020603050405020304" pitchFamily="18" charset="0"/>
                        </a:rPr>
                        <a:t>     </a:t>
                      </a:r>
                    </a:p>
                  </a:txBody>
                  <a:tcPr marL="31626" marR="316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555398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34894809"/>
              </p:ext>
            </p:extLst>
          </p:nvPr>
        </p:nvGraphicFramePr>
        <p:xfrm>
          <a:off x="755576" y="692696"/>
          <a:ext cx="7704856" cy="5544616"/>
        </p:xfrm>
        <a:graphic>
          <a:graphicData uri="http://schemas.openxmlformats.org/drawingml/2006/table">
            <a:tbl>
              <a:tblPr firstRow="1" firstCol="1" lastRow="1" lastCol="1" bandRow="1" bandCol="1"/>
              <a:tblGrid>
                <a:gridCol w="3558145"/>
                <a:gridCol w="4146711"/>
              </a:tblGrid>
              <a:tr h="756085">
                <a:tc gridSpan="2"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solidFill>
                            <a:srgbClr val="FF00FF"/>
                          </a:solidFill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Пятница 25 ноября</a:t>
                      </a:r>
                    </a:p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«Путешествие детей в Разноцветный мир»</a:t>
                      </a:r>
                    </a:p>
                  </a:txBody>
                  <a:tcPr marL="66126" marR="66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4788531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Утро: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Чтение стихов «Стихи о цвете» (красный, синий, жёлтый, зелёный, , голубой).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Беседа «Веселая радуга»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«Какие колечки у пирамидки?»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Прогулка: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П/и «Карусель»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П/и «Пройди в ворота»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Вечер: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Д/и «Цветик- </a:t>
                      </a:r>
                      <a:r>
                        <a:rPr lang="ru-RU" sz="1400" b="1" dirty="0" err="1">
                          <a:effectLst/>
                          <a:latin typeface="Times New Roman"/>
                          <a:ea typeface="Times New Roman"/>
                        </a:rPr>
                        <a:t>многоцветик</a:t>
                      </a: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»,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Д/и на закрепление цветов «Подбери по форме и цвету», «Сложи фигуру», «Найди пару», «Пирамидка», «</a:t>
                      </a:r>
                      <a:r>
                        <a:rPr lang="ru-RU" sz="1400" b="1" dirty="0" err="1">
                          <a:effectLst/>
                          <a:latin typeface="Times New Roman"/>
                          <a:ea typeface="Times New Roman"/>
                        </a:rPr>
                        <a:t>Мозайка</a:t>
                      </a: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6126" marR="66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1. Художественная литература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  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Тема: Чтение сказки </a:t>
                      </a:r>
                      <a:r>
                        <a:rPr lang="ru-RU" sz="1400" b="1" dirty="0" err="1">
                          <a:effectLst/>
                          <a:latin typeface="Times New Roman"/>
                          <a:ea typeface="Times New Roman"/>
                        </a:rPr>
                        <a:t>В.Сутеева</a:t>
                      </a: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 «Нераскрашенный петух»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2. Художественно- эстетическое развитие /аппликация/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Тема: «Петушок»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Times New Roman"/>
                          <a:ea typeface="Times New Roman"/>
                        </a:rPr>
                        <a:t>- Словесные: рассказывание стихотворения «Петушок золотой гребешок», вопросы, объяснения,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Times New Roman"/>
                          <a:ea typeface="Times New Roman"/>
                        </a:rPr>
                        <a:t>- Наглядные: рассматривание иллюстрации, составных частей хвоста петуха.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i="1" dirty="0">
                          <a:effectLst/>
                          <a:latin typeface="Times New Roman"/>
                          <a:ea typeface="Times New Roman"/>
                        </a:rPr>
                        <a:t>- Игровые: сюрпризный момент, обыгрывание.</a:t>
                      </a:r>
                      <a:endParaRPr lang="ru-RU" sz="1400" b="1" dirty="0">
                        <a:effectLst/>
                        <a:latin typeface="Times New Roman"/>
                        <a:ea typeface="Times New Roman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400" b="1" dirty="0">
                          <a:effectLst/>
                          <a:latin typeface="Times New Roman"/>
                          <a:ea typeface="Times New Roman"/>
                        </a:rPr>
                        <a:t> </a:t>
                      </a:r>
                    </a:p>
                  </a:txBody>
                  <a:tcPr marL="66126" marR="6612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6541770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335846"/>
            <a:ext cx="7776864" cy="507831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endParaRPr lang="ru-RU" b="1" dirty="0" smtClean="0"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ru-RU" b="1" dirty="0" smtClean="0">
                <a:latin typeface="Times New Roman"/>
                <a:ea typeface="Times New Roman"/>
              </a:rPr>
              <a:t> </a:t>
            </a:r>
            <a:r>
              <a:rPr lang="ru-RU" b="1" dirty="0">
                <a:latin typeface="Times New Roman"/>
                <a:ea typeface="Times New Roman"/>
              </a:rPr>
              <a:t>Формы взаимодействия с семьями воспитанников: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b="1" i="1" dirty="0">
                <a:latin typeface="Times New Roman"/>
                <a:ea typeface="Times New Roman"/>
              </a:rPr>
              <a:t> 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1. Консультации: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«Что такое </a:t>
            </a:r>
            <a:r>
              <a:rPr lang="ru-RU" dirty="0" err="1">
                <a:latin typeface="Times New Roman"/>
                <a:ea typeface="Calibri"/>
              </a:rPr>
              <a:t>сенсорика</a:t>
            </a:r>
            <a:r>
              <a:rPr lang="ru-RU" dirty="0">
                <a:latin typeface="Times New Roman"/>
                <a:ea typeface="Calibri"/>
              </a:rPr>
              <a:t> и почему необходимо ее развивать»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«Цветовое восприятие в жизни дошкольника»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 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2. Папки-передвижки: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«Как выучить с ребенком цвета»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«Дидактические игры на изучение цветов своими руками»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«Каким цветом рисует ваш ребенок?» психология детского рисунка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«короткие стихи о цвете»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 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3. Привлечение к изготовлению игр и пособий для сенсорного развития детей.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 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4. Оформление выставок детских работ.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b="1" i="1" dirty="0">
                <a:latin typeface="Times New Roman"/>
                <a:ea typeface="Times New Roman"/>
              </a:rPr>
              <a:t> 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0706943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692696"/>
            <a:ext cx="7632848" cy="50167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spcAft>
                <a:spcPts val="0"/>
              </a:spcAft>
            </a:pPr>
            <a:r>
              <a:rPr lang="ru-RU" b="1" dirty="0">
                <a:latin typeface="Times New Roman"/>
                <a:ea typeface="Calibri"/>
              </a:rPr>
              <a:t>Методическая </a:t>
            </a:r>
            <a:r>
              <a:rPr lang="ru-RU" b="1" dirty="0" smtClean="0">
                <a:latin typeface="Times New Roman"/>
                <a:ea typeface="Calibri"/>
              </a:rPr>
              <a:t>литература</a:t>
            </a:r>
          </a:p>
          <a:p>
            <a:pPr>
              <a:spcAft>
                <a:spcPts val="0"/>
              </a:spcAft>
            </a:pPr>
            <a:endParaRPr lang="ru-RU" sz="1600" b="1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Бондаренко А.К. Дидактические игры в детском саду: кн. для воспитателя детского сада / </a:t>
            </a:r>
            <a:r>
              <a:rPr lang="ru-RU" dirty="0" err="1">
                <a:latin typeface="Times New Roman"/>
                <a:ea typeface="Calibri"/>
              </a:rPr>
              <a:t>А.К.Бондаренко</a:t>
            </a:r>
            <a:r>
              <a:rPr lang="ru-RU" dirty="0">
                <a:latin typeface="Times New Roman"/>
                <a:ea typeface="Calibri"/>
              </a:rPr>
              <a:t>. - М.: Просвещение, 1991.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err="1">
                <a:latin typeface="Times New Roman"/>
                <a:ea typeface="Calibri"/>
              </a:rPr>
              <a:t>Гризик</a:t>
            </a:r>
            <a:r>
              <a:rPr lang="ru-RU" dirty="0">
                <a:latin typeface="Times New Roman"/>
                <a:ea typeface="Calibri"/>
              </a:rPr>
              <a:t> Т.И. «Познаю мир» - Москва: Просвещение, 2007.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Ушакова О.С. «Развитие речи и творчества дошкольников». М.: Сфера 2003.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Павленко И.Н., </a:t>
            </a:r>
            <a:r>
              <a:rPr lang="ru-RU" dirty="0" err="1">
                <a:latin typeface="Times New Roman"/>
                <a:ea typeface="Calibri"/>
              </a:rPr>
              <a:t>Родюшкина</a:t>
            </a:r>
            <a:r>
              <a:rPr lang="ru-RU" dirty="0">
                <a:latin typeface="Times New Roman"/>
                <a:ea typeface="Calibri"/>
              </a:rPr>
              <a:t> Н.Г. «Развитие речи и ознакомление с окружающим миром в ДОУ». М., Сфера 2007.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Лыкова И.А. Изобразительное творчество в детском саду. Занятия в изостудии. - М.: Карапуз-дидактика, 2008.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err="1">
                <a:latin typeface="Times New Roman"/>
                <a:ea typeface="Calibri"/>
              </a:rPr>
              <a:t>Синкевич</a:t>
            </a:r>
            <a:r>
              <a:rPr lang="ru-RU" dirty="0">
                <a:latin typeface="Times New Roman"/>
                <a:ea typeface="Calibri"/>
              </a:rPr>
              <a:t> В.В. «Физкультура для малышей». М., Детство-пресс. 2002.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err="1">
                <a:latin typeface="Times New Roman"/>
                <a:ea typeface="Calibri"/>
              </a:rPr>
              <a:t>Э.Г.Пилюгина</a:t>
            </a:r>
            <a:r>
              <a:rPr lang="ru-RU" dirty="0">
                <a:latin typeface="Times New Roman"/>
                <a:ea typeface="Calibri"/>
              </a:rPr>
              <a:t> «Игры-занятия с малышом от рождения до 3-х лет».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err="1">
                <a:latin typeface="Times New Roman"/>
                <a:ea typeface="Calibri"/>
              </a:rPr>
              <a:t>Венгер</a:t>
            </a:r>
            <a:r>
              <a:rPr lang="ru-RU" dirty="0">
                <a:latin typeface="Times New Roman"/>
                <a:ea typeface="Calibri"/>
              </a:rPr>
              <a:t> Л.А. «Воспитание сенсорной культуры ребенка от рождения до 6 лет». - М.: Просвещение, 1995.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 err="1">
                <a:latin typeface="Times New Roman"/>
                <a:ea typeface="Calibri"/>
              </a:rPr>
              <a:t>Венгер</a:t>
            </a:r>
            <a:r>
              <a:rPr lang="ru-RU" dirty="0">
                <a:latin typeface="Times New Roman"/>
                <a:ea typeface="Calibri"/>
              </a:rPr>
              <a:t> Л.А. «Дидактические игры и упражнения по сенсорному воспитанию дошкольников». - М.: Просвещение, 1997.</a:t>
            </a:r>
            <a:endParaRPr lang="ru-RU" sz="1600" dirty="0">
              <a:latin typeface="Times New Roman"/>
              <a:ea typeface="Times New Roman"/>
            </a:endParaRPr>
          </a:p>
          <a:p>
            <a:pPr>
              <a:spcAft>
                <a:spcPts val="0"/>
              </a:spcAft>
            </a:pPr>
            <a:r>
              <a:rPr lang="ru-RU" dirty="0">
                <a:latin typeface="Times New Roman"/>
                <a:ea typeface="Calibri"/>
              </a:rPr>
              <a:t> 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307265674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50</TotalTime>
  <Words>894</Words>
  <Application>Microsoft Office PowerPoint</Application>
  <PresentationFormat>Экран (4:3)</PresentationFormat>
  <Paragraphs>289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Тема Office</vt:lpstr>
      <vt:lpstr>Муниципальное бюджетное дошкольное образовательное учреждение Детский сад комбинированного вида «Березка» р.п.Чишмы     Муниципального района   Чишминский  район     Республики Башкортостан 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Семья</dc:creator>
  <cp:lastModifiedBy>Аделина</cp:lastModifiedBy>
  <cp:revision>7</cp:revision>
  <dcterms:created xsi:type="dcterms:W3CDTF">2022-11-13T16:04:48Z</dcterms:created>
  <dcterms:modified xsi:type="dcterms:W3CDTF">2022-12-06T15:29:27Z</dcterms:modified>
</cp:coreProperties>
</file>