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6" r:id="rId15"/>
    <p:sldId id="287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283" r:id="rId24"/>
    <p:sldId id="281" r:id="rId25"/>
    <p:sldId id="282" r:id="rId26"/>
    <p:sldId id="284" r:id="rId27"/>
    <p:sldId id="288" r:id="rId28"/>
    <p:sldId id="285" r:id="rId29"/>
    <p:sldId id="286" r:id="rId30"/>
    <p:sldId id="289" r:id="rId31"/>
    <p:sldId id="290" r:id="rId32"/>
    <p:sldId id="291" r:id="rId33"/>
    <p:sldId id="292" r:id="rId34"/>
    <p:sldId id="294" r:id="rId35"/>
    <p:sldId id="295" r:id="rId36"/>
    <p:sldId id="296" r:id="rId37"/>
    <p:sldId id="297" r:id="rId38"/>
    <p:sldId id="300" r:id="rId39"/>
    <p:sldId id="298" r:id="rId40"/>
    <p:sldId id="299" r:id="rId41"/>
    <p:sldId id="312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10" r:id="rId51"/>
    <p:sldId id="311" r:id="rId52"/>
    <p:sldId id="314" r:id="rId53"/>
    <p:sldId id="315" r:id="rId54"/>
    <p:sldId id="324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5" r:id="rId64"/>
  </p:sldIdLst>
  <p:sldSz cx="9144000" cy="6858000" type="screen4x3"/>
  <p:notesSz cx="6858000" cy="9144000"/>
  <p:custDataLst>
    <p:tags r:id="rId6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A83"/>
    <a:srgbClr val="1F08C6"/>
    <a:srgbClr val="1508C4"/>
    <a:srgbClr val="002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B4DA6-D526-4718-88DE-56577490007F}" type="datetimeFigureOut">
              <a:rPr lang="ru-RU" smtClean="0"/>
              <a:t>сб 26.11.22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2BCD6-C583-4A56-86EC-4380C69A8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669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2BCD6-C583-4A56-86EC-4380C69A8E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61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2BCD6-C583-4A56-86EC-4380C69A8E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772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2BCD6-C583-4A56-86EC-4380C69A8EF0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0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audio" Target="../media/audio1.wav"/><Relationship Id="rId5" Type="http://schemas.openxmlformats.org/officeDocument/2006/relationships/hyperlink" Target="http://sun-shine-kz.ucoz.ru/" TargetMode="External"/><Relationship Id="rId4" Type="http://schemas.openxmlformats.org/officeDocument/2006/relationships/image" Target="../media/image2.gi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Relationship Id="rId6" Type="http://schemas.openxmlformats.org/officeDocument/2006/relationships/audio" Target="../media/audio3.wav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3">
            <a:lum/>
          </a:blip>
          <a:srcRect/>
          <a:stretch>
            <a:fillRect l="-9000" r="-1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сб 26.11.22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29" y="47144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534" y="49639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13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022" y="3356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46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18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53" y="822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462" y="42549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1886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822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85" y="112479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1" y="89195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12" y="96047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957" y="7302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97" y="7302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25" y="179930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92" y="17021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48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030" y="182424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109" y="137247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518" y="16635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149972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958" y="175335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133807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392" y="151649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07" y="187653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08" y="228832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477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49" y="222242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057" y="195485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53" y="205815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662" y="1986143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205815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8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288" y="30641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444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605" y="27345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814" y="2706228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008" y="30778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152" y="28617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888" y="28785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77" y="38146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723" y="358185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605" y="3296443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29" y="331375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845" y="358447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054" y="36662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334819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" y="40870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387" y="441665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25" y="45387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04" y="40870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13" y="437805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13" y="40587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553" y="446790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987" y="42310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1" y="47351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04" y="464894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041" y="497420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944" y="49369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048" y="47727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257" y="470069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288" y="477270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20" y="54231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48" y="542317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18" y="5394875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512" y="57664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555042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958" y="58040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538876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0712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81" y="650334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227" y="627050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992" y="6042947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446" y="631035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349" y="627312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53" y="61088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896" y="627727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6108849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8"/>
          <p:cNvSpPr>
            <a:spLocks noGrp="1"/>
          </p:cNvSpPr>
          <p:nvPr>
            <p:ph type="body" sz="quarter" idx="13" hasCustomPrompt="1"/>
          </p:nvPr>
        </p:nvSpPr>
        <p:spPr>
          <a:xfrm>
            <a:off x="1331913" y="4508276"/>
            <a:ext cx="6840537" cy="1296988"/>
          </a:xfrm>
        </p:spPr>
        <p:txBody>
          <a:bodyPr>
            <a:normAutofit/>
          </a:bodyPr>
          <a:lstStyle>
            <a:lvl5pPr marL="174625" indent="0">
              <a:buNone/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4"/>
            <a:r>
              <a:rPr lang="ru-RU" dirty="0" smtClean="0"/>
              <a:t>Ваши данные</a:t>
            </a:r>
          </a:p>
        </p:txBody>
      </p:sp>
      <p:sp>
        <p:nvSpPr>
          <p:cNvPr id="195" name="TextBox 194" hidden="1"/>
          <p:cNvSpPr txBox="1"/>
          <p:nvPr userDrawn="1"/>
        </p:nvSpPr>
        <p:spPr>
          <a:xfrm>
            <a:off x="35496" y="539969"/>
            <a:ext cx="9099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ШАБЛОНА САЛИШ САЛТАНАТ САЛИШЕВНА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-36512" y="-27384"/>
            <a:ext cx="16818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>
                <a:hlinkClick r:id="rId5"/>
              </a:rPr>
              <a:t>http://sun-shine-kz.ucoz.ru/</a:t>
            </a:r>
            <a:r>
              <a:rPr lang="ru-RU" sz="1000" dirty="0" smtClean="0"/>
              <a:t> </a:t>
            </a:r>
            <a:endParaRPr lang="ru-RU" sz="10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15712" y="6669360"/>
            <a:ext cx="16353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Автор шаблона </a:t>
            </a:r>
            <a:r>
              <a:rPr lang="ru-RU" sz="1000" dirty="0" err="1" smtClean="0">
                <a:solidFill>
                  <a:schemeClr val="bg1"/>
                </a:solidFill>
              </a:rPr>
              <a:t>Салиш</a:t>
            </a:r>
            <a:r>
              <a:rPr lang="ru-RU" sz="1000" dirty="0" smtClean="0">
                <a:solidFill>
                  <a:schemeClr val="bg1"/>
                </a:solidFill>
              </a:rPr>
              <a:t> С.С.</a:t>
            </a:r>
            <a:endParaRPr lang="ru-RU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Svoya_igra_-_Zastavka_2013.wav"/>
          </p:stSnd>
        </p:sndAc>
      </p:transition>
    </mc:Choice>
    <mc:Fallback xmlns="">
      <p:transition spd="slow">
        <p:sndAc>
          <p:stSnd>
            <p:snd r:embed="rId6" name="Svoya_igra_-_Zastavka_2013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493095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Ваш вопрос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сб 26.11.22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>
            <a:hlinkClick r:id="" action="ppaction://hlinkshowjump?jump=nextslide">
              <a:snd r:embed="rId2" name="восходящий ряд.wav"/>
            </a:hlinkClick>
          </p:cNvPr>
          <p:cNvSpPr txBox="1"/>
          <p:nvPr userDrawn="1"/>
        </p:nvSpPr>
        <p:spPr>
          <a:xfrm>
            <a:off x="3923928" y="6093296"/>
            <a:ext cx="129856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сб 26.11.22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>
            <a:hlinkClick r:id="" action="ppaction://hlinkshowjump?jump=nextslide">
              <a:snd r:embed="rId3" name="восходящий ряд.wav"/>
            </a:hlinkClick>
          </p:cNvPr>
          <p:cNvSpPr txBox="1"/>
          <p:nvPr userDrawn="1"/>
        </p:nvSpPr>
        <p:spPr>
          <a:xfrm>
            <a:off x="3779912" y="6093296"/>
            <a:ext cx="1601721" cy="646331"/>
          </a:xfrm>
          <a:prstGeom prst="rect">
            <a:avLst/>
          </a:prstGeom>
          <a:solidFill>
            <a:srgbClr val="070A8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https://festival.1september.ru/articles/604377/presentation/14.jpg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94" b="79306" l="22604" r="819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70" t="20969" r="17247" b="21612"/>
          <a:stretch/>
        </p:blipFill>
        <p:spPr bwMode="auto">
          <a:xfrm>
            <a:off x="1849666" y="2060848"/>
            <a:ext cx="5530646" cy="393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411496" y="332656"/>
            <a:ext cx="38004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Кот в мешке</a:t>
            </a:r>
            <a:endParaRPr lang="ru-RU" sz="54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486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Svoya_igra_-_Kot_v_Meshke.wav"/>
          </p:stSnd>
        </p:sndAc>
      </p:transition>
    </mc:Choice>
    <mc:Fallback xmlns="">
      <p:transition spd="slow">
        <p:sndAc>
          <p:stSnd>
            <p:snd r:embed="rId6" name="Svoya_igra_-_Kot_v_Meshk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211144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493095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ru-RU" dirty="0" smtClean="0"/>
              <a:t>Ваш ответ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сб 26.11.22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4">
            <a:hlinkClick r:id="rId2" action="ppaction://hlinksldjump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4368" y="5930946"/>
            <a:ext cx="1080121" cy="810090"/>
          </a:xfrm>
          <a:prstGeom prst="rect">
            <a:avLst/>
          </a:prstGeom>
          <a:noFill/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251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Тема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сб 26.11.22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Рисунок 21"/>
          <p:cNvSpPr>
            <a:spLocks noGrp="1"/>
          </p:cNvSpPr>
          <p:nvPr>
            <p:ph type="pic" sz="quarter" idx="13"/>
          </p:nvPr>
        </p:nvSpPr>
        <p:spPr>
          <a:xfrm>
            <a:off x="514826" y="1616804"/>
            <a:ext cx="8094868" cy="44044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01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Категория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сб 26.11.22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99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сб 26.11.22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сб 26.11.22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сб 26.11.22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2" r:id="rId4"/>
    <p:sldLayoutId id="2147483660" r:id="rId5"/>
    <p:sldLayoutId id="2147483661" r:id="rId6"/>
    <p:sldLayoutId id="2147483654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30.xml"/><Relationship Id="rId18" Type="http://schemas.openxmlformats.org/officeDocument/2006/relationships/slide" Target="slide41.xml"/><Relationship Id="rId26" Type="http://schemas.openxmlformats.org/officeDocument/2006/relationships/slide" Target="slide59.xml"/><Relationship Id="rId3" Type="http://schemas.openxmlformats.org/officeDocument/2006/relationships/slide" Target="slide8.xml"/><Relationship Id="rId21" Type="http://schemas.openxmlformats.org/officeDocument/2006/relationships/slide" Target="slide48.xml"/><Relationship Id="rId7" Type="http://schemas.openxmlformats.org/officeDocument/2006/relationships/slide" Target="slide17.xml"/><Relationship Id="rId12" Type="http://schemas.openxmlformats.org/officeDocument/2006/relationships/slide" Target="slide28.xml"/><Relationship Id="rId17" Type="http://schemas.openxmlformats.org/officeDocument/2006/relationships/slide" Target="slide38.xml"/><Relationship Id="rId25" Type="http://schemas.openxmlformats.org/officeDocument/2006/relationships/slide" Target="slide57.xml"/><Relationship Id="rId2" Type="http://schemas.openxmlformats.org/officeDocument/2006/relationships/notesSlide" Target="../notesSlides/notesSlide2.xml"/><Relationship Id="rId16" Type="http://schemas.openxmlformats.org/officeDocument/2006/relationships/slide" Target="slide36.xml"/><Relationship Id="rId20" Type="http://schemas.openxmlformats.org/officeDocument/2006/relationships/slide" Target="slide4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11" Type="http://schemas.openxmlformats.org/officeDocument/2006/relationships/slide" Target="slide26.xml"/><Relationship Id="rId24" Type="http://schemas.openxmlformats.org/officeDocument/2006/relationships/slide" Target="slide54.xml"/><Relationship Id="rId5" Type="http://schemas.openxmlformats.org/officeDocument/2006/relationships/slide" Target="slide12.xml"/><Relationship Id="rId15" Type="http://schemas.openxmlformats.org/officeDocument/2006/relationships/slide" Target="slide34.xml"/><Relationship Id="rId23" Type="http://schemas.openxmlformats.org/officeDocument/2006/relationships/slide" Target="slide52.xml"/><Relationship Id="rId28" Type="http://schemas.openxmlformats.org/officeDocument/2006/relationships/image" Target="../media/image8.png"/><Relationship Id="rId10" Type="http://schemas.openxmlformats.org/officeDocument/2006/relationships/slide" Target="slide23.xml"/><Relationship Id="rId19" Type="http://schemas.openxmlformats.org/officeDocument/2006/relationships/slide" Target="slide44.xml"/><Relationship Id="rId4" Type="http://schemas.openxmlformats.org/officeDocument/2006/relationships/slide" Target="slide10.xml"/><Relationship Id="rId9" Type="http://schemas.openxmlformats.org/officeDocument/2006/relationships/slide" Target="slide21.xml"/><Relationship Id="rId14" Type="http://schemas.openxmlformats.org/officeDocument/2006/relationships/slide" Target="slide32.xml"/><Relationship Id="rId22" Type="http://schemas.openxmlformats.org/officeDocument/2006/relationships/slide" Target="slide50.xml"/><Relationship Id="rId27" Type="http://schemas.openxmlformats.org/officeDocument/2006/relationships/slide" Target="slide6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2.wav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s://ru.wikipedia.org/wiki/%D0%9A%D0%BE%D1%80%D0%BE%D0%BD%D0%B0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A%D1%80%D0%B5%D1%81%D1%82" TargetMode="External"/><Relationship Id="rId5" Type="http://schemas.openxmlformats.org/officeDocument/2006/relationships/hyperlink" Target="https://ru.wikipedia.org/wiki/%D0%95%D0%B2%D0%B0%D0%BD%D0%B3%D0%B5%D0%BB%D0%B8%D0%B5" TargetMode="External"/><Relationship Id="rId4" Type="http://schemas.openxmlformats.org/officeDocument/2006/relationships/hyperlink" Target="https://ru.wikipedia.org/wiki/%D0%A9%D0%B8%D1%8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2.wav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2.wav"/><Relationship Id="rId4" Type="http://schemas.openxmlformats.org/officeDocument/2006/relationships/image" Target="../media/image2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4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3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2.wav"/><Relationship Id="rId4" Type="http://schemas.openxmlformats.org/officeDocument/2006/relationships/image" Target="../media/image3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4.wav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get-tune.net/?a=music&amp;q=%F1%E2%EE%FF+%E8%E3%F0%E0+%E7%E0%F1%F2%E0%E2%EA%E0" TargetMode="External"/><Relationship Id="rId7" Type="http://schemas.openxmlformats.org/officeDocument/2006/relationships/hyperlink" Target="http://ru.wikipedia.org/wiki/%D0%A1%D0%B2%D0%BE%D1%8F_%D0%B8%D0%B3%D1%80%D0%B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etsepty-s-foto.ru/uploads/taginator/Jul-2013/kot-v-meshke-foto.jpg" TargetMode="External"/><Relationship Id="rId5" Type="http://schemas.openxmlformats.org/officeDocument/2006/relationships/hyperlink" Target="http://ipadmania.org/wp-content/uploads/svoyaig1.jpg" TargetMode="External"/><Relationship Id="rId4" Type="http://schemas.openxmlformats.org/officeDocument/2006/relationships/hyperlink" Target="http://s004.radikal.ru/i206/1104/46/67c84dab6e2e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кремль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592" y="4167082"/>
            <a:ext cx="4118856" cy="257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priroda-rossiya-les-brezy-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72959"/>
            <a:ext cx="3456384" cy="257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7860" y="188640"/>
            <a:ext cx="71265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solidFill>
                  <a:schemeClr val="bg1"/>
                </a:solidFill>
              </a:rPr>
              <a:t>«</a:t>
            </a:r>
            <a:r>
              <a:rPr lang="ru-RU" sz="3600" i="1" dirty="0" smtClean="0">
                <a:solidFill>
                  <a:schemeClr val="bg1"/>
                </a:solidFill>
                <a:latin typeface="+mj-lt"/>
              </a:rPr>
              <a:t>О Родине большой и малой»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Гражданско-патриотическое направление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5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Svoya_igra_-_Zastavka_2013.wav"/>
          </p:stSnd>
        </p:sndAc>
      </p:transition>
    </mc:Choice>
    <mc:Fallback xmlns="">
      <p:transition spd="slow">
        <p:sndAc>
          <p:stSnd>
            <p:snd r:embed="rId6" name="Svoya_igra_-_Zastavka_2013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игры: </a:t>
            </a:r>
            <a:b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42108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5400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defRPr/>
            </a:pPr>
            <a: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</a:t>
            </a:r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истематизация </a:t>
            </a:r>
            <a: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 расширение</a:t>
            </a:r>
          </a:p>
          <a:p>
            <a:pPr marL="0" indent="0" algn="ctr">
              <a:buNone/>
              <a:defRPr/>
            </a:pPr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знаний </a:t>
            </a:r>
            <a:r>
              <a:rPr lang="ru-R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обучающихся </a:t>
            </a:r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 символах, датах и понятиях малой родины (</a:t>
            </a:r>
            <a:r>
              <a:rPr lang="ru-RU" sz="4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Верещагинского</a:t>
            </a:r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городского округа) и своей страны.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>
              <a:buNone/>
            </a:pPr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4" name="Picture 4" descr="C:\Users\User\Desktop\maxresdefault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52028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priroda-rossiya-les-brezy-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2656"/>
            <a:ext cx="2990747" cy="198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Задачи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b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>
          <a:xfrm>
            <a:off x="514826" y="1616804"/>
            <a:ext cx="8094868" cy="4692516"/>
          </a:xfrm>
        </p:spPr>
      </p:sp>
      <p:sp>
        <p:nvSpPr>
          <p:cNvPr id="4" name="TextBox 3"/>
          <p:cNvSpPr txBox="1"/>
          <p:nvPr/>
        </p:nvSpPr>
        <p:spPr>
          <a:xfrm>
            <a:off x="827584" y="1628800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1.Формировать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 обучающихся</a:t>
            </a:r>
          </a:p>
          <a:p>
            <a:pPr marL="457200" indent="-457200" algn="just">
              <a:defRPr/>
            </a:pP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умения работать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 информацией.</a:t>
            </a:r>
          </a:p>
          <a:p>
            <a:pPr marL="457200" indent="-457200" algn="just">
              <a:defRPr/>
            </a:pP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2.Формировать позитивное отношение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 учению.</a:t>
            </a:r>
          </a:p>
          <a:p>
            <a:pPr marL="457200" indent="-457200" algn="just">
              <a:defRPr/>
            </a:pP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3.Расширить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кругозор школьников по 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символам, датам, понятиям малой родины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ru-RU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Верещагинского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округа) и своей страны.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692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Arial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" charset="0"/>
              </a:rPr>
              <a:t>Задачи:</a:t>
            </a:r>
            <a:r>
              <a:rPr lang="ru-RU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Arial" charset="0"/>
              </a:rPr>
            </a:b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Прямоугольник 4"/>
          <p:cNvSpPr/>
          <p:nvPr/>
        </p:nvSpPr>
        <p:spPr>
          <a:xfrm rot="10800000" flipV="1">
            <a:off x="2411760" y="3890665"/>
            <a:ext cx="4446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Arial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700808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 Развивать познавательный интерес, </a:t>
            </a:r>
          </a:p>
          <a:p>
            <a:pPr marL="457200" indent="-457200" algn="just"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формировать стремление детей к размышлению 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поиску.</a:t>
            </a:r>
          </a:p>
          <a:p>
            <a:pPr marL="457200" indent="-457200" algn="just"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5. Создать каждому ученику условия 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для проявления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своих способностей, 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развития коммуникативных 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УУД.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268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FF00"/>
                </a:solidFill>
                <a:latin typeface="Arial" charset="0"/>
              </a:rPr>
              <a:t>Правила игры</a:t>
            </a:r>
            <a:r>
              <a:rPr lang="ru-RU" dirty="0">
                <a:solidFill>
                  <a:srgbClr val="FFFF00"/>
                </a:solidFill>
              </a:rPr>
              <a:t/>
            </a:r>
            <a:br>
              <a:rPr lang="ru-RU" dirty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extBox 3"/>
          <p:cNvSpPr txBox="1"/>
          <p:nvPr/>
        </p:nvSpPr>
        <p:spPr>
          <a:xfrm>
            <a:off x="971600" y="1628800"/>
            <a:ext cx="7704856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" algn="just"/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-Команда выбирает категорию, тему и стоимость вопроса.</a:t>
            </a:r>
          </a:p>
          <a:p>
            <a:pPr marL="46037" algn="just"/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-Выбор идёт по очереди команд.</a:t>
            </a:r>
          </a:p>
          <a:p>
            <a:pPr marL="46037" algn="just"/>
            <a:r>
              <a:rPr lang="ru-RU" sz="2800" dirty="0">
                <a:solidFill>
                  <a:srgbClr val="FFFF00"/>
                </a:solidFill>
                <a:latin typeface="Arial" charset="0"/>
              </a:rPr>
              <a:t>-</a:t>
            </a:r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Время </a:t>
            </a:r>
            <a:r>
              <a:rPr lang="ru-RU" sz="2800" dirty="0">
                <a:solidFill>
                  <a:srgbClr val="FFFF00"/>
                </a:solidFill>
                <a:latin typeface="Arial" charset="0"/>
              </a:rPr>
              <a:t>выполнения задания – 30 </a:t>
            </a:r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секунд;</a:t>
            </a:r>
          </a:p>
          <a:p>
            <a:pPr marL="46037" algn="just"/>
            <a:r>
              <a:rPr lang="ru-RU" sz="2800" dirty="0">
                <a:solidFill>
                  <a:srgbClr val="FFFF00"/>
                </a:solidFill>
                <a:latin typeface="Arial" charset="0"/>
              </a:rPr>
              <a:t>-</a:t>
            </a:r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 Запись </a:t>
            </a:r>
            <a:r>
              <a:rPr lang="ru-RU" sz="2800" dirty="0">
                <a:solidFill>
                  <a:srgbClr val="FFFF00"/>
                </a:solidFill>
                <a:latin typeface="Arial" charset="0"/>
              </a:rPr>
              <a:t>и сдача ответа </a:t>
            </a:r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15 </a:t>
            </a:r>
            <a:r>
              <a:rPr lang="ru-RU" sz="2800" dirty="0">
                <a:solidFill>
                  <a:srgbClr val="FFFF00"/>
                </a:solidFill>
                <a:latin typeface="Arial" charset="0"/>
              </a:rPr>
              <a:t>секунд</a:t>
            </a:r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.</a:t>
            </a:r>
          </a:p>
          <a:p>
            <a:pPr marL="46037"/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-«Кот в мешке» - вопрос должен быть передан любой другой команде.</a:t>
            </a:r>
          </a:p>
          <a:p>
            <a:pPr marL="46037"/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-Побеждает та команда, которая набрала больше баллов за правильный ответ.</a:t>
            </a:r>
          </a:p>
          <a:p>
            <a:pPr marL="46037"/>
            <a:r>
              <a:rPr lang="ru-RU" sz="2800" dirty="0" smtClean="0">
                <a:solidFill>
                  <a:srgbClr val="FFFF00"/>
                </a:solidFill>
                <a:latin typeface="Arial" charset="0"/>
              </a:rPr>
              <a:t>-Игру оценивает и смотрит за соблюдением правил - жюри.</a:t>
            </a:r>
          </a:p>
          <a:p>
            <a:pPr marL="46037"/>
            <a:r>
              <a:rPr lang="ru-RU" sz="2800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ru-RU" sz="2800" dirty="0">
                <a:solidFill>
                  <a:srgbClr val="FFFF00"/>
                </a:solidFill>
                <a:latin typeface="Arial" charset="0"/>
              </a:rPr>
            </a:br>
            <a:endParaRPr lang="ru-RU" sz="2800" dirty="0">
              <a:solidFill>
                <a:schemeClr val="bg1"/>
              </a:solidFill>
            </a:endParaRPr>
          </a:p>
          <a:p>
            <a:pPr marL="46037" algn="ctr"/>
            <a:r>
              <a:rPr lang="ru-RU" sz="3200" dirty="0">
                <a:solidFill>
                  <a:srgbClr val="FFFF00"/>
                </a:solidFill>
                <a:latin typeface="Arial" charset="0"/>
              </a:rPr>
              <a:t/>
            </a:r>
            <a:br>
              <a:rPr lang="ru-RU" sz="3200" dirty="0">
                <a:solidFill>
                  <a:srgbClr val="FFFF00"/>
                </a:solidFill>
                <a:latin typeface="Arial" charset="0"/>
              </a:rPr>
            </a:br>
            <a:endParaRPr lang="ru-RU" sz="3200" dirty="0">
              <a:solidFill>
                <a:srgbClr val="FFFF00"/>
              </a:solidFill>
            </a:endParaRPr>
          </a:p>
          <a:p>
            <a:pPr marL="46037"/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30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Правило </a:t>
            </a:r>
            <a:r>
              <a:rPr lang="ru-RU" dirty="0" smtClean="0">
                <a:solidFill>
                  <a:srgbClr val="FFFF00"/>
                </a:solidFill>
              </a:rPr>
              <a:t>круга: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extBox 3"/>
          <p:cNvSpPr txBox="1"/>
          <p:nvPr/>
        </p:nvSpPr>
        <p:spPr>
          <a:xfrm>
            <a:off x="539552" y="1628800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3237" indent="-457200">
              <a:buFont typeface="Arial" pitchFamily="34" charset="0"/>
              <a:buChar char="•"/>
            </a:pPr>
            <a:r>
              <a:rPr lang="ru-RU" sz="3600" dirty="0">
                <a:solidFill>
                  <a:srgbClr val="FFFF00"/>
                </a:solidFill>
              </a:rPr>
              <a:t>Слушать вопрос до конца;</a:t>
            </a:r>
          </a:p>
          <a:p>
            <a:pPr marL="503237" indent="-457200">
              <a:buFont typeface="Arial" pitchFamily="34" charset="0"/>
              <a:buChar char="•"/>
            </a:pPr>
            <a:r>
              <a:rPr lang="ru-RU" sz="3600" dirty="0">
                <a:solidFill>
                  <a:srgbClr val="FFFF00"/>
                </a:solidFill>
              </a:rPr>
              <a:t>Четко фиксировать форму вопроса;</a:t>
            </a:r>
          </a:p>
          <a:p>
            <a:pPr marL="503237" indent="-457200">
              <a:buFont typeface="Arial" pitchFamily="34" charset="0"/>
              <a:buChar char="•"/>
            </a:pPr>
            <a:r>
              <a:rPr lang="ru-RU" sz="3600" dirty="0">
                <a:solidFill>
                  <a:srgbClr val="FFFF00"/>
                </a:solidFill>
              </a:rPr>
              <a:t>Все версии на стол;</a:t>
            </a:r>
          </a:p>
          <a:p>
            <a:pPr marL="503237" indent="-457200">
              <a:buFont typeface="Arial" pitchFamily="34" charset="0"/>
              <a:buChar char="•"/>
            </a:pPr>
            <a:r>
              <a:rPr lang="ru-RU" sz="3600" dirty="0">
                <a:solidFill>
                  <a:srgbClr val="FFFF00"/>
                </a:solidFill>
              </a:rPr>
              <a:t>Первая версия – самая ценная;  </a:t>
            </a:r>
          </a:p>
          <a:p>
            <a:pPr marL="503237" indent="-457200">
              <a:buFont typeface="Arial" pitchFamily="34" charset="0"/>
              <a:buChar char="•"/>
            </a:pPr>
            <a:r>
              <a:rPr lang="ru-RU" sz="3600" dirty="0">
                <a:solidFill>
                  <a:srgbClr val="FFFF00"/>
                </a:solidFill>
              </a:rPr>
              <a:t>Не тратить время зря;</a:t>
            </a:r>
          </a:p>
          <a:p>
            <a:pPr marL="503237" indent="-457200">
              <a:buFont typeface="Arial" pitchFamily="34" charset="0"/>
              <a:buChar char="•"/>
            </a:pPr>
            <a:r>
              <a:rPr lang="ru-RU" sz="3600" dirty="0">
                <a:solidFill>
                  <a:srgbClr val="FFFF00"/>
                </a:solidFill>
              </a:rPr>
              <a:t>Не отвергать чужую версию без аргументации.</a:t>
            </a:r>
          </a:p>
        </p:txBody>
      </p:sp>
    </p:spTree>
    <p:extLst>
      <p:ext uri="{BB962C8B-B14F-4D97-AF65-F5344CB8AC3E}">
        <p14:creationId xmlns:p14="http://schemas.microsoft.com/office/powerpoint/2010/main" val="184578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3888432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4896544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5904656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6912768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10" name="Прямоугольник 9">
            <a:hlinkClick r:id="rId7" action="ppaction://hlinksldjump"/>
          </p:cNvPr>
          <p:cNvSpPr/>
          <p:nvPr/>
        </p:nvSpPr>
        <p:spPr>
          <a:xfrm>
            <a:off x="7920880" y="1511771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11" name="Прямоугольник 10">
            <a:hlinkClick r:id="rId8" action="ppaction://hlinksldjump"/>
          </p:cNvPr>
          <p:cNvSpPr/>
          <p:nvPr/>
        </p:nvSpPr>
        <p:spPr>
          <a:xfrm>
            <a:off x="3888432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12" name="Прямоугольник 11">
            <a:hlinkClick r:id="rId9" action="ppaction://hlinksldjump"/>
          </p:cNvPr>
          <p:cNvSpPr/>
          <p:nvPr/>
        </p:nvSpPr>
        <p:spPr>
          <a:xfrm>
            <a:off x="4896544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13" name="Прямоугольник 12">
            <a:hlinkClick r:id="rId10" action="ppaction://hlinksldjump"/>
          </p:cNvPr>
          <p:cNvSpPr/>
          <p:nvPr/>
        </p:nvSpPr>
        <p:spPr>
          <a:xfrm>
            <a:off x="5904656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14" name="Прямоугольник 13">
            <a:hlinkClick r:id="rId11" action="ppaction://hlinksldjump"/>
          </p:cNvPr>
          <p:cNvSpPr/>
          <p:nvPr/>
        </p:nvSpPr>
        <p:spPr>
          <a:xfrm>
            <a:off x="6912768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15" name="Прямоугольник 14">
            <a:hlinkClick r:id="rId12" action="ppaction://hlinksldjump"/>
          </p:cNvPr>
          <p:cNvSpPr/>
          <p:nvPr/>
        </p:nvSpPr>
        <p:spPr>
          <a:xfrm>
            <a:off x="7920880" y="2447875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16" name="Прямоугольник 15">
            <a:hlinkClick r:id="rId13" action="ppaction://hlinksldjump"/>
          </p:cNvPr>
          <p:cNvSpPr/>
          <p:nvPr/>
        </p:nvSpPr>
        <p:spPr>
          <a:xfrm>
            <a:off x="3888432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17" name="Прямоугольник 16">
            <a:hlinkClick r:id="rId14" action="ppaction://hlinksldjump"/>
          </p:cNvPr>
          <p:cNvSpPr/>
          <p:nvPr/>
        </p:nvSpPr>
        <p:spPr>
          <a:xfrm>
            <a:off x="4896544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18" name="Прямоугольник 17">
            <a:hlinkClick r:id="rId15" action="ppaction://hlinksldjump"/>
          </p:cNvPr>
          <p:cNvSpPr/>
          <p:nvPr/>
        </p:nvSpPr>
        <p:spPr>
          <a:xfrm>
            <a:off x="5904656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19" name="Прямоугольник 18">
            <a:hlinkClick r:id="rId16" action="ppaction://hlinksldjump"/>
          </p:cNvPr>
          <p:cNvSpPr/>
          <p:nvPr/>
        </p:nvSpPr>
        <p:spPr>
          <a:xfrm>
            <a:off x="6912768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20" name="Прямоугольник 19">
            <a:hlinkClick r:id="rId17" action="ppaction://hlinksldjump"/>
          </p:cNvPr>
          <p:cNvSpPr/>
          <p:nvPr/>
        </p:nvSpPr>
        <p:spPr>
          <a:xfrm>
            <a:off x="7920880" y="3383979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21" name="Прямоугольник 20">
            <a:hlinkClick r:id="rId18" action="ppaction://hlinksldjump"/>
          </p:cNvPr>
          <p:cNvSpPr/>
          <p:nvPr/>
        </p:nvSpPr>
        <p:spPr>
          <a:xfrm>
            <a:off x="3888432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22" name="Прямоугольник 21">
            <a:hlinkClick r:id="rId19" action="ppaction://hlinksldjump"/>
          </p:cNvPr>
          <p:cNvSpPr/>
          <p:nvPr/>
        </p:nvSpPr>
        <p:spPr>
          <a:xfrm>
            <a:off x="4896544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23" name="Прямоугольник 22">
            <a:hlinkClick r:id="rId20" action="ppaction://hlinksldjump"/>
          </p:cNvPr>
          <p:cNvSpPr/>
          <p:nvPr/>
        </p:nvSpPr>
        <p:spPr>
          <a:xfrm>
            <a:off x="5904656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24" name="Прямоугольник 23">
            <a:hlinkClick r:id="rId21" action="ppaction://hlinksldjump"/>
          </p:cNvPr>
          <p:cNvSpPr/>
          <p:nvPr/>
        </p:nvSpPr>
        <p:spPr>
          <a:xfrm>
            <a:off x="6912768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25" name="Прямоугольник 24">
            <a:hlinkClick r:id="rId22" action="ppaction://hlinksldjump"/>
          </p:cNvPr>
          <p:cNvSpPr/>
          <p:nvPr/>
        </p:nvSpPr>
        <p:spPr>
          <a:xfrm>
            <a:off x="7920880" y="4320083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26" name="Прямоугольник 25">
            <a:hlinkClick r:id="rId23" action="ppaction://hlinksldjump"/>
          </p:cNvPr>
          <p:cNvSpPr/>
          <p:nvPr/>
        </p:nvSpPr>
        <p:spPr>
          <a:xfrm>
            <a:off x="3888432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27" name="Прямоугольник 26">
            <a:hlinkClick r:id="rId24" action="ppaction://hlinksldjump"/>
          </p:cNvPr>
          <p:cNvSpPr/>
          <p:nvPr/>
        </p:nvSpPr>
        <p:spPr>
          <a:xfrm>
            <a:off x="4896544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20</a:t>
            </a:r>
          </a:p>
        </p:txBody>
      </p:sp>
      <p:sp>
        <p:nvSpPr>
          <p:cNvPr id="28" name="Прямоугольник 27">
            <a:hlinkClick r:id="rId25" action="ppaction://hlinksldjump"/>
          </p:cNvPr>
          <p:cNvSpPr/>
          <p:nvPr/>
        </p:nvSpPr>
        <p:spPr>
          <a:xfrm>
            <a:off x="5904656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30</a:t>
            </a:r>
          </a:p>
        </p:txBody>
      </p:sp>
      <p:sp>
        <p:nvSpPr>
          <p:cNvPr id="29" name="Прямоугольник 28">
            <a:hlinkClick r:id="rId26" action="ppaction://hlinksldjump"/>
          </p:cNvPr>
          <p:cNvSpPr/>
          <p:nvPr/>
        </p:nvSpPr>
        <p:spPr>
          <a:xfrm>
            <a:off x="6912768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40</a:t>
            </a:r>
          </a:p>
        </p:txBody>
      </p:sp>
      <p:sp>
        <p:nvSpPr>
          <p:cNvPr id="30" name="Прямоугольник 29">
            <a:hlinkClick r:id="rId27" action="ppaction://hlinksldjump"/>
          </p:cNvPr>
          <p:cNvSpPr/>
          <p:nvPr/>
        </p:nvSpPr>
        <p:spPr>
          <a:xfrm>
            <a:off x="7920880" y="5256187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60040" y="1511771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Категория 1</a:t>
            </a:r>
          </a:p>
          <a:p>
            <a:pPr algn="ctr">
              <a:defRPr/>
            </a:pPr>
            <a:r>
              <a:rPr lang="ru-RU" sz="2400" b="1" dirty="0" smtClean="0"/>
              <a:t>Символы, понятия</a:t>
            </a:r>
            <a:endParaRPr lang="ru-RU" sz="2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60040" y="2447875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Категория 2 </a:t>
            </a:r>
          </a:p>
          <a:p>
            <a:pPr algn="ctr">
              <a:defRPr/>
            </a:pPr>
            <a:r>
              <a:rPr lang="ru-RU" sz="2400" b="1" dirty="0" smtClean="0"/>
              <a:t>Памятники, здания</a:t>
            </a:r>
            <a:endParaRPr lang="ru-RU" sz="24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60040" y="3383979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Категория 3</a:t>
            </a:r>
          </a:p>
          <a:p>
            <a:pPr algn="ctr">
              <a:defRPr/>
            </a:pPr>
            <a:r>
              <a:rPr lang="ru-RU" sz="2400" b="1" dirty="0" smtClean="0"/>
              <a:t>Символы, даты</a:t>
            </a:r>
            <a:endParaRPr lang="ru-RU" sz="24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360040" y="4320083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Категория 4</a:t>
            </a:r>
          </a:p>
          <a:p>
            <a:pPr algn="ctr">
              <a:defRPr/>
            </a:pPr>
            <a:r>
              <a:rPr lang="ru-RU" sz="2400" b="1" dirty="0" smtClean="0"/>
              <a:t>Люди, понятия</a:t>
            </a:r>
            <a:endParaRPr lang="ru-RU" sz="24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60040" y="5256187"/>
            <a:ext cx="3240360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/>
              <a:t>Категория 5</a:t>
            </a:r>
          </a:p>
          <a:p>
            <a:pPr algn="ctr"/>
            <a:r>
              <a:rPr lang="ru-RU" b="1" dirty="0" smtClean="0"/>
              <a:t>Художники и писатели </a:t>
            </a:r>
            <a:r>
              <a:rPr lang="ru-RU" b="1" dirty="0" err="1" smtClean="0"/>
              <a:t>г.Верещагино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65341"/>
            <a:ext cx="2454546" cy="124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0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На гербе города Верещагино изображено</a:t>
            </a:r>
            <a:r>
              <a:rPr lang="ru-RU" dirty="0" smtClean="0"/>
              <a:t>…</a:t>
            </a:r>
          </a:p>
          <a:p>
            <a:pPr marL="0" indent="0" algn="ctr">
              <a:buNone/>
            </a:pPr>
            <a:r>
              <a:rPr lang="ru-RU" dirty="0" smtClean="0"/>
              <a:t>(перечислите 3 предмета)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8017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pic>
        <p:nvPicPr>
          <p:cNvPr id="5" name="Picture 2" descr="C:\Users\User\Desktop\e70077ae2c52372f34b370e9edcf677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4025432" cy="485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4008" y="2564904"/>
            <a:ext cx="40324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Полотно зелёно-красный. В центре</a:t>
            </a:r>
          </a:p>
          <a:p>
            <a:r>
              <a:rPr lang="ru-RU" sz="2400" dirty="0">
                <a:solidFill>
                  <a:schemeClr val="bg1"/>
                </a:solidFill>
              </a:rPr>
              <a:t>сноп из колосьев, справа на красном поле -</a:t>
            </a:r>
          </a:p>
          <a:p>
            <a:r>
              <a:rPr lang="ru-RU" sz="2400" dirty="0">
                <a:solidFill>
                  <a:schemeClr val="bg1"/>
                </a:solidFill>
              </a:rPr>
              <a:t>2 кисточки, слева на зелёном поле – 2 полоски обозначающие рельсы.</a:t>
            </a:r>
          </a:p>
        </p:txBody>
      </p:sp>
    </p:spTree>
    <p:extLst>
      <p:ext uri="{BB962C8B-B14F-4D97-AF65-F5344CB8AC3E}">
        <p14:creationId xmlns:p14="http://schemas.microsoft.com/office/powerpoint/2010/main" val="411112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Как называют наш город? «Западные…» 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7508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Западные ворота Урала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79" y="2408694"/>
            <a:ext cx="6887723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1640" y="1700808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</a:rPr>
              <a:t>«Западные Ворота Урала»</a:t>
            </a:r>
          </a:p>
        </p:txBody>
      </p:sp>
    </p:spTree>
    <p:extLst>
      <p:ext uri="{BB962C8B-B14F-4D97-AF65-F5344CB8AC3E}">
        <p14:creationId xmlns:p14="http://schemas.microsoft.com/office/powerpoint/2010/main" val="209491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Главная парадная площадь нашего города </a:t>
            </a:r>
            <a:r>
              <a:rPr lang="ru-RU" dirty="0" smtClean="0"/>
              <a:t>Верещагино называется…</a:t>
            </a:r>
          </a:p>
          <a:p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708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Первомайская площадь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83" y="2924944"/>
            <a:ext cx="561662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9592" y="1844824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</a:rPr>
              <a:t>«Первомайская площадь»</a:t>
            </a:r>
          </a:p>
        </p:txBody>
      </p:sp>
    </p:spTree>
    <p:extLst>
      <p:ext uri="{BB962C8B-B14F-4D97-AF65-F5344CB8AC3E}">
        <p14:creationId xmlns:p14="http://schemas.microsoft.com/office/powerpoint/2010/main" val="24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4805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Главная улица нашего </a:t>
            </a:r>
            <a:r>
              <a:rPr lang="ru-RU" dirty="0" smtClean="0"/>
              <a:t>города Верещагино – это… 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1463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40</a:t>
            </a:r>
            <a:endParaRPr lang="ru-RU" sz="3600" b="1" dirty="0"/>
          </a:p>
        </p:txBody>
      </p:sp>
      <p:pic>
        <p:nvPicPr>
          <p:cNvPr id="6" name="Picture 3" descr="C:\Users\User\Desktop\Ленина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5027759" cy="3349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1916832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</a:rPr>
              <a:t>Улица Ленина</a:t>
            </a:r>
          </a:p>
        </p:txBody>
      </p:sp>
    </p:spTree>
    <p:extLst>
      <p:ext uri="{BB962C8B-B14F-4D97-AF65-F5344CB8AC3E}">
        <p14:creationId xmlns:p14="http://schemas.microsoft.com/office/powerpoint/2010/main" val="2430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5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На гербе Пермского края </a:t>
            </a:r>
            <a:r>
              <a:rPr lang="ru-RU" dirty="0" smtClean="0"/>
              <a:t>изображено…</a:t>
            </a:r>
          </a:p>
          <a:p>
            <a:pPr algn="ctr"/>
            <a:r>
              <a:rPr lang="ru-RU" dirty="0" smtClean="0"/>
              <a:t>(назовите 4 предмета)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708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1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img27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4291227" cy="321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1196752"/>
            <a:ext cx="70567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Герб Пермского края представляет собой изображение серебряного медведя, помещённого на красном геральдическом </a:t>
            </a:r>
            <a:r>
              <a:rPr lang="ru-RU" sz="2400" u="sng" dirty="0">
                <a:solidFill>
                  <a:srgbClr val="FF0000"/>
                </a:solidFill>
                <a:hlinkClick r:id="rId4"/>
              </a:rPr>
              <a:t>щите</a:t>
            </a:r>
            <a:r>
              <a:rPr lang="ru-RU" sz="2400" dirty="0">
                <a:solidFill>
                  <a:schemeClr val="bg1"/>
                </a:solidFill>
              </a:rPr>
              <a:t>; на его спине </a:t>
            </a:r>
            <a:r>
              <a:rPr lang="ru-RU" sz="2400" dirty="0">
                <a:solidFill>
                  <a:schemeClr val="bg1"/>
                </a:solidFill>
                <a:hlinkClick r:id="rId5" tooltip="Евангелие"/>
              </a:rPr>
              <a:t>Евангелие</a:t>
            </a:r>
            <a:r>
              <a:rPr lang="ru-RU" sz="2400" dirty="0">
                <a:solidFill>
                  <a:schemeClr val="bg1"/>
                </a:solidFill>
              </a:rPr>
              <a:t> в золотом окладе с изображением восьмиконечного </a:t>
            </a:r>
            <a:r>
              <a:rPr lang="ru-RU" sz="2400" dirty="0">
                <a:solidFill>
                  <a:schemeClr val="bg1"/>
                </a:solidFill>
                <a:hlinkClick r:id="rId6" tooltip="Крест"/>
              </a:rPr>
              <a:t>креста</a:t>
            </a:r>
            <a:r>
              <a:rPr lang="ru-RU" sz="2400" dirty="0">
                <a:solidFill>
                  <a:schemeClr val="bg1"/>
                </a:solidFill>
              </a:rPr>
              <a:t>. Щит увенчан пермской княжеской </a:t>
            </a:r>
            <a:r>
              <a:rPr lang="ru-RU" sz="2400" dirty="0">
                <a:solidFill>
                  <a:schemeClr val="bg1"/>
                </a:solidFill>
                <a:hlinkClick r:id="rId7" tooltip="Корона"/>
              </a:rPr>
              <a:t>короной</a:t>
            </a:r>
            <a:r>
              <a:rPr lang="ru-RU" sz="2400" dirty="0">
                <a:solidFill>
                  <a:schemeClr val="bg1"/>
                </a:solidFill>
              </a:rPr>
              <a:t> XV века.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0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Какой памятник посвящён машинистам – железнодорожникам работающих в тылу во время войны? (Расположен по улице Карла Маркса…)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8452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pic>
        <p:nvPicPr>
          <p:cNvPr id="5" name="Picture 2" descr="C:\Users\User\Desktop\captio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740793" cy="278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36_fu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220" y="3128553"/>
            <a:ext cx="3851187" cy="256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60032" y="1484784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Паровоз ФД 21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(Феликс Дзержинский)</a:t>
            </a:r>
          </a:p>
        </p:txBody>
      </p:sp>
    </p:spTree>
    <p:extLst>
      <p:ext uri="{BB962C8B-B14F-4D97-AF65-F5344CB8AC3E}">
        <p14:creationId xmlns:p14="http://schemas.microsoft.com/office/powerpoint/2010/main" val="75588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Краеведческий </a:t>
            </a:r>
            <a:r>
              <a:rPr lang="ru-RU" dirty="0"/>
              <a:t>музей </a:t>
            </a:r>
            <a:r>
              <a:rPr lang="ru-RU" dirty="0" smtClean="0"/>
              <a:t>города Верещагино находится </a:t>
            </a:r>
            <a:r>
              <a:rPr lang="ru-RU" dirty="0"/>
              <a:t>в здании…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94636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https://permyachok.ru/wp-content/uploads/2019/12/dsc06157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633670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17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30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7174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На </a:t>
            </a:r>
            <a:r>
              <a:rPr lang="ru-RU" dirty="0"/>
              <a:t>привокзальной площади </a:t>
            </a:r>
            <a:r>
              <a:rPr lang="ru-RU" dirty="0" smtClean="0"/>
              <a:t>города Верещагино стоит памятник….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8922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pam66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040463" cy="449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67944" y="1628800"/>
            <a:ext cx="43924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chemeClr val="bg1"/>
                </a:solidFill>
              </a:rPr>
              <a:t>Памятник художнику </a:t>
            </a:r>
          </a:p>
          <a:p>
            <a:pPr algn="ctr"/>
            <a:r>
              <a:rPr lang="ru-RU" sz="3600" b="1" i="1" dirty="0">
                <a:solidFill>
                  <a:schemeClr val="bg1"/>
                </a:solidFill>
              </a:rPr>
              <a:t>В. В. Верещагину.</a:t>
            </a:r>
          </a:p>
          <a:p>
            <a:pPr algn="ctr"/>
            <a:r>
              <a:rPr lang="ru-RU" sz="3600" dirty="0">
                <a:solidFill>
                  <a:schemeClr val="bg1"/>
                </a:solidFill>
              </a:rPr>
              <a:t>Расположен пьедестал на Привокзальной площади.</a:t>
            </a:r>
          </a:p>
        </p:txBody>
      </p:sp>
    </p:spTree>
    <p:extLst>
      <p:ext uri="{BB962C8B-B14F-4D97-AF65-F5344CB8AC3E}">
        <p14:creationId xmlns:p14="http://schemas.microsoft.com/office/powerpoint/2010/main" val="23379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На первомайской площади нашего города Верещагино </a:t>
            </a:r>
            <a:r>
              <a:rPr lang="ru-RU" dirty="0"/>
              <a:t>расположен </a:t>
            </a:r>
            <a:r>
              <a:rPr lang="ru-RU" dirty="0" smtClean="0"/>
              <a:t>памятник..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46338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1.wav"/>
          </p:stSnd>
        </p:sndAc>
      </p:transition>
    </mc:Choice>
    <mc:Fallback xmlns="">
      <p:transition spd="slow">
        <p:sndAc>
          <p:stSnd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Первомайская площадь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556792"/>
            <a:ext cx="486053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32040" y="2420888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Памятник Владимиру Ильичу </a:t>
            </a:r>
            <a:r>
              <a:rPr lang="ru-RU" sz="3600" dirty="0" smtClean="0">
                <a:solidFill>
                  <a:schemeClr val="bg1"/>
                </a:solidFill>
              </a:rPr>
              <a:t>Ленину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6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5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городе Перми стоит памятник букве «П», что она означает?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64288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2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vfe620aU8gA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5169668" cy="344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80112" y="1700808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Памятник букве «П» - означает - Пермские ворота. </a:t>
            </a:r>
          </a:p>
        </p:txBody>
      </p:sp>
    </p:spTree>
    <p:extLst>
      <p:ext uri="{BB962C8B-B14F-4D97-AF65-F5344CB8AC3E}">
        <p14:creationId xmlns:p14="http://schemas.microsoft.com/office/powerpoint/2010/main" val="9843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Флаг </a:t>
            </a:r>
            <a:r>
              <a:rPr lang="ru-RU" dirty="0"/>
              <a:t>нашей страны состоит из следующих цветов (сверху вниз)…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6415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pic>
        <p:nvPicPr>
          <p:cNvPr id="5" name="Picture 2" descr="C:\Users\User\Desktop\33d80fc0c6b6b912eca33aa2b6fc14b4.jpe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5990166" cy="449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3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На </a:t>
            </a:r>
            <a:r>
              <a:rPr lang="ru-RU" dirty="0"/>
              <a:t>гербе нашей страны изображено…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(назовите 4 предмета)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530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EqfLd7wXcAIy-fj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3788780" cy="449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60032" y="2276872"/>
            <a:ext cx="3744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На красном щите золотой </a:t>
            </a:r>
          </a:p>
          <a:p>
            <a:r>
              <a:rPr lang="ru-RU" sz="2400" dirty="0">
                <a:solidFill>
                  <a:schemeClr val="bg1"/>
                </a:solidFill>
              </a:rPr>
              <a:t>двуглавый орёл. На головах орлов 3 короны.</a:t>
            </a:r>
          </a:p>
          <a:p>
            <a:r>
              <a:rPr lang="ru-RU" sz="2400" dirty="0">
                <a:solidFill>
                  <a:schemeClr val="bg1"/>
                </a:solidFill>
              </a:rPr>
              <a:t>В лапах скипетр и держава. </a:t>
            </a:r>
          </a:p>
          <a:p>
            <a:r>
              <a:rPr lang="ru-RU" sz="2400" dirty="0">
                <a:solidFill>
                  <a:schemeClr val="bg1"/>
                </a:solidFill>
              </a:rPr>
              <a:t>В центре святой князь Георгий Победоносец с копьём на коне побеждающий змея – силы зла.</a:t>
            </a:r>
          </a:p>
        </p:txBody>
      </p:sp>
    </p:spTree>
    <p:extLst>
      <p:ext uri="{BB962C8B-B14F-4D97-AF65-F5344CB8AC3E}">
        <p14:creationId xmlns:p14="http://schemas.microsoft.com/office/powerpoint/2010/main" val="190099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9 </a:t>
            </a:r>
            <a:r>
              <a:rPr lang="ru-RU" dirty="0"/>
              <a:t>мая </a:t>
            </a:r>
            <a:r>
              <a:rPr lang="ru-RU" dirty="0" smtClean="0"/>
              <a:t>наша страна </a:t>
            </a:r>
            <a:r>
              <a:rPr lang="ru-RU" dirty="0"/>
              <a:t>отмечает…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393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ea5d31556f37a81___rowanie___lavqnki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718428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89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12 </a:t>
            </a:r>
            <a:r>
              <a:rPr lang="ru-RU" dirty="0"/>
              <a:t>апреля наша страна отмечает «День…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5783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1.wav"/>
          </p:stSnd>
        </p:sndAc>
      </p:transition>
    </mc:Choice>
    <mc:Fallback xmlns="">
      <p:transition spd="slow">
        <p:sndAc>
          <p:stSnd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день космонавтики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6624735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45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5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50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819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/>
              <a:t>День России» отмечают…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3812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3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день россии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4319213" cy="539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1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/>
              <a:t>10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27561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Патриот </a:t>
            </a:r>
            <a:r>
              <a:rPr lang="ru-RU" dirty="0"/>
              <a:t>– это…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26853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pic>
        <p:nvPicPr>
          <p:cNvPr id="5" name="Picture 3" descr="C:\Users\User\Desktop\007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6912767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5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«</a:t>
            </a:r>
            <a:r>
              <a:rPr lang="ru-RU" dirty="0"/>
              <a:t>Моя малая родина» - это… 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6277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Где мой дом, моя семья, мои друзья, моя школа, моя улица,  маленькая частичка моей страны.</a:t>
            </a:r>
          </a:p>
          <a:p>
            <a:endParaRPr lang="ru-RU" dirty="0"/>
          </a:p>
        </p:txBody>
      </p:sp>
      <p:pic>
        <p:nvPicPr>
          <p:cNvPr id="6" name="Picture 2" descr="C:\Users\User\Desktop\383747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861048"/>
            <a:ext cx="3600400" cy="205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47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Как </a:t>
            </a:r>
            <a:r>
              <a:rPr lang="ru-RU" dirty="0"/>
              <a:t>зовут президента нашей страны… 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1729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Путин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6408712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Какие </a:t>
            </a:r>
            <a:r>
              <a:rPr lang="ru-RU" dirty="0"/>
              <a:t>3 народности по большей численности проживают в Пермском крае?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24221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1.wav"/>
          </p:stSnd>
        </p:sndAc>
      </p:transition>
    </mc:Choice>
    <mc:Fallback xmlns="">
      <p:transition spd="slow">
        <p:sndAc>
          <p:stSnd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e3bac89115015d0ff2e111072950ad2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19921"/>
            <a:ext cx="3105323" cy="449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149369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908720"/>
            <a:ext cx="3057891" cy="244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esktop\149369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300" y="3481179"/>
            <a:ext cx="3205647" cy="231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0" y="594928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Основное население представлено русскими - 2,1 млн. Следующие по численности идут татары -115 тыс.  К</a:t>
            </a:r>
            <a:r>
              <a:rPr lang="ru-RU" dirty="0" smtClean="0">
                <a:solidFill>
                  <a:schemeClr val="bg1"/>
                </a:solidFill>
              </a:rPr>
              <a:t>оми-пермяки </a:t>
            </a:r>
            <a:r>
              <a:rPr lang="ru-RU" dirty="0">
                <a:solidFill>
                  <a:schemeClr val="bg1"/>
                </a:solidFill>
              </a:rPr>
              <a:t>- 80 тыс.</a:t>
            </a:r>
          </a:p>
        </p:txBody>
      </p:sp>
    </p:spTree>
    <p:extLst>
      <p:ext uri="{BB962C8B-B14F-4D97-AF65-F5344CB8AC3E}">
        <p14:creationId xmlns:p14="http://schemas.microsoft.com/office/powerpoint/2010/main" val="12077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7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ctr"/>
            <a:r>
              <a:rPr lang="ru-RU" dirty="0" smtClean="0"/>
              <a:t>Город </a:t>
            </a:r>
            <a:r>
              <a:rPr lang="ru-RU" dirty="0"/>
              <a:t>Верещагино назван в честь…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06044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4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4</a:t>
            </a: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5" name="Picture 2" descr="C:\Users\User\Desktop\vasily-vereshchagin-photo-by-kareli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348742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67944" y="1916832"/>
            <a:ext cx="47525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Город в Пермском крае, административный центр </a:t>
            </a:r>
            <a:r>
              <a:rPr lang="ru-RU" sz="2800" dirty="0" err="1">
                <a:solidFill>
                  <a:schemeClr val="bg1"/>
                </a:solidFill>
              </a:rPr>
              <a:t>Верещагинского</a:t>
            </a:r>
            <a:r>
              <a:rPr lang="ru-RU" sz="2800" dirty="0">
                <a:solidFill>
                  <a:schemeClr val="bg1"/>
                </a:solidFill>
              </a:rPr>
              <a:t> городского округа. </a:t>
            </a:r>
            <a:r>
              <a:rPr lang="ru-RU" sz="2800" b="1" dirty="0">
                <a:solidFill>
                  <a:schemeClr val="bg1"/>
                </a:solidFill>
              </a:rPr>
              <a:t>Назван в честь русского художника-баталиста Василия Васильевича </a:t>
            </a:r>
            <a:r>
              <a:rPr lang="ru-RU" sz="2800" b="1" dirty="0" smtClean="0">
                <a:solidFill>
                  <a:schemeClr val="bg1"/>
                </a:solidFill>
              </a:rPr>
              <a:t>Верещагина.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43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Как </a:t>
            </a:r>
            <a:r>
              <a:rPr lang="ru-RU" dirty="0"/>
              <a:t>зовут основателя оркестра народных инструментов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города </a:t>
            </a:r>
            <a:r>
              <a:rPr lang="ru-RU" dirty="0"/>
              <a:t>Верещагино.</a:t>
            </a:r>
            <a:br>
              <a:rPr lang="ru-RU" dirty="0"/>
            </a:b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83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5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Юрий </a:t>
            </a:r>
            <a:r>
              <a:rPr lang="ru-RU" dirty="0"/>
              <a:t>Викторович </a:t>
            </a:r>
            <a:r>
              <a:rPr lang="ru-RU" dirty="0" smtClean="0"/>
              <a:t>Бородулин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10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85098"/>
            <a:ext cx="7791955" cy="3356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87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8397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-_Kot_v_Meshke.wav"/>
          </p:stSnd>
        </p:sndAc>
      </p:transition>
    </mc:Choice>
    <mc:Fallback xmlns="">
      <p:transition spd="slow">
        <p:sndAc>
          <p:stSnd>
            <p:snd r:embed="rId4" name="Svoya_igra_-_Kot_v_Meshk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Как зовут  художницу, которая написала эти картины?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20887"/>
            <a:ext cx="4454451" cy="363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49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5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Художница Светлана </a:t>
            </a:r>
            <a:r>
              <a:rPr lang="ru-RU" sz="2800" dirty="0" err="1" smtClean="0"/>
              <a:t>Елпанова</a:t>
            </a:r>
            <a:r>
              <a:rPr lang="ru-RU" sz="2800" dirty="0" smtClean="0"/>
              <a:t>, проживает в городе Верещагино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2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04864"/>
            <a:ext cx="3186354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914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3200" dirty="0" smtClean="0"/>
              <a:t>Как зовут поэта, который работал учителем труда у мальчиков в санаторной школе-интернате и написал это стихотворение?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«Мой город»</a:t>
            </a:r>
          </a:p>
          <a:p>
            <a:pPr marL="0" indent="0" algn="ctr">
              <a:buNone/>
            </a:pPr>
            <a:r>
              <a:rPr lang="ru-RU" sz="3200" dirty="0" smtClean="0"/>
              <a:t>Города </a:t>
            </a:r>
            <a:r>
              <a:rPr lang="ru-RU" sz="3200" dirty="0"/>
              <a:t>неодинаковы, как люди.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Все имеют облики свои.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Город мой, он из рабочих будет,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Он из скромной трудовой семьи.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С городом у нас одни заботы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По утрам, лишь только рассветёт,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Город мой, как я же, на работу</a:t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Улицами шумными </a:t>
            </a:r>
            <a:r>
              <a:rPr lang="ru-RU" sz="3200" dirty="0" smtClean="0"/>
              <a:t>идёт.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194802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5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00708"/>
            <a:ext cx="8229600" cy="5292587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algn="ctr"/>
            <a:endParaRPr lang="ru-RU" dirty="0" smtClean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3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1340768"/>
            <a:ext cx="929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chemeClr val="bg1"/>
                </a:solidFill>
              </a:rPr>
              <a:t>Пиняев</a:t>
            </a:r>
            <a:r>
              <a:rPr lang="ru-RU" sz="3200" dirty="0" smtClean="0">
                <a:solidFill>
                  <a:schemeClr val="bg1"/>
                </a:solidFill>
              </a:rPr>
              <a:t> Николай Владимирович</a:t>
            </a:r>
          </a:p>
        </p:txBody>
      </p:sp>
      <p:pic>
        <p:nvPicPr>
          <p:cNvPr id="1026" name="Picture 2" descr="C:\Users\User\Desktop\Пиняев Николай Вл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53909"/>
            <a:ext cx="3640091" cy="485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67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300" dirty="0" smtClean="0"/>
              <a:t> </a:t>
            </a:r>
            <a:r>
              <a:rPr lang="ru-RU" dirty="0" smtClean="0"/>
              <a:t>Как зовут почётного гражданина города Верещагино, педагога, художника, создателя </a:t>
            </a:r>
            <a:r>
              <a:rPr lang="ru-RU" dirty="0"/>
              <a:t>детской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изостудии </a:t>
            </a:r>
            <a:r>
              <a:rPr lang="ru-RU" dirty="0"/>
              <a:t>им. В. Верещагина, </a:t>
            </a:r>
            <a:r>
              <a:rPr lang="ru-RU" dirty="0" smtClean="0"/>
              <a:t>которая находится в санаторной школе-интернате?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71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svoya_igra_1.wav"/>
          </p:stSnd>
        </p:sndAc>
      </p:transition>
    </mc:Choice>
    <mc:Fallback xmlns="">
      <p:transition spd="slow">
        <p:sndAc>
          <p:stSnd>
            <p:snd r:embed="rId5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Клара Ивановна Истомина</a:t>
            </a: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4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48880"/>
            <a:ext cx="522684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555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восходящий ряд.wav"/>
          </p:stSnd>
        </p:sndAc>
      </p:transition>
    </mc:Choice>
    <mc:Fallback xmlns="">
      <p:transition spd="slow">
        <p:sndAc>
          <p:stSnd>
            <p:snd r:embed="rId5" name="восходящий ряд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algn="ctr"/>
            <a:endParaRPr lang="ru-RU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77950"/>
            <a:ext cx="8568953" cy="4355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75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 loop="1">
            <p:snd r:embed="rId2" name="svoya_igra_1.wav"/>
          </p:stSnd>
        </p:sndAc>
      </p:transition>
    </mc:Choice>
    <mc:Fallback xmlns="">
      <p:transition spd="slow" advClick="0">
        <p:sndAc>
          <p:stSnd loop="1">
            <p:snd r:embed="rId5" name="svoya_igra_1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Категория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96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Фаина Зверева, почётный </a:t>
            </a:r>
            <a:r>
              <a:rPr lang="ru-RU" sz="2800" dirty="0"/>
              <a:t>гражданин </a:t>
            </a:r>
            <a:r>
              <a:rPr lang="ru-RU" sz="2800" dirty="0" err="1" smtClean="0"/>
              <a:t>г.Верещагино</a:t>
            </a:r>
            <a:r>
              <a:rPr lang="ru-RU" sz="2800" dirty="0" smtClean="0"/>
              <a:t>. Занимается краеведением. Создала  «Летопись </a:t>
            </a:r>
            <a:r>
              <a:rPr lang="ru-RU" sz="2800" dirty="0"/>
              <a:t>населённых </a:t>
            </a:r>
            <a:r>
              <a:rPr lang="ru-RU" sz="2800" dirty="0" smtClean="0"/>
              <a:t>пунктов»</a:t>
            </a:r>
          </a:p>
          <a:p>
            <a:pPr marL="0" indent="0" algn="ctr">
              <a:buNone/>
            </a:pPr>
            <a:endParaRPr lang="ru-RU" sz="2400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812360" y="404664"/>
            <a:ext cx="864096" cy="792088"/>
          </a:xfrm>
          <a:prstGeom prst="rect">
            <a:avLst/>
          </a:prstGeom>
          <a:gradFill>
            <a:gsLst>
              <a:gs pos="34000">
                <a:srgbClr val="2E4CAC"/>
              </a:gs>
              <a:gs pos="2000">
                <a:schemeClr val="tx2">
                  <a:lumMod val="60000"/>
                  <a:lumOff val="40000"/>
                </a:schemeClr>
              </a:gs>
              <a:gs pos="80000">
                <a:srgbClr val="070A83"/>
              </a:gs>
            </a:gsLst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/>
              <a:t>5</a:t>
            </a:r>
            <a:r>
              <a:rPr lang="ru-RU" sz="3600" b="1" dirty="0" smtClean="0"/>
              <a:t>0</a:t>
            </a:r>
            <a:endParaRPr lang="ru-RU" sz="36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94" y="2636911"/>
            <a:ext cx="2874286" cy="4067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User\Desktop\1638185059_2-krot-info-p-priroda-leto-derevnya-priroda-krasivo-foto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360" y="2608347"/>
            <a:ext cx="4860542" cy="324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12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70A83">
                <a:alpha val="63000"/>
              </a:srgbClr>
            </a:gs>
            <a:gs pos="39999">
              <a:srgbClr val="0A128C">
                <a:alpha val="45000"/>
              </a:srgbClr>
            </a:gs>
            <a:gs pos="66000">
              <a:srgbClr val="181CC7">
                <a:alpha val="67000"/>
              </a:srgbClr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46856" y="1600200"/>
            <a:ext cx="8229600" cy="449262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 smtClean="0">
                <a:solidFill>
                  <a:schemeClr val="bg1"/>
                </a:solidFill>
              </a:rPr>
              <a:t>Аудиоряды</a:t>
            </a:r>
            <a:r>
              <a:rPr lang="ru-RU" dirty="0" smtClean="0">
                <a:solidFill>
                  <a:schemeClr val="bg1"/>
                </a:solidFill>
              </a:rPr>
              <a:t> заимствованы с сайта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  <a:hlinkClick r:id="rId3"/>
              </a:rPr>
              <a:t>GetTune.net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по запросу «Своя игра» 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  <a:hlinkClick r:id="rId4"/>
              </a:rPr>
              <a:t>Звезда</a:t>
            </a:r>
            <a:r>
              <a:rPr lang="en-US" dirty="0" smtClean="0">
                <a:solidFill>
                  <a:schemeClr val="bg1"/>
                </a:solidFill>
              </a:rPr>
              <a:t>     </a:t>
            </a:r>
            <a:r>
              <a:rPr lang="ru-RU" dirty="0" smtClean="0">
                <a:solidFill>
                  <a:schemeClr val="bg1"/>
                </a:solidFill>
                <a:hlinkClick r:id="rId5"/>
              </a:rPr>
              <a:t>Фон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</a:t>
            </a:r>
            <a:r>
              <a:rPr lang="ru-RU" dirty="0" smtClean="0">
                <a:solidFill>
                  <a:schemeClr val="bg1"/>
                </a:solidFill>
                <a:hlinkClick r:id="rId6"/>
              </a:rPr>
              <a:t>Кот в мешке </a:t>
            </a:r>
            <a:r>
              <a:rPr lang="en-US" dirty="0" smtClean="0">
                <a:solidFill>
                  <a:schemeClr val="bg1"/>
                </a:solidFill>
              </a:rPr>
              <a:t>     </a:t>
            </a:r>
            <a:r>
              <a:rPr lang="ru-RU" dirty="0" smtClean="0">
                <a:solidFill>
                  <a:schemeClr val="bg1"/>
                </a:solidFill>
                <a:hlinkClick r:id="rId7"/>
              </a:rPr>
              <a:t>Идея игры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Полуянова С.В.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2021 год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39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edaf4c57429c1d422f38c566ca989c97b173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900</Words>
  <Application>Microsoft Office PowerPoint</Application>
  <PresentationFormat>Экран (4:3)</PresentationFormat>
  <Paragraphs>253</Paragraphs>
  <Slides>63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Тема Office</vt:lpstr>
      <vt:lpstr>Презентация PowerPoint</vt:lpstr>
      <vt:lpstr> Цель игры:  </vt:lpstr>
      <vt:lpstr> Задачи: </vt:lpstr>
      <vt:lpstr> Задачи: </vt:lpstr>
      <vt:lpstr> Правила игры </vt:lpstr>
      <vt:lpstr>Правило круга:</vt:lpstr>
      <vt:lpstr>Презентация PowerPoint</vt:lpstr>
      <vt:lpstr>Категория 1</vt:lpstr>
      <vt:lpstr>Категория 1</vt:lpstr>
      <vt:lpstr>Категория 1</vt:lpstr>
      <vt:lpstr>Категория 1</vt:lpstr>
      <vt:lpstr>Категория 1</vt:lpstr>
      <vt:lpstr>Категория 1</vt:lpstr>
      <vt:lpstr>Презентация PowerPoint</vt:lpstr>
      <vt:lpstr>Категория 1</vt:lpstr>
      <vt:lpstr>Категория 1</vt:lpstr>
      <vt:lpstr>Категория 1</vt:lpstr>
      <vt:lpstr>Категория 1</vt:lpstr>
      <vt:lpstr>Категория 2</vt:lpstr>
      <vt:lpstr>Категория 2</vt:lpstr>
      <vt:lpstr>Категория 2</vt:lpstr>
      <vt:lpstr>Категория 2</vt:lpstr>
      <vt:lpstr>Презентация PowerPoint</vt:lpstr>
      <vt:lpstr>Категория 2</vt:lpstr>
      <vt:lpstr>Категория 2</vt:lpstr>
      <vt:lpstr>Категория 2</vt:lpstr>
      <vt:lpstr>Категория 2</vt:lpstr>
      <vt:lpstr>Категория 2</vt:lpstr>
      <vt:lpstr>Категория 2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Презентация PowerPoint</vt:lpstr>
      <vt:lpstr>Категория 3</vt:lpstr>
      <vt:lpstr>Категория 3</vt:lpstr>
      <vt:lpstr>Презентация PowerPoint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5</vt:lpstr>
      <vt:lpstr>Категория 5</vt:lpstr>
      <vt:lpstr>Презентация PowerPoint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Использованные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Салтанат</dc:creator>
  <cp:lastModifiedBy>Пользователь</cp:lastModifiedBy>
  <cp:revision>105</cp:revision>
  <dcterms:created xsi:type="dcterms:W3CDTF">2014-05-16T09:35:17Z</dcterms:created>
  <dcterms:modified xsi:type="dcterms:W3CDTF">2022-11-26T12:37:29Z</dcterms:modified>
</cp:coreProperties>
</file>