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2"/>
  </p:sldMasterIdLst>
  <p:notesMasterIdLst>
    <p:notesMasterId r:id="rId15"/>
  </p:notesMasterIdLst>
  <p:sldIdLst>
    <p:sldId id="277" r:id="rId3"/>
    <p:sldId id="259" r:id="rId4"/>
    <p:sldId id="261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71" autoAdjust="0"/>
    <p:restoredTop sz="93346" autoAdjust="0"/>
  </p:normalViewPr>
  <p:slideViewPr>
    <p:cSldViewPr>
      <p:cViewPr varScale="1">
        <p:scale>
          <a:sx n="108" d="100"/>
          <a:sy n="108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7F6B4-454E-4812-8EDC-1EB0CA7E224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371A5-F8ED-4D46-B79C-A0EB94BB8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5168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371A5-F8ED-4D46-B79C-A0EB94BB840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486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290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81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407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8363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954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884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3227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180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540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2770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0055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D5A7-7DE9-4082-92B3-F7CF3F28A4CB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FB211-7BED-47F9-97D4-AD510128C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479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7128" y="0"/>
            <a:ext cx="47868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23528" y="1844824"/>
            <a:ext cx="507605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dirty="0" smtClean="0">
                <a:ln w="19050">
                  <a:solidFill>
                    <a:schemeClr val="tx1"/>
                  </a:solidFill>
                </a:ln>
                <a:effectLst>
                  <a:reflection blurRad="6350" stA="50000" endA="300" endPos="50000" dist="29997" dir="5400000" sy="-100000" algn="bl" rotWithShape="0"/>
                </a:effectLst>
              </a:rPr>
              <a:t>Подросток И ЗАКОН</a:t>
            </a:r>
            <a:endParaRPr lang="ru-RU" sz="7200" b="1" dirty="0">
              <a:ln w="19050">
                <a:solidFill>
                  <a:schemeClr val="tx1"/>
                </a:solidFill>
              </a:ln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3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8952" cy="1156990"/>
          </a:xfrm>
        </p:spPr>
        <p:txBody>
          <a:bodyPr>
            <a:prstTxWarp prst="textChevron">
              <a:avLst/>
            </a:prstTxWarp>
            <a:normAutofit fontScale="90000"/>
          </a:bodyPr>
          <a:lstStyle/>
          <a:p>
            <a:r>
              <a:rPr lang="ru-RU" b="1" cap="all" spc="-15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Несовершеннолетний имеет право:</a:t>
            </a:r>
            <a:endParaRPr lang="ru-RU" b="1" cap="all" spc="-150" dirty="0">
              <a:ln w="9000" cmpd="sng">
                <a:solidFill>
                  <a:schemeClr val="tx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726877"/>
          </a:xfrm>
        </p:spPr>
        <p:txBody>
          <a:bodyPr>
            <a:normAutofit fontScale="62500" lnSpcReduction="2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ить и воспитываться в семье (знать кто является его родителями, на проживание совместно сними, кроме случаев, когда это противоречит его интересам, на заботу с их стороны, на воспитание родителями, а при их отсутствии или лишении родительских прав – на воспитание опекуном, попечителем или детским учреждением, на обеспечение его интересов родителями (ст. 54 СК  РФ).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 общение с родителями и другими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родственниками (ст.55 СК РФ).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 защиту прав и законных интересов, защиту злоупотреблений со стороны родителей (лиц, их заменяющих). (ст. 56 СК РФ).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выражать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свое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мнение (ст. 57 СК РФ).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имя, отчество 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фамилию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(ст.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58СК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РФ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0"/>
            <a:ext cx="47880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img.rufox.ru/files/big2/6377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3"/>
            <a:ext cx="1296144" cy="1224135"/>
          </a:xfrm>
          <a:prstGeom prst="rect">
            <a:avLst/>
          </a:prstGeom>
          <a:noFill/>
        </p:spPr>
      </p:pic>
      <p:pic>
        <p:nvPicPr>
          <p:cNvPr id="17414" name="Picture 6" descr="http://viewy.ru/data/photo/73/73/737358ad90ELMMHZT_117639_8c74c8437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9671" y="4339810"/>
            <a:ext cx="2196752" cy="2518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spc="-15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Ответственность несовершеннолетних:</a:t>
            </a:r>
            <a:endParaRPr lang="ru-RU" sz="5400" b="1" spc="-15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94059" y="3510699"/>
            <a:ext cx="6750496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Административная</a:t>
            </a:r>
            <a:r>
              <a:rPr lang="ru-RU" sz="32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cap="all" dirty="0">
              <a:ln w="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88987" y="4684505"/>
            <a:ext cx="576064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Уголовная</a:t>
            </a:r>
            <a:r>
              <a:rPr lang="ru-RU" sz="36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cap="all" dirty="0">
              <a:ln w="0">
                <a:solidFill>
                  <a:schemeClr val="tx1">
                    <a:lumMod val="95000"/>
                    <a:lumOff val="5000"/>
                  </a:schemeClr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6879" y="2203557"/>
            <a:ext cx="7704856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Гражданско-правовая</a:t>
            </a:r>
            <a: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5688632" cy="1354162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Гражданско-правовая ответственность несовершеннолетних</a:t>
            </a: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2" cy="42093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Гражданско-правовая ответственность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к правонарушителю (должнику) в интересах другого лица (организации)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установленных законом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воздействия, влекущих для него невыгодные последствия имущественного характера, возмещение убытков, уплату неустойки, возмещение вреда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" descr="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9237"/>
            <a:ext cx="2376264" cy="156110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8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Гражданском кодексе РФ этот вопрос регулируется статьями 1073, 1074: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1073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ответственность за вред, причиненный несовершеннолетними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возрасте до 14 лет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вред, причиненный малолетними, ответственность возлагается целиком и полностью на родителей или лиц, их заменяющих, в установленном законом порядке.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1074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ответственность за вред, причиненный несовершеннолетними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возрасте от 14 до 18 лет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Несовершеннолетние в возрасте от 14 до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несут ответственность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причиненный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случае, когда у несовершеннолетнего, находящегося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возрасте нет доходов или иного имущества,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возмещения вреда, вред должен быть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или в недостающей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родителями или иными законными представителями.</a:t>
            </a:r>
          </a:p>
          <a:p>
            <a:pPr marL="0" indent="0" algn="just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68723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210146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 несовершеннолетних</a:t>
            </a:r>
            <a:endParaRPr lang="ru-RU" sz="2800" b="1" cap="all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Административным правонарушением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противоправное, виновное действие (бездействие) физического или юридического лица, за которое установлена Административным кодексом РФ или законами субъекта Российской Федерации административная ответственность.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Административной ответственности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подлежит лицо, достигшее к моменту совершения административного правонарушения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16 лет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(ст. 2.3 КоАП РФ).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правонарушения, совершенные несовершеннолетними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16 лет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несут ответственность родители или иные законные представители, а несовершеннолетние ставятся на учет в комиссии по делам несовершеннолетних и защите их прав и (или) в подразделения по делам несовершеннолетних при ОВД.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14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1512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97628" cy="1725656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ВИДЫ основных АДМИНИСТРАТИВНЫХ наказаний</a:t>
            </a:r>
            <a:endParaRPr lang="ru-RU" b="1" cap="all" dirty="0">
              <a:ln w="0">
                <a:solidFill>
                  <a:schemeClr val="tx1"/>
                </a:solidFill>
              </a:ln>
              <a:solidFill>
                <a:schemeClr val="tx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92500" lnSpcReduction="20000"/>
          </a:bodyPr>
          <a:lstStyle/>
          <a:p>
            <a:pPr>
              <a:buFont typeface="Symbol" panose="05050102010706020507" pitchFamily="18" charset="2"/>
              <a:buChar char=""/>
            </a:pPr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штраф;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лишение специального права, предоставленного физическому лицу;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арест;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дисквалификация;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 приостановление деятельности.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58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95736" y="332656"/>
            <a:ext cx="6419056" cy="1498178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>
                  <a:solidFill>
                    <a:schemeClr val="tx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Уголовная ответственность несовершеннолетних</a:t>
            </a:r>
            <a:endParaRPr lang="ru-RU" b="1" cap="all" dirty="0">
              <a:ln w="0">
                <a:solidFill>
                  <a:schemeClr val="tx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Уголовная ответственность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один из видов юридической ответственности, основным содержанием которого выступают меры, применяемые государственными органами к лицу в связи с совершением 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преступления.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правонарушение (общественно опасное деяние),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запрещённое уголовным законом под угрозой наказания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3262"/>
            <a:ext cx="165618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994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0"/>
            <a:ext cx="42119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922114"/>
          </a:xfrm>
        </p:spPr>
        <p:txBody>
          <a:bodyPr>
            <a:prstTxWarp prst="textDeflate">
              <a:avLst/>
            </a:prstTxWarp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Возраст, с которого наступает уголовная ответственность</a:t>
            </a:r>
            <a:endParaRPr lang="ru-RU" b="1" cap="all" dirty="0">
              <a:ln>
                <a:solidFill>
                  <a:schemeClr val="tx1"/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8784976" cy="4896544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Уголовной ответственности подлежит лицо, достигшее ко времени совершения преступления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шестнадцатилетнего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(ст.20 УК РФ).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Лица, достигшие ко времени совершения преступления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четырнадцатилетнего возраста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подлежат уголовной ответственности за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тяжкие и особо тяжкие преступления, перечень которых установлен ст. 20 УК РФ, к ним относятся: убийство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105), умышленное причинение тяжкого вреда здоровью (статья 111), умышленное причинение средней тяжести вреда здоровью (статья 112), похищение человека (статья 126), изнасилование (статья 131),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162), вымогательство (статья 163), неправомерное завладение автомобилем или иным транспортным средством без цели хищения (статья 166), умышленные уничтожение или повреждение имущества при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отягчающих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обстоятельствах (часть вторая статьи 167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хулиганство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отягчающих обстоятельствах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вторая статьи 213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др.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246645"/>
            <a:ext cx="1947960" cy="144827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5704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8526" y="0"/>
            <a:ext cx="42054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eflateInflate">
              <a:avLst/>
            </a:prstTxWarp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Виды уголовных наказаний, назначаемых несовершеннолетним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>
              <a:buFont typeface="Symbol" panose="05050102010706020507" pitchFamily="18" charset="2"/>
              <a:buChar char="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штраф;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лишение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заниматься определенной деятельностью;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обязательные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исправительные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ограничение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свободы;</a:t>
            </a:r>
          </a:p>
          <a:p>
            <a:pPr>
              <a:buFont typeface="Symbol" panose="05050102010706020507" pitchFamily="18" charset="2"/>
              <a:buChar char="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лишение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свободы на определенный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597762"/>
            <a:ext cx="1800200" cy="136833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57192"/>
            <a:ext cx="2016223" cy="141992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446464"/>
            <a:ext cx="1852613" cy="141153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421295"/>
            <a:ext cx="2089843" cy="1355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083521"/>
            <a:ext cx="2029197" cy="1399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3370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3807" y="0"/>
            <a:ext cx="4330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Принудительные меры воспитательного воздействия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Несовершеннолетний, совершивший преступление небольшой или средней тяжести, может быть освобожден от уголовной ответственности, если будет признано, что его исправление может быть достигнуто путем применения принудительных мер воспитательного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надзор родителей или лиц, их заменяющих, либо специализированного государственного органа;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возложения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загладить причиненный вред;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особых требований к поведению несовершеннолетнего.</a:t>
            </a:r>
          </a:p>
        </p:txBody>
      </p:sp>
    </p:spTree>
    <p:extLst>
      <p:ext uri="{BB962C8B-B14F-4D97-AF65-F5344CB8AC3E}">
        <p14:creationId xmlns:p14="http://schemas.microsoft.com/office/powerpoint/2010/main" xmlns="" val="254735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я\Desktop\Новая папк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0"/>
            <a:ext cx="47880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552728"/>
          </a:xfrm>
        </p:spPr>
        <p:txBody>
          <a:bodyPr>
            <a:prstTxWarp prst="textCascadeUp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ru-RU" b="1" cap="all" dirty="0">
                <a:ln w="0"/>
                <a:solidFill>
                  <a:schemeClr val="bg2">
                    <a:lumMod val="2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Прежде чем совершить преступление, подумай о своём будущем, о своих близких…сделай правильный выбор…</a:t>
            </a:r>
          </a:p>
        </p:txBody>
      </p:sp>
    </p:spTree>
    <p:extLst>
      <p:ext uri="{BB962C8B-B14F-4D97-AF65-F5344CB8AC3E}">
        <p14:creationId xmlns:p14="http://schemas.microsoft.com/office/powerpoint/2010/main" xmlns="" val="27771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917954E-4EDD-4F60-B69A-405BEEB0BD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1685</TotalTime>
  <Words>739</Words>
  <Application>Microsoft Office PowerPoint</Application>
  <PresentationFormat>Экран (4:3)</PresentationFormat>
  <Paragraphs>55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Несовершеннолетний имеет право:</vt:lpstr>
      <vt:lpstr>Ответственность несовершеннолетних:</vt:lpstr>
      <vt:lpstr> Гражданско-правовая ответственность несовершеннолетних </vt:lpstr>
      <vt:lpstr>Слайд 5</vt:lpstr>
      <vt:lpstr>Административная ответственность несовершеннолетних</vt:lpstr>
      <vt:lpstr>ВИДЫ основных АДМИНИСТРАТИВНЫХ наказаний</vt:lpstr>
      <vt:lpstr>Уголовная ответственность несовершеннолетних</vt:lpstr>
      <vt:lpstr>Возраст, с которого наступает уголовная ответственность</vt:lpstr>
      <vt:lpstr>Виды уголовных наказаний, назначаемых несовершеннолетним</vt:lpstr>
      <vt:lpstr>Принудительные меры воспитательного воздействия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Подросток И ЗАКОН</dc:title>
  <dc:creator>Пользователь</dc:creator>
  <cp:lastModifiedBy>Учитель</cp:lastModifiedBy>
  <cp:revision>68</cp:revision>
  <dcterms:created xsi:type="dcterms:W3CDTF">2013-11-12T06:37:40Z</dcterms:created>
  <dcterms:modified xsi:type="dcterms:W3CDTF">2023-01-30T10:04:36Z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TC300095399990</vt:lpwstr>
  </property>
</Properties>
</file>