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1"/>
  </p:handoutMasterIdLst>
  <p:sldIdLst>
    <p:sldId id="256" r:id="rId2"/>
    <p:sldId id="303" r:id="rId3"/>
    <p:sldId id="319" r:id="rId4"/>
    <p:sldId id="320" r:id="rId5"/>
    <p:sldId id="331" r:id="rId6"/>
    <p:sldId id="333" r:id="rId7"/>
    <p:sldId id="332" r:id="rId8"/>
    <p:sldId id="334" r:id="rId9"/>
    <p:sldId id="330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FF"/>
    <a:srgbClr val="FFFF66"/>
    <a:srgbClr val="990033"/>
    <a:srgbClr val="800000"/>
    <a:srgbClr val="0099CC"/>
    <a:srgbClr val="FF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38" d="100"/>
          <a:sy n="38" d="100"/>
        </p:scale>
        <p:origin x="-2250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F34DBD-8BFE-448D-B194-BE0C3DFDA64A}" type="datetimeFigureOut">
              <a:rPr lang="ru-RU" smtClean="0"/>
              <a:pPr/>
              <a:t>05.02.2023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25B7D8-3885-41F5-BFEE-F4A320B3016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05.02.2023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692696"/>
            <a:ext cx="7707632" cy="4176464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Различение окончаний глаголов </a:t>
            </a:r>
            <a:r>
              <a:rPr lang="en-US" sz="54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54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54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II</a:t>
            </a:r>
            <a:r>
              <a:rPr lang="ru-RU" sz="54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спряжения</a:t>
            </a:r>
            <a:r>
              <a:rPr lang="ru-RU" sz="5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8 класс</a:t>
            </a:r>
            <a:r>
              <a:rPr lang="ru-RU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sz="22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Спряжение глаголов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- это изменение глаголов по лицам и числам</a:t>
            </a:r>
            <a:endParaRPr lang="ru-RU" sz="4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нести</a:t>
            </a:r>
            <a:endParaRPr lang="ru-RU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ru-RU" sz="44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Я</a:t>
            </a:r>
          </a:p>
          <a:p>
            <a:pPr>
              <a:defRPr/>
            </a:pPr>
            <a:r>
              <a:rPr lang="ru-RU" sz="44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Ты</a:t>
            </a:r>
          </a:p>
          <a:p>
            <a:pPr>
              <a:defRPr/>
            </a:pPr>
            <a:r>
              <a:rPr lang="ru-RU" sz="44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Он</a:t>
            </a:r>
          </a:p>
          <a:p>
            <a:pPr>
              <a:defRPr/>
            </a:pPr>
            <a:r>
              <a:rPr lang="ru-RU" sz="44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Мы</a:t>
            </a:r>
          </a:p>
          <a:p>
            <a:pPr>
              <a:defRPr/>
            </a:pPr>
            <a:r>
              <a:rPr lang="ru-RU" sz="44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Вы</a:t>
            </a:r>
          </a:p>
          <a:p>
            <a:pPr>
              <a:defRPr/>
            </a:pPr>
            <a:r>
              <a:rPr lang="ru-RU" sz="44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Они</a:t>
            </a:r>
          </a:p>
          <a:p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67744" y="1988840"/>
            <a:ext cx="293407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несу</a:t>
            </a:r>
          </a:p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несёшь</a:t>
            </a:r>
          </a:p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несёт</a:t>
            </a:r>
          </a:p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несём</a:t>
            </a:r>
          </a:p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несёте</a:t>
            </a:r>
          </a:p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несут</a:t>
            </a:r>
          </a:p>
        </p:txBody>
      </p:sp>
      <p:pic>
        <p:nvPicPr>
          <p:cNvPr id="3074" name="Picture 2" descr="https://st2.depositphotos.com/1001911/7859/v/450/depositphotos_78591056-stock-illustration-boy-carrying-book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1916832"/>
            <a:ext cx="3981450" cy="4286250"/>
          </a:xfrm>
          <a:prstGeom prst="rect">
            <a:avLst/>
          </a:prstGeom>
          <a:noFill/>
        </p:spPr>
      </p:pic>
      <p:sp>
        <p:nvSpPr>
          <p:cNvPr id="8" name="Rectangle 20"/>
          <p:cNvSpPr>
            <a:spLocks noChangeArrowheads="1"/>
          </p:cNvSpPr>
          <p:nvPr/>
        </p:nvSpPr>
        <p:spPr bwMode="auto">
          <a:xfrm>
            <a:off x="3203848" y="5589240"/>
            <a:ext cx="648072" cy="504056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Rectangle 20"/>
          <p:cNvSpPr>
            <a:spLocks noChangeArrowheads="1"/>
          </p:cNvSpPr>
          <p:nvPr/>
        </p:nvSpPr>
        <p:spPr bwMode="auto">
          <a:xfrm>
            <a:off x="3203848" y="4869160"/>
            <a:ext cx="936104" cy="576064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Rectangle 20"/>
          <p:cNvSpPr>
            <a:spLocks noChangeArrowheads="1"/>
          </p:cNvSpPr>
          <p:nvPr/>
        </p:nvSpPr>
        <p:spPr bwMode="auto">
          <a:xfrm>
            <a:off x="3203848" y="4149080"/>
            <a:ext cx="720080" cy="576064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Rectangle 20"/>
          <p:cNvSpPr>
            <a:spLocks noChangeArrowheads="1"/>
          </p:cNvSpPr>
          <p:nvPr/>
        </p:nvSpPr>
        <p:spPr bwMode="auto">
          <a:xfrm>
            <a:off x="3203848" y="3501008"/>
            <a:ext cx="720080" cy="504056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Rectangle 20"/>
          <p:cNvSpPr>
            <a:spLocks noChangeArrowheads="1"/>
          </p:cNvSpPr>
          <p:nvPr/>
        </p:nvSpPr>
        <p:spPr bwMode="auto">
          <a:xfrm>
            <a:off x="3203848" y="2276872"/>
            <a:ext cx="647700" cy="431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3203848" y="2852936"/>
            <a:ext cx="1080120" cy="576064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лететь</a:t>
            </a:r>
            <a:endParaRPr lang="ru-RU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ru-RU" sz="44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Я</a:t>
            </a:r>
          </a:p>
          <a:p>
            <a:pPr>
              <a:defRPr/>
            </a:pPr>
            <a:r>
              <a:rPr lang="ru-RU" sz="44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Ты</a:t>
            </a:r>
          </a:p>
          <a:p>
            <a:pPr>
              <a:defRPr/>
            </a:pPr>
            <a:r>
              <a:rPr lang="ru-RU" sz="44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Он</a:t>
            </a:r>
          </a:p>
          <a:p>
            <a:pPr>
              <a:defRPr/>
            </a:pPr>
            <a:r>
              <a:rPr lang="ru-RU" sz="44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Мы</a:t>
            </a:r>
          </a:p>
          <a:p>
            <a:pPr>
              <a:defRPr/>
            </a:pPr>
            <a:r>
              <a:rPr lang="ru-RU" sz="44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Вы</a:t>
            </a:r>
          </a:p>
          <a:p>
            <a:pPr>
              <a:defRPr/>
            </a:pPr>
            <a:r>
              <a:rPr lang="ru-RU" sz="44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Они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67744" y="1700808"/>
            <a:ext cx="252028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лечу</a:t>
            </a:r>
          </a:p>
          <a:p>
            <a:pPr marL="342900" indent="-342900">
              <a:spcBef>
                <a:spcPct val="20000"/>
              </a:spcBef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летишь</a:t>
            </a:r>
          </a:p>
          <a:p>
            <a:pPr marL="342900" indent="-342900">
              <a:spcBef>
                <a:spcPct val="20000"/>
              </a:spcBef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летит</a:t>
            </a:r>
          </a:p>
          <a:p>
            <a:pPr marL="342900" indent="-342900">
              <a:spcBef>
                <a:spcPct val="20000"/>
              </a:spcBef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летим</a:t>
            </a:r>
          </a:p>
          <a:p>
            <a:pPr marL="342900" indent="-342900">
              <a:spcBef>
                <a:spcPct val="20000"/>
              </a:spcBef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летите</a:t>
            </a:r>
          </a:p>
          <a:p>
            <a:pPr marL="342900" indent="-342900">
              <a:spcBef>
                <a:spcPct val="20000"/>
              </a:spcBef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летят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auto">
          <a:xfrm>
            <a:off x="3203848" y="4365104"/>
            <a:ext cx="792088" cy="504056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auto">
          <a:xfrm>
            <a:off x="3203848" y="3501008"/>
            <a:ext cx="720080" cy="576064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Rectangle 20"/>
          <p:cNvSpPr>
            <a:spLocks noChangeArrowheads="1"/>
          </p:cNvSpPr>
          <p:nvPr/>
        </p:nvSpPr>
        <p:spPr bwMode="auto">
          <a:xfrm>
            <a:off x="3203848" y="2636912"/>
            <a:ext cx="1224136" cy="576064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b="1" dirty="0"/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auto">
          <a:xfrm>
            <a:off x="3203848" y="5157192"/>
            <a:ext cx="1152128" cy="504056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Rectangle 20"/>
          <p:cNvSpPr>
            <a:spLocks noChangeArrowheads="1"/>
          </p:cNvSpPr>
          <p:nvPr/>
        </p:nvSpPr>
        <p:spPr bwMode="auto">
          <a:xfrm>
            <a:off x="3203848" y="5949280"/>
            <a:ext cx="647700" cy="431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Rectangle 20"/>
          <p:cNvSpPr>
            <a:spLocks noChangeArrowheads="1"/>
          </p:cNvSpPr>
          <p:nvPr/>
        </p:nvSpPr>
        <p:spPr bwMode="auto">
          <a:xfrm>
            <a:off x="3203848" y="1916833"/>
            <a:ext cx="576064" cy="576064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050" name="Picture 2" descr="https://img.redro.pl/obrazy/xn------7cdbthbeaz1bfnlu2cjeak8y-400-692531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1844824"/>
            <a:ext cx="4716016" cy="35283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 flipV="1">
            <a:off x="11052720" y="2204864"/>
            <a:ext cx="1275456" cy="45719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0" y="4077072"/>
            <a:ext cx="1044624" cy="208823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 flipH="1">
            <a:off x="10548664" y="4797152"/>
            <a:ext cx="720080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https://docs.google.com/document/d/1H0BVhYJgX8GG-cT50jyCj2ClYp83d6QC/edit?usp=share_link&amp;ouid=118372579123185704149&amp;rtpof=true&amp;sd=true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900592" y="335699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https://docs.google.com/document/d/1H0BVhYJgX8GG-cT50jyCj2ClYp83d6QC/edit?usp=share_link&amp;ouid=118372579123185704149&amp;rtpof=true&amp;sd=true</a:t>
            </a:r>
            <a:endParaRPr lang="ru-RU" dirty="0"/>
          </a:p>
        </p:txBody>
      </p:sp>
      <p:pic>
        <p:nvPicPr>
          <p:cNvPr id="1026" name="Picture 2" descr="https://prezentacii.org/upload/cloud/19/06/152513/images/screen11.jpg"/>
          <p:cNvPicPr>
            <a:picLocks noChangeAspect="1" noChangeArrowheads="1"/>
          </p:cNvPicPr>
          <p:nvPr/>
        </p:nvPicPr>
        <p:blipFill>
          <a:blip r:embed="rId2" cstate="print"/>
          <a:srcRect b="18298"/>
          <a:stretch>
            <a:fillRect/>
          </a:stretch>
        </p:blipFill>
        <p:spPr bwMode="auto">
          <a:xfrm>
            <a:off x="0" y="-243408"/>
            <a:ext cx="9540552" cy="71014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10476656" y="1124744"/>
            <a:ext cx="6166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flipH="1">
            <a:off x="10332640" y="3356992"/>
            <a:ext cx="216024" cy="296760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8674" name="Picture 2" descr="https://cf2.ppt-online.org/files2/slide/w/wnmhG26KTR58lsLPNWeOxDrqu14boIcJ9vkafM/slide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47675"/>
            <a:ext cx="9753600" cy="73056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9828583" y="1412776"/>
            <a:ext cx="2304256" cy="49492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12760" y="3933056"/>
            <a:ext cx="648072" cy="172819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7650" name="Picture 2" descr="https://prezentacii.org/upload/cloud/19/06/152513/images/screen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3408"/>
            <a:ext cx="9753600" cy="7315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11196736" y="1124744"/>
            <a:ext cx="61664" cy="36230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92680" y="4437112"/>
            <a:ext cx="1224136" cy="93610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411760" y="1340768"/>
            <a:ext cx="632192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err="1" smtClean="0"/>
              <a:t>Пою-поют</a:t>
            </a:r>
            <a:r>
              <a:rPr lang="ru-RU" sz="2400" dirty="0" smtClean="0"/>
              <a:t> (3 л. мн.ч.)-</a:t>
            </a:r>
            <a:r>
              <a:rPr lang="ru-RU" sz="2400" dirty="0" smtClean="0">
                <a:solidFill>
                  <a:srgbClr val="C00000"/>
                </a:solidFill>
              </a:rPr>
              <a:t>ЮТ</a:t>
            </a:r>
            <a:r>
              <a:rPr lang="ru-RU" sz="2400" dirty="0" smtClean="0"/>
              <a:t>-</a:t>
            </a:r>
            <a:r>
              <a:rPr lang="en-US" sz="2400" dirty="0" smtClean="0"/>
              <a:t>I </a:t>
            </a:r>
            <a:r>
              <a:rPr lang="ru-RU" sz="2400" dirty="0" smtClean="0"/>
              <a:t>спряжение</a:t>
            </a:r>
          </a:p>
          <a:p>
            <a:r>
              <a:rPr lang="ru-RU" sz="2400" dirty="0" err="1" smtClean="0"/>
              <a:t>Рисуем-рисуют</a:t>
            </a:r>
            <a:r>
              <a:rPr lang="ru-RU" sz="2400" dirty="0" smtClean="0"/>
              <a:t> (3 л. мн.ч.)-</a:t>
            </a:r>
            <a:r>
              <a:rPr lang="ru-RU" sz="2400" dirty="0" smtClean="0">
                <a:solidFill>
                  <a:srgbClr val="C00000"/>
                </a:solidFill>
              </a:rPr>
              <a:t>ЮТ</a:t>
            </a:r>
            <a:r>
              <a:rPr lang="ru-RU" sz="2400" dirty="0" smtClean="0"/>
              <a:t>-</a:t>
            </a:r>
            <a:r>
              <a:rPr lang="en-US" sz="2400" dirty="0" smtClean="0"/>
              <a:t>I </a:t>
            </a:r>
            <a:r>
              <a:rPr lang="ru-RU" sz="2400" dirty="0" smtClean="0"/>
              <a:t>спряжение</a:t>
            </a:r>
          </a:p>
          <a:p>
            <a:r>
              <a:rPr lang="ru-RU" sz="2400" dirty="0" err="1" smtClean="0"/>
              <a:t>Пилю-пилят</a:t>
            </a:r>
            <a:r>
              <a:rPr lang="ru-RU" sz="2400" dirty="0" smtClean="0"/>
              <a:t> (3 л. мн.ч.)-</a:t>
            </a:r>
            <a:r>
              <a:rPr lang="ru-RU" sz="2400" b="1" dirty="0" smtClean="0">
                <a:solidFill>
                  <a:srgbClr val="C00000"/>
                </a:solidFill>
              </a:rPr>
              <a:t>ЯТ-</a:t>
            </a:r>
            <a:r>
              <a:rPr lang="en-US" sz="2400" dirty="0" smtClean="0"/>
              <a:t>II </a:t>
            </a:r>
            <a:r>
              <a:rPr lang="ru-RU" sz="2400" dirty="0" smtClean="0"/>
              <a:t>спряжение</a:t>
            </a:r>
          </a:p>
          <a:p>
            <a:r>
              <a:rPr lang="ru-RU" sz="2400" dirty="0" err="1" smtClean="0"/>
              <a:t>Купим-купят</a:t>
            </a:r>
            <a:r>
              <a:rPr lang="ru-RU" sz="2400" dirty="0" smtClean="0"/>
              <a:t> (3 л. мн.ч.)-</a:t>
            </a:r>
            <a:r>
              <a:rPr lang="ru-RU" sz="2400" b="1" dirty="0" smtClean="0">
                <a:solidFill>
                  <a:srgbClr val="C00000"/>
                </a:solidFill>
              </a:rPr>
              <a:t>ЯТ-</a:t>
            </a:r>
            <a:r>
              <a:rPr lang="en-US" sz="2400" dirty="0" smtClean="0"/>
              <a:t>II </a:t>
            </a:r>
            <a:r>
              <a:rPr lang="ru-RU" sz="2400" dirty="0" smtClean="0"/>
              <a:t>спряжение</a:t>
            </a:r>
            <a:endParaRPr lang="ru-RU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38109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Домашнее задание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1.Переписать таблицу и выучить</a:t>
            </a:r>
            <a:br>
              <a:rPr lang="ru-RU" dirty="0" smtClean="0"/>
            </a:br>
            <a:r>
              <a:rPr lang="ru-RU" dirty="0" smtClean="0"/>
              <a:t>2.Выполнить упражнение по образцу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 flipH="1" flipV="1">
            <a:off x="8697144" y="2060848"/>
            <a:ext cx="4011760" cy="288032"/>
          </a:xfrm>
          <a:prstGeom prst="rect">
            <a:avLst/>
          </a:prstGeom>
        </p:spPr>
        <p:txBody>
          <a:bodyPr vert="horz">
            <a:normAutofit fontScale="25000" lnSpcReduction="20000"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Tx/>
              <a:buNone/>
              <a:tabLst/>
              <a:defRPr/>
            </a:pPr>
            <a:endParaRPr kumimoji="0" lang="ru-RU" sz="6600" b="1" i="0" u="none" strike="noStrike" kern="1200" cap="none" spc="0" normalizeH="0" baseline="0" noProof="0" dirty="0" smtClean="0">
              <a:ln>
                <a:noFill/>
              </a:ln>
              <a:solidFill>
                <a:srgbClr val="6666FF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274320" marR="0" lvl="0" indent="-27432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666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Спасибо за урок!!!</a:t>
            </a:r>
          </a:p>
        </p:txBody>
      </p:sp>
      <p:pic>
        <p:nvPicPr>
          <p:cNvPr id="20484" name="Picture 4" descr="https://www.metod-kopilka.ru/images/doc/47/41985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56776" y="4077072"/>
            <a:ext cx="8105594" cy="4680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1455</TotalTime>
  <Words>95</Words>
  <Application>Microsoft Office PowerPoint</Application>
  <PresentationFormat>Экран (4:3)</PresentationFormat>
  <Paragraphs>38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Поток</vt:lpstr>
      <vt:lpstr>Различение окончаний глаголов I и  II спряжения 8 класс </vt:lpstr>
      <vt:lpstr> </vt:lpstr>
      <vt:lpstr>нести</vt:lpstr>
      <vt:lpstr>лететь</vt:lpstr>
      <vt:lpstr>Слайд 5</vt:lpstr>
      <vt:lpstr>Слайд 6</vt:lpstr>
      <vt:lpstr>Слайд 7</vt:lpstr>
      <vt:lpstr>Слайд 8</vt:lpstr>
      <vt:lpstr>Домашнее задание 1.Переписать таблицу и выучить 2.Выполнить упражнение по образцу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Школьный краеведческий музей</dc:title>
  <dc:creator>admin</dc:creator>
  <cp:lastModifiedBy>Александр</cp:lastModifiedBy>
  <cp:revision>121</cp:revision>
  <dcterms:created xsi:type="dcterms:W3CDTF">2017-02-10T15:55:50Z</dcterms:created>
  <dcterms:modified xsi:type="dcterms:W3CDTF">2023-02-05T10:36:43Z</dcterms:modified>
</cp:coreProperties>
</file>