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275" r:id="rId3"/>
    <p:sldId id="268" r:id="rId4"/>
    <p:sldId id="270" r:id="rId5"/>
    <p:sldId id="273" r:id="rId6"/>
    <p:sldId id="287" r:id="rId7"/>
    <p:sldId id="272" r:id="rId8"/>
    <p:sldId id="286" r:id="rId9"/>
    <p:sldId id="284" r:id="rId10"/>
    <p:sldId id="258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6" d="100"/>
          <a:sy n="116" d="100"/>
        </p:scale>
        <p:origin x="1500" y="84"/>
      </p:cViewPr>
      <p:guideLst>
        <p:guide orient="horz" pos="2160"/>
        <p:guide pos="2880"/>
        <p:guide pos="29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105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8DC10-1BCF-4905-91D5-72F71B2E32E3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2A75E-418D-44EE-9AF2-4098E97F82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441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653673" y="17934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вопрос</a:t>
            </a:r>
            <a:endParaRPr lang="ru-RU" dirty="0"/>
          </a:p>
        </p:txBody>
      </p:sp>
      <p:pic>
        <p:nvPicPr>
          <p:cNvPr id="5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6000" y="180000"/>
            <a:ext cx="543306" cy="383381"/>
          </a:xfrm>
          <a:prstGeom prst="rect">
            <a:avLst/>
          </a:prstGeom>
          <a:noFill/>
        </p:spPr>
      </p:pic>
      <p:pic>
        <p:nvPicPr>
          <p:cNvPr id="6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84800" y="180000"/>
            <a:ext cx="543306" cy="383381"/>
          </a:xfrm>
          <a:prstGeom prst="rect">
            <a:avLst/>
          </a:prstGeom>
          <a:noFill/>
        </p:spPr>
      </p:pic>
      <p:pic>
        <p:nvPicPr>
          <p:cNvPr id="7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353600" y="180000"/>
            <a:ext cx="543306" cy="383381"/>
          </a:xfrm>
          <a:prstGeom prst="rect">
            <a:avLst/>
          </a:prstGeom>
          <a:noFill/>
        </p:spPr>
      </p:pic>
      <p:pic>
        <p:nvPicPr>
          <p:cNvPr id="8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922400" y="180000"/>
            <a:ext cx="543306" cy="383381"/>
          </a:xfrm>
          <a:prstGeom prst="rect">
            <a:avLst/>
          </a:prstGeom>
          <a:noFill/>
        </p:spPr>
      </p:pic>
      <p:pic>
        <p:nvPicPr>
          <p:cNvPr id="9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491200" y="180000"/>
            <a:ext cx="543306" cy="383381"/>
          </a:xfrm>
          <a:prstGeom prst="rect">
            <a:avLst/>
          </a:prstGeom>
          <a:noFill/>
        </p:spPr>
      </p:pic>
      <p:pic>
        <p:nvPicPr>
          <p:cNvPr id="10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060000" y="180000"/>
            <a:ext cx="543306" cy="383381"/>
          </a:xfrm>
          <a:prstGeom prst="rect">
            <a:avLst/>
          </a:prstGeom>
          <a:noFill/>
        </p:spPr>
      </p:pic>
      <p:pic>
        <p:nvPicPr>
          <p:cNvPr id="11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628800" y="180000"/>
            <a:ext cx="543306" cy="383381"/>
          </a:xfrm>
          <a:prstGeom prst="rect">
            <a:avLst/>
          </a:prstGeom>
          <a:noFill/>
        </p:spPr>
      </p:pic>
      <p:pic>
        <p:nvPicPr>
          <p:cNvPr id="12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197600" y="180000"/>
            <a:ext cx="543306" cy="383381"/>
          </a:xfrm>
          <a:prstGeom prst="rect">
            <a:avLst/>
          </a:prstGeom>
          <a:noFill/>
        </p:spPr>
      </p:pic>
      <p:pic>
        <p:nvPicPr>
          <p:cNvPr id="13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766400" y="180000"/>
            <a:ext cx="543306" cy="383381"/>
          </a:xfrm>
          <a:prstGeom prst="rect">
            <a:avLst/>
          </a:prstGeom>
          <a:noFill/>
        </p:spPr>
      </p:pic>
      <p:pic>
        <p:nvPicPr>
          <p:cNvPr id="14" name="Picture 8" descr="C:\projects\99\sh2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335200" y="180000"/>
            <a:ext cx="543306" cy="38338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 userDrawn="1"/>
        </p:nvSpPr>
        <p:spPr>
          <a:xfrm>
            <a:off x="1678561" y="908720"/>
            <a:ext cx="5845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Щелкните левой кнопкой мыши по карте, чтобы ответить</a:t>
            </a:r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12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24985-046F-4A46-8436-2D8AB4E73325}" type="datetimeFigureOut">
              <a:rPr lang="en-US" smtClean="0"/>
              <a:pPr/>
              <a:t>3/26/2023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A222F-C9FB-40C1-8FC4-4AD07F82A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Segoe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Segoe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Segoe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Segoe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Segoe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Segoe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8.wmf"/><Relationship Id="rId4" Type="http://schemas.openxmlformats.org/officeDocument/2006/relationships/image" Target="../media/image3.png"/><Relationship Id="rId9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9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8492480" cy="1470025"/>
          </a:xfrm>
        </p:spPr>
        <p:txBody>
          <a:bodyPr>
            <a:noAutofit/>
          </a:bodyPr>
          <a:lstStyle/>
          <a:p>
            <a:r>
              <a:rPr lang="ru-RU" sz="2200" dirty="0" smtClean="0">
                <a:latin typeface="Segoe Script" panose="030B0504020000000003" pitchFamily="66" charset="0"/>
              </a:rPr>
              <a:t/>
            </a:r>
            <a:br>
              <a:rPr lang="ru-RU" sz="2200" dirty="0" smtClean="0">
                <a:latin typeface="Segoe Script" panose="030B0504020000000003" pitchFamily="66" charset="0"/>
              </a:rPr>
            </a:br>
            <a:r>
              <a:rPr lang="ru-RU" sz="2200" dirty="0">
                <a:latin typeface="Segoe Script" panose="030B0504020000000003" pitchFamily="66" charset="0"/>
              </a:rPr>
              <a:t/>
            </a:r>
            <a:br>
              <a:rPr lang="ru-RU" sz="2200" dirty="0">
                <a:latin typeface="Segoe Script" panose="030B0504020000000003" pitchFamily="66" charset="0"/>
              </a:rPr>
            </a:br>
            <a:r>
              <a:rPr lang="ru-RU" sz="2200" dirty="0" smtClean="0">
                <a:latin typeface="Segoe Script" panose="030B0504020000000003" pitchFamily="66" charset="0"/>
              </a:rPr>
              <a:t>Тема: «Преемственность </a:t>
            </a:r>
            <a:br>
              <a:rPr lang="ru-RU" sz="2200" dirty="0" smtClean="0">
                <a:latin typeface="Segoe Script" panose="030B0504020000000003" pitchFamily="66" charset="0"/>
              </a:rPr>
            </a:br>
            <a:r>
              <a:rPr lang="ru-RU" sz="2200" dirty="0" smtClean="0">
                <a:latin typeface="Segoe Script" panose="030B0504020000000003" pitchFamily="66" charset="0"/>
              </a:rPr>
              <a:t>в </a:t>
            </a:r>
            <a:r>
              <a:rPr lang="ru-RU" sz="2200" dirty="0">
                <a:latin typeface="Segoe Script" panose="030B0504020000000003" pitchFamily="66" charset="0"/>
              </a:rPr>
              <a:t>обучении математики и естественных наук для создания условий развития функциональной </a:t>
            </a:r>
            <a:r>
              <a:rPr lang="ru-RU" sz="2200" dirty="0" smtClean="0">
                <a:latin typeface="Segoe Script" panose="030B0504020000000003" pitchFamily="66" charset="0"/>
              </a:rPr>
              <a:t>грамотности</a:t>
            </a:r>
            <a:br>
              <a:rPr lang="ru-RU" sz="2200" dirty="0" smtClean="0">
                <a:latin typeface="Segoe Script" panose="030B0504020000000003" pitchFamily="66" charset="0"/>
              </a:rPr>
            </a:br>
            <a:r>
              <a:rPr lang="ru-RU" sz="2200" dirty="0" smtClean="0">
                <a:latin typeface="Segoe Script" panose="030B0504020000000003" pitchFamily="66" charset="0"/>
              </a:rPr>
              <a:t> </a:t>
            </a:r>
            <a:r>
              <a:rPr lang="ru-RU" sz="2200" dirty="0">
                <a:latin typeface="Segoe Script" panose="030B0504020000000003" pitchFamily="66" charset="0"/>
              </a:rPr>
              <a:t>при переходе обучающихся </a:t>
            </a:r>
            <a:r>
              <a:rPr lang="ru-RU" sz="2200" dirty="0" smtClean="0">
                <a:latin typeface="Segoe Script" panose="030B0504020000000003" pitchFamily="66" charset="0"/>
              </a:rPr>
              <a:t/>
            </a:r>
            <a:br>
              <a:rPr lang="ru-RU" sz="2200" dirty="0" smtClean="0">
                <a:latin typeface="Segoe Script" panose="030B0504020000000003" pitchFamily="66" charset="0"/>
              </a:rPr>
            </a:br>
            <a:r>
              <a:rPr lang="ru-RU" sz="2200" dirty="0" smtClean="0">
                <a:latin typeface="Segoe Script" panose="030B0504020000000003" pitchFamily="66" charset="0"/>
              </a:rPr>
              <a:t>из </a:t>
            </a:r>
            <a:r>
              <a:rPr lang="ru-RU" sz="2200" dirty="0">
                <a:latin typeface="Segoe Script" panose="030B0504020000000003" pitchFamily="66" charset="0"/>
              </a:rPr>
              <a:t>начального в среднее звено</a:t>
            </a:r>
            <a:r>
              <a:rPr lang="ru-RU" sz="2200" dirty="0" smtClean="0">
                <a:latin typeface="Segoe Script" panose="030B0504020000000003" pitchFamily="66" charset="0"/>
              </a:rPr>
              <a:t>.»</a:t>
            </a:r>
            <a:r>
              <a:rPr lang="ru-RU" sz="2200" dirty="0">
                <a:latin typeface="Segoe Script" panose="030B0504020000000003" pitchFamily="66" charset="0"/>
              </a:rPr>
              <a:t/>
            </a:r>
            <a:br>
              <a:rPr lang="ru-RU" sz="2200" dirty="0">
                <a:latin typeface="Segoe Script" panose="030B0504020000000003" pitchFamily="66" charset="0"/>
              </a:rPr>
            </a:br>
            <a:endParaRPr lang="en-US" sz="2200" dirty="0">
              <a:solidFill>
                <a:srgbClr val="FF0000"/>
              </a:solidFill>
              <a:latin typeface="Segoe Script" panose="030B05040200000000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1586" y="5643578"/>
            <a:ext cx="6400800" cy="96678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Вопросы по школьной программе</a:t>
            </a:r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9240"/>
            <a:ext cx="9144000" cy="15006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4048" y="5631088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Автор: </a:t>
            </a:r>
            <a:endParaRPr lang="ru-RU" sz="1200" dirty="0" smtClean="0"/>
          </a:p>
          <a:p>
            <a:pPr algn="ctr"/>
            <a:r>
              <a:rPr lang="ru-RU" sz="1200" dirty="0" smtClean="0"/>
              <a:t>Ольга </a:t>
            </a:r>
            <a:r>
              <a:rPr lang="ru-RU" sz="1200" dirty="0" smtClean="0"/>
              <a:t>Сергеевна </a:t>
            </a:r>
            <a:r>
              <a:rPr lang="ru-RU" sz="1200" dirty="0" err="1" smtClean="0"/>
              <a:t>Кахиани</a:t>
            </a:r>
            <a:r>
              <a:rPr lang="ru-RU" sz="1200" dirty="0" smtClean="0"/>
              <a:t>, учитель математики.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3155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0366" y="1004334"/>
            <a:ext cx="8229600" cy="40941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400" b="1" dirty="0">
                <a:latin typeface="Gabriola" panose="04040605051002020D02" pitchFamily="82" charset="0"/>
              </a:rPr>
              <a:t>«Функционально грамотный человек способен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деятельности, общения и социальных отношений». </a:t>
            </a:r>
            <a:endParaRPr lang="ru-RU" sz="3400" dirty="0">
              <a:latin typeface="Gabriola" panose="04040605051002020D02" pitchFamily="82" charset="0"/>
            </a:endParaRPr>
          </a:p>
          <a:p>
            <a:pPr algn="r"/>
            <a:r>
              <a:rPr lang="ru-RU" sz="1400" dirty="0"/>
              <a:t>                                                          </a:t>
            </a:r>
          </a:p>
        </p:txBody>
      </p:sp>
      <p:sp>
        <p:nvSpPr>
          <p:cNvPr id="5" name="Rectangle 2">
            <a:hlinkClick r:id="" action="ppaction://macro?name=StartButton"/>
          </p:cNvPr>
          <p:cNvSpPr/>
          <p:nvPr/>
        </p:nvSpPr>
        <p:spPr>
          <a:xfrm>
            <a:off x="0" y="5506972"/>
            <a:ext cx="9144000" cy="8023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Алексей Алексеевич Леонтьев </a:t>
            </a:r>
            <a:r>
              <a:rPr lang="ru-RU" sz="2000" dirty="0" smtClean="0"/>
              <a:t>лингвист, психолог</a:t>
            </a:r>
            <a:r>
              <a:rPr lang="ru-RU" sz="2000" dirty="0"/>
              <a:t>, доктор психологических наук </a:t>
            </a:r>
          </a:p>
          <a:p>
            <a:pPr algn="ctr"/>
            <a:r>
              <a:rPr lang="ru-RU" sz="2000" dirty="0"/>
              <a:t>и доктор филологических </a:t>
            </a:r>
            <a:r>
              <a:rPr lang="ru-RU" sz="2000" dirty="0" smtClean="0"/>
              <a:t>наук.</a:t>
            </a:r>
            <a:endParaRPr lang="ru-RU" sz="2000" dirty="0"/>
          </a:p>
        </p:txBody>
      </p:sp>
      <p:pic>
        <p:nvPicPr>
          <p:cNvPr id="6" name="Blue9" descr="C:\projects\99\sh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2257" y="4931899"/>
            <a:ext cx="543306" cy="383381"/>
          </a:xfrm>
          <a:prstGeom prst="rect">
            <a:avLst/>
          </a:prstGeom>
          <a:noFill/>
        </p:spPr>
      </p:pic>
      <p:pic>
        <p:nvPicPr>
          <p:cNvPr id="7" name="Red10" descr="C:\projects\99\sh2.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415147" y="4931900"/>
            <a:ext cx="543306" cy="383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4081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289461"/>
              </p:ext>
            </p:extLst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Скругленный прямоугольник 25">
            <a:hlinkClick r:id="" action="ppaction://macro?name=CleanResults"/>
          </p:cNvPr>
          <p:cNvSpPr/>
          <p:nvPr/>
        </p:nvSpPr>
        <p:spPr>
          <a:xfrm>
            <a:off x="0" y="5949280"/>
            <a:ext cx="9144000" cy="648072"/>
          </a:xfrm>
          <a:prstGeom prst="roundRect">
            <a:avLst>
              <a:gd name="adj" fmla="val 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Российский педагог, член-корреспондент РАО </a:t>
            </a:r>
          </a:p>
          <a:p>
            <a:pPr algn="ctr"/>
            <a:r>
              <a:rPr lang="ru-RU" sz="2400" dirty="0"/>
              <a:t>Наталья Федоровна Виноградова.</a:t>
            </a:r>
          </a:p>
        </p:txBody>
      </p:sp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8352928" cy="5143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«Функциональная грамотность сегодня — это базовое образование личности.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Ребенку </a:t>
            </a: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 обладать: </a:t>
            </a:r>
            <a:endParaRPr lang="ru-RU" sz="2800" b="1" dirty="0" smtClean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готовностью </a:t>
            </a: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успешно взаимодействовать с изменяющимся окружающим миром; </a:t>
            </a:r>
            <a:endParaRPr lang="ru-RU" sz="2800" b="1" dirty="0" smtClean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возможностью </a:t>
            </a: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решать различные (в том числе нестандартные) учебные и жизненные задачи; </a:t>
            </a:r>
            <a:endParaRPr lang="ru-RU" sz="2800" b="1" dirty="0" smtClean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способностью </a:t>
            </a: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строить социальные отношения; </a:t>
            </a:r>
            <a:endParaRPr lang="ru-RU" sz="2800" b="1" dirty="0" smtClean="0">
              <a:solidFill>
                <a:srgbClr val="00B05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sz="2800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совокупностью </a:t>
            </a:r>
            <a:r>
              <a:rPr lang="ru-RU" sz="28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рефлексивных умений, обеспечивающих оценку своей грамотности, стремление к дальнейшему образованию».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776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Функциональная грамотность включает: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Математическую грамотность:</a:t>
            </a:r>
            <a:endParaRPr lang="ru-RU" dirty="0"/>
          </a:p>
          <a:p>
            <a:r>
              <a:rPr lang="ru-RU" dirty="0"/>
              <a:t>-способность формулировать, применять и интерпретировать математику в разнообразных контекстах: применять математические рассуждения; </a:t>
            </a:r>
          </a:p>
          <a:p>
            <a:r>
              <a:rPr lang="ru-RU" dirty="0"/>
              <a:t>- использовать математические понятия инструменты.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Естественно-научную грамотность:</a:t>
            </a:r>
            <a:endParaRPr lang="ru-RU" dirty="0"/>
          </a:p>
          <a:p>
            <a:r>
              <a:rPr lang="ru-RU" dirty="0"/>
              <a:t> - способность человека занимать активную гражданскую позицию по вопросам, связанным с естественно-научными идеями: научно объяснять явления; </a:t>
            </a:r>
          </a:p>
          <a:p>
            <a:r>
              <a:rPr lang="ru-RU" dirty="0"/>
              <a:t>- понимать особенности естественно-научного исследования; интерпретировать данные и использовать научные доказательства.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351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692696"/>
            <a:ext cx="8291264" cy="4525963"/>
          </a:xfrm>
        </p:spPr>
        <p:txBody>
          <a:bodyPr>
            <a:normAutofit/>
          </a:bodyPr>
          <a:lstStyle/>
          <a:p>
            <a:endParaRPr lang="ru-RU" sz="2000" dirty="0"/>
          </a:p>
          <a:p>
            <a:pPr marL="0" indent="0">
              <a:buNone/>
            </a:pPr>
            <a:r>
              <a:rPr lang="ru-RU" b="1" u="sng" dirty="0" smtClean="0"/>
              <a:t> </a:t>
            </a:r>
            <a:endParaRPr lang="ru-RU" sz="2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188640"/>
            <a:ext cx="820891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Как понять </a:t>
            </a:r>
            <a:r>
              <a:rPr lang="ru-RU" sz="2800" dirty="0" smtClean="0">
                <a:solidFill>
                  <a:srgbClr val="002060"/>
                </a:solidFill>
              </a:rPr>
              <a:t>преемственность???? </a:t>
            </a:r>
          </a:p>
          <a:p>
            <a:pPr algn="ctr"/>
            <a:endParaRPr lang="ru-RU" sz="2800" dirty="0">
              <a:solidFill>
                <a:srgbClr val="002060"/>
              </a:solidFill>
            </a:endParaRPr>
          </a:p>
          <a:p>
            <a:pPr algn="just"/>
            <a:r>
              <a:rPr lang="ru-RU" dirty="0" smtClean="0"/>
              <a:t>Преемственность - </a:t>
            </a:r>
            <a:r>
              <a:rPr lang="ru-RU" dirty="0"/>
              <a:t>один из видов связи</a:t>
            </a:r>
            <a:r>
              <a:rPr lang="ru-RU" dirty="0" smtClean="0"/>
              <a:t>. Она </a:t>
            </a:r>
            <a:r>
              <a:rPr lang="ru-RU" dirty="0"/>
              <a:t>существует между ступенями одного процесса.</a:t>
            </a:r>
          </a:p>
          <a:p>
            <a:pPr algn="just"/>
            <a:r>
              <a:rPr lang="ru-RU" dirty="0"/>
              <a:t>Преемственность достигается тогда, когда работа </a:t>
            </a:r>
            <a:r>
              <a:rPr lang="ru-RU" dirty="0" smtClean="0"/>
              <a:t>нижней ступени </a:t>
            </a:r>
            <a:r>
              <a:rPr lang="ru-RU" dirty="0"/>
              <a:t>( начальная школа</a:t>
            </a:r>
            <a:r>
              <a:rPr lang="ru-RU" dirty="0" smtClean="0"/>
              <a:t>) направлена </a:t>
            </a:r>
            <a:r>
              <a:rPr lang="ru-RU" dirty="0"/>
              <a:t>на подготовку детей к их жизни на </a:t>
            </a:r>
            <a:r>
              <a:rPr lang="ru-RU" dirty="0" smtClean="0"/>
              <a:t>следующей ступени </a:t>
            </a:r>
            <a:r>
              <a:rPr lang="ru-RU" dirty="0"/>
              <a:t>( 5 класс) </a:t>
            </a:r>
            <a:r>
              <a:rPr lang="ru-RU" dirty="0" smtClean="0"/>
              <a:t>. Переход </a:t>
            </a:r>
            <a:r>
              <a:rPr lang="ru-RU" dirty="0"/>
              <a:t>из начального в среднее звено считается одной </a:t>
            </a:r>
            <a:r>
              <a:rPr lang="ru-RU" dirty="0" smtClean="0"/>
              <a:t>из  наиболее </a:t>
            </a:r>
            <a:r>
              <a:rPr lang="ru-RU" dirty="0"/>
              <a:t>сложнейших педагогических проблем, а </a:t>
            </a:r>
            <a:r>
              <a:rPr lang="ru-RU" dirty="0" smtClean="0"/>
              <a:t>период преемственности </a:t>
            </a:r>
            <a:r>
              <a:rPr lang="ru-RU" dirty="0"/>
              <a:t>и адаптации в пятом классе – один </a:t>
            </a:r>
            <a:r>
              <a:rPr lang="ru-RU" dirty="0" smtClean="0"/>
              <a:t>из труднейших </a:t>
            </a:r>
            <a:r>
              <a:rPr lang="ru-RU" dirty="0"/>
              <a:t>периодов школьного обучения</a:t>
            </a:r>
            <a:r>
              <a:rPr lang="ru-RU" dirty="0" smtClean="0"/>
              <a:t>. Причем </a:t>
            </a:r>
            <a:r>
              <a:rPr lang="ru-RU" dirty="0"/>
              <a:t>в этот период в стрессовой ситуации оказываются </a:t>
            </a:r>
            <a:r>
              <a:rPr lang="ru-RU" dirty="0" smtClean="0"/>
              <a:t>не только </a:t>
            </a:r>
            <a:r>
              <a:rPr lang="ru-RU" dirty="0"/>
              <a:t>школьники, но и их родители, а также учителя – </a:t>
            </a:r>
            <a:r>
              <a:rPr lang="ru-RU" dirty="0" smtClean="0"/>
              <a:t>те которые </a:t>
            </a:r>
            <a:r>
              <a:rPr lang="ru-RU" dirty="0"/>
              <a:t>выпускают, и те которые принимают детей.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77833"/>
            <a:ext cx="1665759" cy="208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7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75058" y="116632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u="sng" dirty="0" smtClean="0"/>
              <a:t>Актуальность </a:t>
            </a:r>
            <a:r>
              <a:rPr lang="ru-RU" u="sng" dirty="0"/>
              <a:t>проекта</a:t>
            </a:r>
            <a:r>
              <a:rPr lang="ru-RU" dirty="0"/>
              <a:t> заключается в том, </a:t>
            </a:r>
            <a:r>
              <a:rPr lang="ru-RU" dirty="0" smtClean="0"/>
              <a:t>что математика </a:t>
            </a:r>
            <a:r>
              <a:rPr lang="ru-RU" dirty="0"/>
              <a:t>взаимодействует с такой древней наукой, как география. География не может существовать без математики, потому что она является основой главного инструмента – географической карты. Роль математики огромна в жизни человека, так как практически каждую минуту в мире происходят изменения в природе, экологии, человеческом обществе. Все эти изменения влияют на жизнь каждого отдельно взятого человека, и могут привести к глобальным перестройкам всего общества.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43608" y="2852936"/>
            <a:ext cx="768032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Математические методы стали неотъемлемой частью географических исследований. В настоящее время без математики мы не сможем сделать простые географические исследования: 1) с помощью масштаба найти расстояние на карте; 2) определить азимут; 3) определить географические координаты географического объекта; 4) найти среднегодовое количество осадков и среднегодовую температуру воздуха; 5) рассчитать суточную, месячную и годовую амплитуду; 6) построить разнообразные графики и диаграммы (роза ветров); 7) построить план местности; 8) узнать естественный и миграционный прирост населения; 9) проанализировать демографическую ситуацию на определенной территории др. </a:t>
            </a:r>
            <a:endParaRPr lang="ru-RU" dirty="0" smtClean="0"/>
          </a:p>
          <a:p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На уроках географии мы пользуемся математическими чертежными инструментами: линейка, циркуль, транспортир.</a:t>
            </a:r>
          </a:p>
        </p:txBody>
      </p:sp>
    </p:spTree>
    <p:extLst>
      <p:ext uri="{BB962C8B-B14F-4D97-AF65-F5344CB8AC3E}">
        <p14:creationId xmlns:p14="http://schemas.microsoft.com/office/powerpoint/2010/main" val="141570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14:prism isContent="1" isInverted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980728"/>
            <a:ext cx="280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ПРЕЕМСТВЕННОСТЬ</a:t>
            </a:r>
          </a:p>
          <a:p>
            <a:pPr algn="ctr">
              <a:defRPr/>
            </a:pPr>
            <a:r>
              <a:rPr lang="ru-RU" sz="2400" dirty="0"/>
              <a:t>В ИЗУЧЕНИИ</a:t>
            </a:r>
          </a:p>
          <a:p>
            <a:pPr algn="ctr">
              <a:defRPr/>
            </a:pPr>
            <a:r>
              <a:rPr lang="ru-RU" sz="2400" dirty="0"/>
              <a:t>МАТЕМАТИКИ</a:t>
            </a:r>
          </a:p>
          <a:p>
            <a:pPr algn="ctr">
              <a:defRPr/>
            </a:pPr>
            <a:r>
              <a:rPr lang="ru-RU" sz="2400" dirty="0"/>
              <a:t>В 5 КЛАССЕ.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1920" y="3603215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u="sng" dirty="0">
                <a:solidFill>
                  <a:srgbClr val="002060"/>
                </a:solidFill>
              </a:rPr>
              <a:t>ПРОБЛЕМЫ</a:t>
            </a:r>
            <a:r>
              <a:rPr lang="ru-RU" sz="2400" dirty="0"/>
              <a:t>, </a:t>
            </a:r>
          </a:p>
          <a:p>
            <a:pPr algn="ctr">
              <a:defRPr/>
            </a:pPr>
            <a:r>
              <a:rPr lang="ru-RU" sz="2400" dirty="0"/>
              <a:t>ВЛИЮЯЩИЕ НА УСПЕШНОСТЬ УСВОЕНИЯ</a:t>
            </a:r>
          </a:p>
          <a:p>
            <a:pPr algn="ctr">
              <a:defRPr/>
            </a:pPr>
            <a:r>
              <a:rPr lang="ru-RU" sz="2400" dirty="0"/>
              <a:t> КУРСА МАТЕМАТИКИ В ОСНОВНОЙ ШКОЛЕ</a:t>
            </a:r>
          </a:p>
          <a:p>
            <a:pPr algn="ctr">
              <a:defRPr/>
            </a:pPr>
            <a:r>
              <a:rPr lang="ru-RU" sz="2400" dirty="0"/>
              <a:t> И ИХ ВОЗМОЖНЫЕ РАЗРЕШЕНИЯ.</a:t>
            </a:r>
          </a:p>
        </p:txBody>
      </p:sp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153625"/>
              </p:ext>
            </p:extLst>
          </p:nvPr>
        </p:nvGraphicFramePr>
        <p:xfrm>
          <a:off x="1043608" y="3418898"/>
          <a:ext cx="2447588" cy="1695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Точечный рисунок" r:id="rId7" imgW="9858240" imgH="6829560" progId="Paint.Picture">
                  <p:embed/>
                </p:oleObj>
              </mc:Choice>
              <mc:Fallback>
                <p:oleObj name="Точечный рисунок" r:id="rId7" imgW="9858240" imgH="682956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43608" y="3418898"/>
                        <a:ext cx="2447588" cy="1695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121337"/>
              </p:ext>
            </p:extLst>
          </p:nvPr>
        </p:nvGraphicFramePr>
        <p:xfrm>
          <a:off x="4716016" y="1196752"/>
          <a:ext cx="2527034" cy="1680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Точечный рисунок" r:id="rId9" imgW="11430000" imgH="7601040" progId="Paint.Picture">
                  <p:embed/>
                </p:oleObj>
              </mc:Choice>
              <mc:Fallback>
                <p:oleObj name="Точечный рисунок" r:id="rId9" imgW="11430000" imgH="76010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16016" y="1196752"/>
                        <a:ext cx="2527034" cy="16807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54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692696"/>
            <a:ext cx="8291264" cy="4525963"/>
          </a:xfrm>
        </p:spPr>
        <p:txBody>
          <a:bodyPr>
            <a:normAutofit/>
          </a:bodyPr>
          <a:lstStyle/>
          <a:p>
            <a:endParaRPr lang="ru-RU" sz="2000" dirty="0"/>
          </a:p>
          <a:p>
            <a:pPr marL="0" indent="0">
              <a:buNone/>
            </a:pPr>
            <a:r>
              <a:rPr lang="ru-RU" b="1" u="sng" dirty="0" smtClean="0"/>
              <a:t> </a:t>
            </a:r>
            <a:endParaRPr lang="ru-RU" sz="27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4777833"/>
            <a:ext cx="1665759" cy="20801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0" dirty="0"/>
              <a:t>Проанализировав </a:t>
            </a:r>
            <a:endParaRPr lang="ru-RU" sz="3400" dirty="0" smtClean="0"/>
          </a:p>
          <a:p>
            <a:pPr algn="ctr"/>
            <a:r>
              <a:rPr lang="ru-RU" sz="3400" dirty="0" smtClean="0"/>
              <a:t>“</a:t>
            </a:r>
            <a:r>
              <a:rPr lang="ru-RU" sz="3400" dirty="0"/>
              <a:t>Основные требования к знаниям, умениям и навыкам обучающихся, обеспечивающие преемственную связь с курсом математики в 5 классе” можно выделить ряд распространённых </a:t>
            </a:r>
            <a:r>
              <a:rPr lang="ru-RU" sz="3400" b="1" u="sng" dirty="0">
                <a:solidFill>
                  <a:srgbClr val="002060"/>
                </a:solidFill>
              </a:rPr>
              <a:t>проблем</a:t>
            </a:r>
            <a:r>
              <a:rPr lang="ru-RU" sz="3400" dirty="0"/>
              <a:t>, влияющих на успешность усвоения пятиклассниками курса математики в основной </a:t>
            </a:r>
            <a:r>
              <a:rPr lang="ru-RU" sz="3400" dirty="0" smtClean="0"/>
              <a:t>школе:</a:t>
            </a:r>
            <a:endParaRPr lang="ru-RU" sz="3400" dirty="0"/>
          </a:p>
        </p:txBody>
      </p:sp>
    </p:spTree>
    <p:extLst>
      <p:ext uri="{BB962C8B-B14F-4D97-AF65-F5344CB8AC3E}">
        <p14:creationId xmlns:p14="http://schemas.microsoft.com/office/powerpoint/2010/main" val="272426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289461"/>
              </p:ext>
            </p:extLst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Проблема_1:</a:t>
            </a:r>
          </a:p>
          <a:p>
            <a:pPr algn="just"/>
            <a:r>
              <a:rPr lang="ru-RU" sz="2400" dirty="0" smtClean="0"/>
              <a:t>Недостаточные </a:t>
            </a:r>
            <a:r>
              <a:rPr lang="ru-RU" sz="2400" dirty="0"/>
              <a:t>умения устных вычислений </a:t>
            </a:r>
            <a:r>
              <a:rPr lang="ru-RU" sz="2400" dirty="0" smtClean="0"/>
              <a:t>(</a:t>
            </a:r>
            <a:r>
              <a:rPr lang="ru-RU" sz="2400" dirty="0"/>
              <a:t>все арифметические действия пределах 100 учащиеся должны выполнять устно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 smtClean="0"/>
              <a:t>Постоянное </a:t>
            </a:r>
            <a:r>
              <a:rPr lang="ru-RU" sz="2400" dirty="0"/>
              <a:t>подкрепление знания таблиц сложения и умножения, систематическое проведение содержательного и напряженного устного </a:t>
            </a:r>
            <a:r>
              <a:rPr lang="ru-RU" sz="2400" dirty="0" smtClean="0"/>
              <a:t>счета</a:t>
            </a:r>
            <a:r>
              <a:rPr lang="ru-RU" sz="2400" dirty="0"/>
              <a:t>.</a:t>
            </a:r>
            <a:endParaRPr lang="ru-RU" sz="2400" dirty="0" smtClean="0"/>
          </a:p>
        </p:txBody>
      </p:sp>
      <p:graphicFrame>
        <p:nvGraphicFramePr>
          <p:cNvPr id="32" name="Объект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031858"/>
              </p:ext>
            </p:extLst>
          </p:nvPr>
        </p:nvGraphicFramePr>
        <p:xfrm>
          <a:off x="3419872" y="2500702"/>
          <a:ext cx="2547733" cy="115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Точечный рисунок" r:id="rId7" imgW="11430000" imgH="5181480" progId="Paint.Picture">
                  <p:embed/>
                </p:oleObj>
              </mc:Choice>
              <mc:Fallback>
                <p:oleObj name="Точечный рисунок" r:id="rId7" imgW="11430000" imgH="51814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19872" y="2500702"/>
                        <a:ext cx="2547733" cy="11551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289461"/>
              </p:ext>
            </p:extLst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Проблема_2:</a:t>
            </a:r>
          </a:p>
          <a:p>
            <a:pPr algn="just"/>
            <a:r>
              <a:rPr lang="ru-RU" sz="2400" dirty="0"/>
              <a:t>Ошибки в письменном умножении </a:t>
            </a:r>
            <a:r>
              <a:rPr lang="ru-RU" sz="2400" dirty="0" smtClean="0"/>
              <a:t>многозначных чисел.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Регулярное повторение всех этапов алгоритма выполнения умножения, систематическое включение в устную работу заданий на табличное умножение и </a:t>
            </a:r>
            <a:r>
              <a:rPr lang="ru-RU" sz="2400" dirty="0" smtClean="0"/>
              <a:t>сложение.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901776"/>
            <a:ext cx="2767408" cy="16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7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Проблема_3:</a:t>
            </a:r>
          </a:p>
          <a:p>
            <a:pPr algn="just"/>
            <a:r>
              <a:rPr lang="ru-RU" sz="2400" dirty="0"/>
              <a:t>Ошибки в письменном делении многозначных </a:t>
            </a:r>
            <a:r>
              <a:rPr lang="ru-RU" sz="2400" dirty="0" smtClean="0"/>
              <a:t>чисел.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Регулярное повторение всех этапов алгоритма выполнения деления, систематическое включение в устную работу заданий на табличное умножение и деление, сложение и </a:t>
            </a:r>
            <a:r>
              <a:rPr lang="ru-RU" sz="2400" dirty="0" smtClean="0"/>
              <a:t>вычитание.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6467270"/>
              </p:ext>
            </p:extLst>
          </p:nvPr>
        </p:nvGraphicFramePr>
        <p:xfrm>
          <a:off x="3131840" y="1916832"/>
          <a:ext cx="3265145" cy="1776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Точечный рисунок" r:id="rId7" imgW="8667720" imgH="4714920" progId="Paint.Picture">
                  <p:embed/>
                </p:oleObj>
              </mc:Choice>
              <mc:Fallback>
                <p:oleObj name="Точечный рисунок" r:id="rId7" imgW="8667720" imgH="47149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131840" y="1916832"/>
                        <a:ext cx="3265145" cy="17760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919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54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Проблема_4:</a:t>
            </a:r>
          </a:p>
          <a:p>
            <a:pPr algn="just"/>
            <a:r>
              <a:rPr lang="ru-RU" sz="2400" dirty="0"/>
              <a:t>Слабое знание правил порядка выполнения действий ( в </a:t>
            </a:r>
            <a:r>
              <a:rPr lang="ru-RU" sz="2400" dirty="0" smtClean="0"/>
              <a:t>том числе </a:t>
            </a:r>
            <a:r>
              <a:rPr lang="ru-RU" sz="2400" dirty="0"/>
              <a:t>и в выражениях со </a:t>
            </a:r>
            <a:r>
              <a:rPr lang="ru-RU" sz="2400" dirty="0" smtClean="0"/>
              <a:t>скобками).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После записи вычислительных примеров начинать с выделения отдельных «блоков», из которых он состоит, обращать внимание на «сильные» и «слабые» знаки </a:t>
            </a:r>
            <a:r>
              <a:rPr lang="ru-RU" sz="2400" dirty="0" smtClean="0"/>
              <a:t>арифметических </a:t>
            </a:r>
            <a:r>
              <a:rPr lang="ru-RU" sz="2400" dirty="0"/>
              <a:t>действий, а затем расставлять номера </a:t>
            </a:r>
            <a:r>
              <a:rPr lang="ru-RU" sz="2400" dirty="0" smtClean="0"/>
              <a:t>действий.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370582"/>
              </p:ext>
            </p:extLst>
          </p:nvPr>
        </p:nvGraphicFramePr>
        <p:xfrm>
          <a:off x="4572000" y="2181057"/>
          <a:ext cx="2478742" cy="173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Точечный рисунок" r:id="rId7" imgW="11430000" imgH="8001000" progId="Paint.Picture">
                  <p:embed/>
                </p:oleObj>
              </mc:Choice>
              <mc:Fallback>
                <p:oleObj name="Точечный рисунок" r:id="rId7" imgW="11430000" imgH="800100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572000" y="2181057"/>
                        <a:ext cx="2478742" cy="1735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925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43608" y="1014334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Проблема_5:</a:t>
            </a:r>
          </a:p>
          <a:p>
            <a:pPr algn="just"/>
            <a:r>
              <a:rPr lang="ru-RU" sz="2400" dirty="0"/>
              <a:t>Недостаточные умения решать текстовые задачи (даже и в одно-два </a:t>
            </a:r>
            <a:r>
              <a:rPr lang="ru-RU" sz="2400" dirty="0" smtClean="0"/>
              <a:t>действия).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Предлагать сначала представить себе ситуацию, о которой речь в задаче, изобразить ее на рисунке или схеме. При обсуждении решения – вопросы: как догадались, что первое (второе и т.д.) действие – именно </a:t>
            </a:r>
            <a:r>
              <a:rPr lang="ru-RU" sz="2400" dirty="0" smtClean="0"/>
              <a:t>такое?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7805841"/>
              </p:ext>
            </p:extLst>
          </p:nvPr>
        </p:nvGraphicFramePr>
        <p:xfrm>
          <a:off x="4283968" y="2129431"/>
          <a:ext cx="203835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Точечный рисунок" r:id="rId7" imgW="2038320" imgH="1428840" progId="Paint.Picture">
                  <p:embed/>
                </p:oleObj>
              </mc:Choice>
              <mc:Fallback>
                <p:oleObj name="Точечный рисунок" r:id="rId7" imgW="2038320" imgH="142884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83968" y="2129431"/>
                        <a:ext cx="2038350" cy="142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78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Проблема_6:</a:t>
            </a:r>
          </a:p>
          <a:p>
            <a:pPr algn="just"/>
            <a:r>
              <a:rPr lang="ru-RU" sz="2400" dirty="0"/>
              <a:t>Недостаточное развитие графических </a:t>
            </a:r>
            <a:r>
              <a:rPr lang="ru-RU" sz="2400" dirty="0" smtClean="0"/>
              <a:t>умений.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Регулярное выполнение чертежей как на бумаге в клетку (с подсчетом числа клеточек – например, начертить отрезок длиной 6 клеток, от выбранной точки отступить вниз на 4 клетки и т.п.), так и на нелинованной бумаге, построение фигур по </a:t>
            </a:r>
            <a:r>
              <a:rPr lang="ru-RU" sz="2400" dirty="0" smtClean="0"/>
              <a:t>командам.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132" y="1957436"/>
            <a:ext cx="2195736" cy="146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Проблема_7:</a:t>
            </a:r>
          </a:p>
          <a:p>
            <a:pPr algn="just"/>
            <a:r>
              <a:rPr lang="ru-RU" sz="2400" dirty="0"/>
              <a:t>Формальные представления об уравнении, его корне, способах проверки правильности решения </a:t>
            </a:r>
            <a:r>
              <a:rPr lang="ru-RU" sz="2400" dirty="0" smtClean="0"/>
              <a:t>уравнения.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Большее внимание уделять первым этапам формирования понятия переменной, верного и неверного равенства, нахождению значения выражения с </a:t>
            </a:r>
            <a:r>
              <a:rPr lang="ru-RU" sz="2400" dirty="0" smtClean="0"/>
              <a:t>переменной.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128221"/>
            <a:ext cx="2072275" cy="138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99592" y="98072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FF0000"/>
                </a:solidFill>
              </a:rPr>
              <a:t>Проблема_8:</a:t>
            </a:r>
          </a:p>
          <a:p>
            <a:pPr algn="just"/>
            <a:r>
              <a:rPr lang="ru-RU" sz="2400" dirty="0"/>
              <a:t>Недостаточно грамотная математическая речь </a:t>
            </a:r>
            <a:r>
              <a:rPr lang="ru-RU" sz="2400" dirty="0" smtClean="0"/>
              <a:t>учащихся.</a:t>
            </a:r>
            <a:endParaRPr lang="ru-RU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906574" y="3558181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rgbClr val="00B0F0"/>
                </a:solidFill>
              </a:rPr>
              <a:t>Возможности решения:</a:t>
            </a:r>
          </a:p>
          <a:p>
            <a:pPr algn="just"/>
            <a:r>
              <a:rPr lang="ru-RU" sz="2400" dirty="0"/>
              <a:t>Ч</a:t>
            </a:r>
            <a:r>
              <a:rPr lang="ru-RU" sz="2400" dirty="0" smtClean="0"/>
              <a:t>аще </a:t>
            </a:r>
            <a:r>
              <a:rPr lang="ru-RU" sz="2400" dirty="0"/>
              <a:t>давать образцы чтения выражений, равенств, уравнений и неравенств, склонять числительные, тренировать школьников в верном чтении математических выражений, использовании названий натуральных чисел и дробей в косвенных </a:t>
            </a:r>
            <a:r>
              <a:rPr lang="ru-RU" sz="2400" dirty="0" smtClean="0"/>
              <a:t>падежах.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6176570"/>
              </p:ext>
            </p:extLst>
          </p:nvPr>
        </p:nvGraphicFramePr>
        <p:xfrm>
          <a:off x="3275856" y="1964653"/>
          <a:ext cx="2208999" cy="1577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Точечный рисунок" r:id="rId7" imgW="4267080" imgH="3048120" progId="Paint.Picture">
                  <p:embed/>
                </p:oleObj>
              </mc:Choice>
              <mc:Fallback>
                <p:oleObj name="Точечный рисунок" r:id="rId7" imgW="4267080" imgH="304812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75856" y="1964653"/>
                        <a:ext cx="2208999" cy="1577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889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40691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smtClean="0">
                <a:solidFill>
                  <a:srgbClr val="FF0000"/>
                </a:solidFill>
              </a:rPr>
              <a:t>РЕЗУЛЬТАТ</a:t>
            </a:r>
            <a:endParaRPr lang="en-US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 hidden="1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709896"/>
          <a:ext cx="8229600" cy="402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464"/>
                <a:gridCol w="4395936"/>
                <a:gridCol w="2743200"/>
              </a:tblGrid>
              <a:tr h="3600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Вопрос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Правильный ответ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Ваш ответ</a:t>
                      </a:r>
                      <a:endParaRPr lang="ru-RU" b="1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Боливия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Индонезия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Греция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Великобритания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Европа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Саудовская Аравия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Египет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Blue1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</p:spPr>
      </p:pic>
      <p:pic>
        <p:nvPicPr>
          <p:cNvPr id="7" name="Blue2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</p:spPr>
      </p:pic>
      <p:pic>
        <p:nvPicPr>
          <p:cNvPr id="8" name="Blue3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</p:spPr>
      </p:pic>
      <p:pic>
        <p:nvPicPr>
          <p:cNvPr id="9" name="Blue4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</p:spPr>
      </p:pic>
      <p:pic>
        <p:nvPicPr>
          <p:cNvPr id="10" name="Blue5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</p:spPr>
      </p:pic>
      <p:pic>
        <p:nvPicPr>
          <p:cNvPr id="11" name="Blue6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</p:spPr>
      </p:pic>
      <p:pic>
        <p:nvPicPr>
          <p:cNvPr id="12" name="Blue7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</p:spPr>
      </p:pic>
      <p:pic>
        <p:nvPicPr>
          <p:cNvPr id="13" name="Blue8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</p:spPr>
      </p:pic>
      <p:pic>
        <p:nvPicPr>
          <p:cNvPr id="14" name="Blue9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</p:spPr>
      </p:pic>
      <p:pic>
        <p:nvPicPr>
          <p:cNvPr id="15" name="Blue10" descr="C:\projects\99\sh2.png" hidden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</p:spPr>
      </p:pic>
      <p:pic>
        <p:nvPicPr>
          <p:cNvPr id="16" name="Red1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052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Red2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426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Red3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2808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Red4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17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red5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5352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Red6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39060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Red7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2768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Red8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46476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Red9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018400"/>
            <a:ext cx="543306" cy="38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Red10" descr="C:\projects\99\sh2.png" hidden="1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-20000" contrast="69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88400" y="5389200"/>
            <a:ext cx="543306" cy="38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 hidden="1"/>
          <p:cNvSpPr txBox="1"/>
          <p:nvPr/>
        </p:nvSpPr>
        <p:spPr>
          <a:xfrm>
            <a:off x="1259632" y="1124744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rgbClr val="C00000"/>
                </a:solidFill>
              </a:rPr>
              <a:t>неправильных ответов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27" name="TextBox 26" hidden="1"/>
          <p:cNvSpPr txBox="1"/>
          <p:nvPr/>
        </p:nvSpPr>
        <p:spPr>
          <a:xfrm>
            <a:off x="1259632" y="797223"/>
            <a:ext cx="7523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smtClean="0">
                <a:solidFill>
                  <a:schemeClr val="accent3"/>
                </a:solidFill>
              </a:rPr>
              <a:t>правильных ответов        5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15616" y="836712"/>
            <a:ext cx="676875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2060"/>
                </a:solidFill>
              </a:rPr>
              <a:t>Итак, для успешного решения проблемы преемственности на современном этапе необходимо:</a:t>
            </a:r>
          </a:p>
          <a:p>
            <a:pPr lvl="0" algn="just"/>
            <a:r>
              <a:rPr lang="ru-RU" sz="1600" dirty="0" smtClean="0"/>
              <a:t>- полностью </a:t>
            </a:r>
            <a:r>
              <a:rPr lang="ru-RU" sz="1600" dirty="0"/>
              <a:t>согласовать требования к математической подготовке учащихся, сформулированные в программах начальной и основной школы; </a:t>
            </a:r>
          </a:p>
          <a:p>
            <a:pPr lvl="0" algn="just"/>
            <a:r>
              <a:rPr lang="ru-RU" sz="1600" dirty="0" smtClean="0"/>
              <a:t>- согласовать </a:t>
            </a:r>
            <a:r>
              <a:rPr lang="ru-RU" sz="1600" dirty="0"/>
              <a:t>методы обучения, обеспечивающие достаточную подготовку учащихся младших классов к восприятию обобщенных фактов, правил, законов, адаптацию школьников к дедуктивному методу изложения; </a:t>
            </a:r>
          </a:p>
          <a:p>
            <a:pPr lvl="0" algn="just"/>
            <a:r>
              <a:rPr lang="ru-RU" sz="1600" dirty="0" smtClean="0"/>
              <a:t>- строить </a:t>
            </a:r>
            <a:r>
              <a:rPr lang="ru-RU" sz="1600" dirty="0"/>
              <a:t>обучение математике так, чтобы достижение учащимися обязательных результатов обучения было безусловным требованием и непременно контролировалось; </a:t>
            </a:r>
          </a:p>
          <a:p>
            <a:pPr lvl="0" algn="just"/>
            <a:r>
              <a:rPr lang="ru-RU" sz="1600" dirty="0" smtClean="0"/>
              <a:t>- выявить </a:t>
            </a:r>
            <a:r>
              <a:rPr lang="ru-RU" sz="1600" dirty="0"/>
              <a:t>опорные умения для смежных дисциплин; </a:t>
            </a:r>
          </a:p>
          <a:p>
            <a:pPr lvl="0" algn="just"/>
            <a:r>
              <a:rPr lang="ru-RU" sz="1600" dirty="0" smtClean="0"/>
              <a:t>- сгладить </a:t>
            </a:r>
            <a:r>
              <a:rPr lang="ru-RU" sz="1600" dirty="0"/>
              <a:t>переход от одного учителя ко многим учителям-предметникам; </a:t>
            </a:r>
          </a:p>
          <a:p>
            <a:pPr lvl="0" algn="just"/>
            <a:r>
              <a:rPr lang="ru-RU" sz="1600" dirty="0" smtClean="0"/>
              <a:t>- создать </a:t>
            </a:r>
            <a:r>
              <a:rPr lang="ru-RU" sz="1600" dirty="0"/>
              <a:t>оптимальные условия для реализации системы средств обучения, разработать комплекс учебных пособий. </a:t>
            </a:r>
          </a:p>
        </p:txBody>
      </p:sp>
    </p:spTree>
    <p:extLst>
      <p:ext uri="{BB962C8B-B14F-4D97-AF65-F5344CB8AC3E}">
        <p14:creationId xmlns:p14="http://schemas.microsoft.com/office/powerpoint/2010/main" val="1009791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S_RU_RU_Ed_13_GeographyTraining_2007v_Russ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057D6D0-1E69-4089-B438-91A647D1CD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Викторина по географии</Template>
  <TotalTime>149</TotalTime>
  <Words>1419</Words>
  <Application>Microsoft Office PowerPoint</Application>
  <PresentationFormat>Экран (4:3)</PresentationFormat>
  <Paragraphs>396</Paragraphs>
  <Slides>17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Gabriola</vt:lpstr>
      <vt:lpstr>Segoe</vt:lpstr>
      <vt:lpstr>Segoe Script</vt:lpstr>
      <vt:lpstr>Times New Roman</vt:lpstr>
      <vt:lpstr>MS_RU_RU_Ed_13_GeographyTraining_2007v_Russia</vt:lpstr>
      <vt:lpstr>Точечный рисунок</vt:lpstr>
      <vt:lpstr>  Тема: «Преемственность  в обучении математики и естественных наук для создания условий развития функциональной грамотности  при переходе обучающихся  из начального в среднее звено.» </vt:lpstr>
      <vt:lpstr>Презентация PowerPoint</vt:lpstr>
      <vt:lpstr>РЕЗУЛЬТАТ</vt:lpstr>
      <vt:lpstr>Функциональная грамотность включает:</vt:lpstr>
      <vt:lpstr>Презентация PowerPoint</vt:lpstr>
      <vt:lpstr>РЕЗУЛЬТАТ</vt:lpstr>
      <vt:lpstr>РЕЗУЛЬТАТ</vt:lpstr>
      <vt:lpstr>Презентация PowerPoint</vt:lpstr>
      <vt:lpstr>РЕЗУЛЬТАТ</vt:lpstr>
      <vt:lpstr>РЕЗУЛЬТАТ</vt:lpstr>
      <vt:lpstr>РЕЗУЛЬТАТ</vt:lpstr>
      <vt:lpstr>РЕЗУЛЬТАТ</vt:lpstr>
      <vt:lpstr>РЕЗУЛЬТАТ</vt:lpstr>
      <vt:lpstr>РЕЗУЛЬТАТ</vt:lpstr>
      <vt:lpstr>РЕЗУЛЬТАТ</vt:lpstr>
      <vt:lpstr>РЕЗУЛЬТАТ</vt:lpstr>
      <vt:lpstr>РЕЗУЛЬТАТ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географии</dc:title>
  <dc:subject>Викторина по географии</dc:subject>
  <dc:creator>Учетная запись Майкрософт</dc:creator>
  <cp:keywords/>
  <dc:description>Корпорация Майкрософт
Викторина по географии</dc:description>
  <cp:lastModifiedBy>Учетная запись Майкрософт</cp:lastModifiedBy>
  <cp:revision>66</cp:revision>
  <dcterms:created xsi:type="dcterms:W3CDTF">2021-04-03T13:36:21Z</dcterms:created>
  <dcterms:modified xsi:type="dcterms:W3CDTF">2023-03-26T14:01:26Z</dcterms:modified>
  <cp:category>Викторина по географии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TC027022799991</vt:lpwstr>
  </property>
</Properties>
</file>