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41"/>
  </p:notesMasterIdLst>
  <p:handoutMasterIdLst>
    <p:handoutMasterId r:id="rId42"/>
  </p:handoutMasterIdLst>
  <p:sldIdLst>
    <p:sldId id="256" r:id="rId3"/>
    <p:sldId id="257" r:id="rId4"/>
    <p:sldId id="258" r:id="rId5"/>
    <p:sldId id="259" r:id="rId6"/>
    <p:sldId id="260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90" r:id="rId21"/>
    <p:sldId id="276" r:id="rId22"/>
    <p:sldId id="277" r:id="rId23"/>
    <p:sldId id="278" r:id="rId24"/>
    <p:sldId id="279" r:id="rId25"/>
    <p:sldId id="280" r:id="rId26"/>
    <p:sldId id="281" r:id="rId27"/>
    <p:sldId id="283" r:id="rId28"/>
    <p:sldId id="282" r:id="rId29"/>
    <p:sldId id="284" r:id="rId30"/>
    <p:sldId id="285" r:id="rId31"/>
    <p:sldId id="286" r:id="rId32"/>
    <p:sldId id="287" r:id="rId33"/>
    <p:sldId id="288" r:id="rId34"/>
    <p:sldId id="291" r:id="rId35"/>
    <p:sldId id="297" r:id="rId36"/>
    <p:sldId id="292" r:id="rId37"/>
    <p:sldId id="293" r:id="rId38"/>
    <p:sldId id="296" r:id="rId39"/>
    <p:sldId id="298" r:id="rId4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718" autoAdjust="0"/>
  </p:normalViewPr>
  <p:slideViewPr>
    <p:cSldViewPr>
      <p:cViewPr varScale="1">
        <p:scale>
          <a:sx n="70" d="100"/>
          <a:sy n="70" d="100"/>
        </p:scale>
        <p:origin x="1386" y="1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86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0CA244-1A39-4EC2-B317-C4FFFCBB4400}" type="datetimeFigureOut">
              <a:rPr lang="ru-RU" smtClean="0"/>
              <a:pPr/>
              <a:t>01.04.2023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93565D-8012-4D40-9717-A5918F82806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45795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077DE9-3A7A-458A-A2A1-9F3AB864A183}" type="datetimeFigureOut">
              <a:rPr lang="ru-RU" smtClean="0"/>
              <a:pPr/>
              <a:t>01.04.2023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318355-10CA-406F-82F6-DD222ED7C01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497226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318355-10CA-406F-82F6-DD222ED7C01B}" type="slidenum">
              <a:rPr lang="ru-RU" smtClean="0"/>
              <a:pPr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148081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DB82D-018F-476A-B3E1-BC78CBEFDB1C}" type="datetimeFigureOut">
              <a:rPr lang="ru-RU" smtClean="0"/>
              <a:pPr/>
              <a:t>01.04.2023</a:t>
            </a:fld>
            <a:endParaRPr lang="ru-RU" dirty="0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5616AE0-4978-4853-AB15-6DACC045DBA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DB82D-018F-476A-B3E1-BC78CBEFDB1C}" type="datetimeFigureOut">
              <a:rPr lang="ru-RU" smtClean="0"/>
              <a:pPr/>
              <a:t>01.04.2023</a:t>
            </a:fld>
            <a:endParaRPr lang="ru-RU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5616AE0-4978-4853-AB15-6DACC045DBA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DB82D-018F-476A-B3E1-BC78CBEFDB1C}" type="datetimeFigureOut">
              <a:rPr lang="ru-RU" smtClean="0"/>
              <a:pPr/>
              <a:t>01.04.2023</a:t>
            </a:fld>
            <a:endParaRPr lang="ru-RU" dirty="0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16AE0-4978-4853-AB15-6DACC045DBA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DB82D-018F-476A-B3E1-BC78CBEFDB1C}" type="datetimeFigureOut">
              <a:rPr lang="ru-RU" smtClean="0"/>
              <a:pPr/>
              <a:t>01.04.2023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16AE0-4978-4853-AB15-6DACC045DBA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DB82D-018F-476A-B3E1-BC78CBEFDB1C}" type="datetimeFigureOut">
              <a:rPr lang="ru-RU" smtClean="0"/>
              <a:pPr/>
              <a:t>01.04.2023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E5616AE0-4978-4853-AB15-6DACC045DBA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DB82D-018F-476A-B3E1-BC78CBEFDB1C}" type="datetimeFigureOut">
              <a:rPr lang="ru-RU" smtClean="0"/>
              <a:pPr/>
              <a:t>01.04.2023</a:t>
            </a:fld>
            <a:endParaRPr lang="ru-RU" dirty="0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16AE0-4978-4853-AB15-6DACC045DBA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DB82D-018F-476A-B3E1-BC78CBEFDB1C}" type="datetimeFigureOut">
              <a:rPr lang="ru-RU" smtClean="0"/>
              <a:pPr/>
              <a:t>01.04.2023</a:t>
            </a:fld>
            <a:endParaRPr lang="ru-RU" dirty="0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16AE0-4978-4853-AB15-6DACC045DBA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DB82D-018F-476A-B3E1-BC78CBEFDB1C}" type="datetimeFigureOut">
              <a:rPr lang="ru-RU" smtClean="0"/>
              <a:pPr/>
              <a:t>01.04.2023</a:t>
            </a:fld>
            <a:endParaRPr lang="ru-RU" dirty="0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16AE0-4978-4853-AB15-6DACC045DBA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DB82D-018F-476A-B3E1-BC78CBEFDB1C}" type="datetimeFigureOut">
              <a:rPr lang="ru-RU" smtClean="0"/>
              <a:pPr/>
              <a:t>01.04.2023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16AE0-4978-4853-AB15-6DACC045DBA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DB82D-018F-476A-B3E1-BC78CBEFDB1C}" type="datetimeFigureOut">
              <a:rPr lang="ru-RU" smtClean="0"/>
              <a:pPr/>
              <a:t>01.04.2023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16AE0-4978-4853-AB15-6DACC045DBA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DB82D-018F-476A-B3E1-BC78CBEFDB1C}" type="datetimeFigureOut">
              <a:rPr lang="ru-RU" smtClean="0"/>
              <a:pPr/>
              <a:t>01.04.2023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16AE0-4978-4853-AB15-6DACC045DBA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CB670-2F67-45DA-8CCA-75BC36EC7D06}" type="datetimeFigureOut">
              <a:rPr lang="ru-RU" smtClean="0"/>
              <a:pPr/>
              <a:t>01.04.2023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CDEDD-7F2F-402C-8BD9-82908AF118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CB670-2F67-45DA-8CCA-75BC36EC7D06}" type="datetimeFigureOut">
              <a:rPr lang="ru-RU" smtClean="0"/>
              <a:pPr/>
              <a:t>01.04.2023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CDEDD-7F2F-402C-8BD9-82908AF118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CB670-2F67-45DA-8CCA-75BC36EC7D06}" type="datetimeFigureOut">
              <a:rPr lang="ru-RU" smtClean="0"/>
              <a:pPr/>
              <a:t>01.04.2023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CDEDD-7F2F-402C-8BD9-82908AF118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CB670-2F67-45DA-8CCA-75BC36EC7D06}" type="datetimeFigureOut">
              <a:rPr lang="ru-RU" smtClean="0"/>
              <a:pPr/>
              <a:t>01.04.2023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CDEDD-7F2F-402C-8BD9-82908AF118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CB670-2F67-45DA-8CCA-75BC36EC7D06}" type="datetimeFigureOut">
              <a:rPr lang="ru-RU" smtClean="0"/>
              <a:pPr/>
              <a:t>01.04.2023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CDEDD-7F2F-402C-8BD9-82908AF118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CB670-2F67-45DA-8CCA-75BC36EC7D06}" type="datetimeFigureOut">
              <a:rPr lang="ru-RU" smtClean="0"/>
              <a:pPr/>
              <a:t>01.04.2023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CDEDD-7F2F-402C-8BD9-82908AF118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CB670-2F67-45DA-8CCA-75BC36EC7D06}" type="datetimeFigureOut">
              <a:rPr lang="ru-RU" smtClean="0"/>
              <a:pPr/>
              <a:t>01.04.2023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CDEDD-7F2F-402C-8BD9-82908AF118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CB670-2F67-45DA-8CCA-75BC36EC7D06}" type="datetimeFigureOut">
              <a:rPr lang="ru-RU" smtClean="0"/>
              <a:pPr/>
              <a:t>01.04.2023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CDEDD-7F2F-402C-8BD9-82908AF118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CB670-2F67-45DA-8CCA-75BC36EC7D06}" type="datetimeFigureOut">
              <a:rPr lang="ru-RU" smtClean="0"/>
              <a:pPr/>
              <a:t>01.04.2023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CDEDD-7F2F-402C-8BD9-82908AF118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CB670-2F67-45DA-8CCA-75BC36EC7D06}" type="datetimeFigureOut">
              <a:rPr lang="ru-RU" smtClean="0"/>
              <a:pPr/>
              <a:t>01.04.2023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CDEDD-7F2F-402C-8BD9-82908AF118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CB670-2F67-45DA-8CCA-75BC36EC7D06}" type="datetimeFigureOut">
              <a:rPr lang="ru-RU" smtClean="0"/>
              <a:pPr/>
              <a:t>01.04.2023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CDEDD-7F2F-402C-8BD9-82908AF118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053DB82D-018F-476A-B3E1-BC78CBEFDB1C}" type="datetimeFigureOut">
              <a:rPr lang="ru-RU" smtClean="0"/>
              <a:pPr/>
              <a:t>01.04.2023</a:t>
            </a:fld>
            <a:endParaRPr lang="ru-RU" dirty="0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E5616AE0-4978-4853-AB15-6DACC045DBA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8CB670-2F67-45DA-8CCA-75BC36EC7D06}" type="datetimeFigureOut">
              <a:rPr lang="ru-RU" smtClean="0"/>
              <a:pPr/>
              <a:t>01.04.2023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7CDEDD-7F2F-402C-8BD9-82908AF118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4941169"/>
            <a:ext cx="8458200" cy="720080"/>
          </a:xfrm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chemeClr val="bg2">
                    <a:lumMod val="25000"/>
                  </a:schemeClr>
                </a:solidFill>
              </a:rPr>
              <a:t>.</a:t>
            </a:r>
            <a:endParaRPr lang="ru-RU" sz="4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2564904"/>
            <a:ext cx="7719392" cy="194421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 descr="Подснежники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0" y="0"/>
            <a:ext cx="4572000" cy="3356992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Рисунок 4" descr="лес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4572000" cy="3212976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" name="Рисунок 7" descr="небо и лист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99992" y="3356992"/>
            <a:ext cx="4644008" cy="3501008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9" name="Рисунок 8" descr="цветы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3601499"/>
            <a:ext cx="4499992" cy="3011994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2" name="Прямоугольник 11"/>
          <p:cNvSpPr/>
          <p:nvPr/>
        </p:nvSpPr>
        <p:spPr>
          <a:xfrm>
            <a:off x="1207939" y="2967335"/>
            <a:ext cx="6728124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</a:rPr>
              <a:t>THE ENGLISH </a:t>
            </a:r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</a:rPr>
              <a:t>YEAR</a:t>
            </a:r>
            <a:endParaRPr lang="en-US" sz="54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50800" algn="tl" rotWithShape="0">
                  <a:srgbClr val="000000"/>
                </a:outerShdw>
              </a:effectLst>
            </a:endParaRPr>
          </a:p>
          <a:p>
            <a:pPr algn="ctr"/>
            <a:r>
              <a:rPr lang="en-US" sz="5400" b="1" cap="none" spc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</a:rPr>
              <a:t>SEASONS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3672408"/>
          </a:xfrm>
        </p:spPr>
        <p:txBody>
          <a:bodyPr>
            <a:normAutofit/>
          </a:bodyPr>
          <a:lstStyle/>
          <a:p>
            <a:r>
              <a:rPr lang="en-US" sz="4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2">
                    <a:lumMod val="50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This is the season</a:t>
            </a:r>
          </a:p>
          <a:p>
            <a:r>
              <a:rPr lang="en-US" sz="4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2">
                    <a:lumMod val="50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When children ski</a:t>
            </a:r>
          </a:p>
          <a:p>
            <a:r>
              <a:rPr lang="en-US" sz="4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2">
                    <a:lumMod val="50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And Father Frost</a:t>
            </a:r>
          </a:p>
          <a:p>
            <a:r>
              <a:rPr lang="en-US" sz="4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2">
                    <a:lumMod val="50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Brings the New Year Tree</a:t>
            </a:r>
            <a:r>
              <a:rPr lang="en-US" sz="4800" dirty="0" smtClean="0"/>
              <a:t>.</a:t>
            </a:r>
            <a:endParaRPr lang="ru-RU" sz="4800" dirty="0"/>
          </a:p>
        </p:txBody>
      </p:sp>
      <p:pic>
        <p:nvPicPr>
          <p:cNvPr id="4" name="Рисунок 3" descr="елк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64088" y="4509120"/>
            <a:ext cx="3312368" cy="20882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День в зимнем лесу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95536" y="260648"/>
            <a:ext cx="8496944" cy="626469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5292080" y="5589240"/>
            <a:ext cx="3528392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WINTER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836712"/>
            <a:ext cx="9144000" cy="6021288"/>
          </a:xfrm>
        </p:spPr>
        <p:txBody>
          <a:bodyPr>
            <a:normAutofit/>
          </a:bodyPr>
          <a:lstStyle/>
          <a:p>
            <a:r>
              <a:rPr lang="en-US" sz="4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This is the season</a:t>
            </a:r>
          </a:p>
          <a:p>
            <a:r>
              <a:rPr lang="en-US" sz="4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When birds make their nests</a:t>
            </a:r>
          </a:p>
          <a:p>
            <a:r>
              <a:rPr lang="en-US" sz="4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This is the season </a:t>
            </a:r>
          </a:p>
          <a:p>
            <a:r>
              <a:rPr lang="en-US" sz="4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We all like best. </a:t>
            </a:r>
            <a:endParaRPr lang="ru-RU" sz="4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1">
                  <a:lumMod val="50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4" name="Рисунок 3" descr="птичк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52120" y="4005064"/>
            <a:ext cx="3018532" cy="25268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Апрель верба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260648"/>
            <a:ext cx="8352928" cy="626469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4355976" y="5589240"/>
            <a:ext cx="4345908" cy="923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all" spc="0" dirty="0" smtClean="0">
                <a:ln w="9000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SPRING</a:t>
            </a:r>
            <a:endParaRPr lang="ru-RU" sz="5400" b="1" cap="all" spc="0" dirty="0">
              <a:ln w="9000" cmpd="sng">
                <a:solidFill>
                  <a:schemeClr val="accent6">
                    <a:lumMod val="750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800" dirty="0" smtClean="0">
                <a:solidFill>
                  <a:schemeClr val="accent2">
                    <a:lumMod val="75000"/>
                  </a:schemeClr>
                </a:solidFill>
              </a:rPr>
              <a:t>This is the season</a:t>
            </a:r>
          </a:p>
          <a:p>
            <a:r>
              <a:rPr lang="en-US" sz="4800" dirty="0" smtClean="0">
                <a:solidFill>
                  <a:schemeClr val="accent2">
                    <a:lumMod val="75000"/>
                  </a:schemeClr>
                </a:solidFill>
              </a:rPr>
              <a:t>When nights are short </a:t>
            </a:r>
          </a:p>
          <a:p>
            <a:r>
              <a:rPr lang="en-US" sz="4800" dirty="0" smtClean="0">
                <a:solidFill>
                  <a:schemeClr val="accent2">
                    <a:lumMod val="75000"/>
                  </a:schemeClr>
                </a:solidFill>
              </a:rPr>
              <a:t>And children have plenty</a:t>
            </a:r>
          </a:p>
          <a:p>
            <a:r>
              <a:rPr lang="en-US" sz="4800" dirty="0" smtClean="0">
                <a:solidFill>
                  <a:schemeClr val="accent2">
                    <a:lumMod val="75000"/>
                  </a:schemeClr>
                </a:solidFill>
              </a:rPr>
              <a:t>Of fun and sport.</a:t>
            </a:r>
            <a:endParaRPr lang="ru-RU" sz="4800" dirty="0" smtClean="0">
              <a:solidFill>
                <a:schemeClr val="accent2">
                  <a:lumMod val="75000"/>
                </a:schemeClr>
              </a:solidFill>
            </a:endParaRPr>
          </a:p>
          <a:p>
            <a:endParaRPr lang="en-US" dirty="0" smtClean="0"/>
          </a:p>
          <a:p>
            <a:endParaRPr lang="ru-RU" dirty="0"/>
          </a:p>
        </p:txBody>
      </p:sp>
      <p:pic>
        <p:nvPicPr>
          <p:cNvPr id="4" name="Рисунок 3" descr="ягод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67944" y="4941168"/>
            <a:ext cx="5076056" cy="19168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цветы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260648"/>
            <a:ext cx="8640960" cy="640871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3923928" y="5733256"/>
            <a:ext cx="4896544" cy="92333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all" spc="0" dirty="0" smtClean="0">
                <a:ln w="900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SUMMER</a:t>
            </a:r>
            <a:endParaRPr lang="ru-RU" sz="5400" b="1" cap="all" spc="0" dirty="0">
              <a:ln w="9000" cmpd="sng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28800"/>
            <a:ext cx="8686800" cy="5229200"/>
          </a:xfrm>
        </p:spPr>
        <p:txBody>
          <a:bodyPr>
            <a:normAutofit/>
          </a:bodyPr>
          <a:lstStyle/>
          <a:p>
            <a:r>
              <a:rPr lang="en-US" sz="4800" dirty="0" smtClean="0">
                <a:solidFill>
                  <a:schemeClr val="accent3">
                    <a:lumMod val="50000"/>
                  </a:schemeClr>
                </a:solidFill>
              </a:rPr>
              <a:t>This</a:t>
            </a:r>
            <a:r>
              <a:rPr lang="en-US" sz="4800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4800" dirty="0" smtClean="0">
                <a:solidFill>
                  <a:schemeClr val="accent3">
                    <a:lumMod val="50000"/>
                  </a:schemeClr>
                </a:solidFill>
              </a:rPr>
              <a:t>is</a:t>
            </a:r>
            <a:r>
              <a:rPr lang="en-US" sz="4800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4800" dirty="0" smtClean="0">
                <a:solidFill>
                  <a:schemeClr val="accent3">
                    <a:lumMod val="50000"/>
                  </a:schemeClr>
                </a:solidFill>
              </a:rPr>
              <a:t>the season </a:t>
            </a:r>
          </a:p>
          <a:p>
            <a:r>
              <a:rPr lang="en-US" sz="4800" dirty="0" smtClean="0">
                <a:solidFill>
                  <a:schemeClr val="accent3">
                    <a:lumMod val="50000"/>
                  </a:schemeClr>
                </a:solidFill>
              </a:rPr>
              <a:t>When fruit is sweet,</a:t>
            </a:r>
          </a:p>
          <a:p>
            <a:r>
              <a:rPr lang="en-US" sz="4800" dirty="0" smtClean="0">
                <a:solidFill>
                  <a:schemeClr val="accent3">
                    <a:lumMod val="50000"/>
                  </a:schemeClr>
                </a:solidFill>
              </a:rPr>
              <a:t>This is the season</a:t>
            </a:r>
          </a:p>
          <a:p>
            <a:r>
              <a:rPr lang="en-US" sz="4800" dirty="0" smtClean="0">
                <a:solidFill>
                  <a:schemeClr val="accent3">
                    <a:lumMod val="50000"/>
                  </a:schemeClr>
                </a:solidFill>
              </a:rPr>
              <a:t>When school friends meet.</a:t>
            </a:r>
          </a:p>
          <a:p>
            <a:endParaRPr lang="ru-RU" sz="4800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4" name="Рисунок 3" descr="в школу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55976" y="5013176"/>
            <a:ext cx="4607024" cy="18448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дерево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9512" y="332656"/>
            <a:ext cx="8640960" cy="633670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5004048" y="5661248"/>
            <a:ext cx="3816424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all" spc="0" dirty="0" smtClean="0">
                <a:ln w="9000" cmpd="sng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AUTUMN</a:t>
            </a:r>
            <a:endParaRPr lang="ru-RU" sz="5400" b="1" cap="all" spc="0" dirty="0">
              <a:ln w="9000" cmpd="sng">
                <a:solidFill>
                  <a:schemeClr val="accent2">
                    <a:lumMod val="75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4941169"/>
            <a:ext cx="8458200" cy="720080"/>
          </a:xfrm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chemeClr val="bg2">
                    <a:lumMod val="25000"/>
                  </a:schemeClr>
                </a:solidFill>
              </a:rPr>
              <a:t>.</a:t>
            </a:r>
            <a:endParaRPr lang="ru-RU" sz="40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4" name="Рисунок 3" descr="Подснежники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0" y="0"/>
            <a:ext cx="4572000" cy="3356992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Рисунок 4" descr="лес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4572000" cy="3212976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" name="Рисунок 7" descr="небо и лист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99992" y="3356992"/>
            <a:ext cx="4644008" cy="3501008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9" name="Рисунок 8" descr="цветы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3601499"/>
            <a:ext cx="4499992" cy="3011994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2348880"/>
            <a:ext cx="8352928" cy="1584176"/>
          </a:xfrm>
        </p:spPr>
        <p:txBody>
          <a:bodyPr>
            <a:noAutofit/>
          </a:bodyPr>
          <a:lstStyle/>
          <a:p>
            <a:r>
              <a:rPr lang="en-US" sz="4800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My favourite season  is …</a:t>
            </a:r>
          </a:p>
          <a:p>
            <a:r>
              <a:rPr lang="en-US" sz="4800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My </a:t>
            </a:r>
            <a:r>
              <a:rPr lang="en-US" sz="4800" b="1" dirty="0" err="1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favourite</a:t>
            </a:r>
            <a:r>
              <a:rPr lang="en-US" sz="4800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seasons are...</a:t>
            </a:r>
            <a:endParaRPr lang="ru-RU" sz="4800" b="1" dirty="0">
              <a:ln w="18000">
                <a:solidFill>
                  <a:srgbClr val="FF0000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Январь лес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27584" y="503675"/>
            <a:ext cx="7704856" cy="577864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Март скворечник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3529" y="188640"/>
            <a:ext cx="8568952" cy="640871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роща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9512" y="188640"/>
            <a:ext cx="8964488" cy="648072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парк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39952" y="620688"/>
            <a:ext cx="4779640" cy="4752528"/>
          </a:xfrm>
        </p:spPr>
        <p:txBody>
          <a:bodyPr>
            <a:normAutofit fontScale="90000"/>
          </a:bodyPr>
          <a:lstStyle/>
          <a:p>
            <a:r>
              <a:rPr lang="en-US" sz="5400" dirty="0" smtClean="0">
                <a:solidFill>
                  <a:schemeClr val="bg2">
                    <a:lumMod val="25000"/>
                  </a:schemeClr>
                </a:solidFill>
              </a:rPr>
              <a:t>  </a:t>
            </a:r>
            <a:r>
              <a:rPr lang="en-US" sz="5400" b="1" cap="none" dirty="0" smtClean="0">
                <a:ln w="17780" cmpd="sng">
                  <a:solidFill>
                    <a:schemeClr val="bg2">
                      <a:lumMod val="25000"/>
                    </a:schemeClr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WINTER:</a:t>
            </a:r>
            <a:br>
              <a:rPr lang="en-US" sz="5400" b="1" cap="none" dirty="0" smtClean="0">
                <a:ln w="17780" cmpd="sng">
                  <a:solidFill>
                    <a:schemeClr val="bg2">
                      <a:lumMod val="25000"/>
                    </a:schemeClr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</a:br>
            <a:r>
              <a:rPr lang="en-US" sz="5400" b="1" cap="none" dirty="0" smtClean="0">
                <a:ln w="17780" cmpd="sng">
                  <a:solidFill>
                    <a:schemeClr val="bg2">
                      <a:lumMod val="25000"/>
                    </a:schemeClr>
                  </a:solidFill>
                  <a:prstDash val="solid"/>
                  <a:miter lim="800000"/>
                </a:ln>
                <a:solidFill>
                  <a:schemeClr val="bg2">
                    <a:lumMod val="50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 DECEMBER</a:t>
            </a:r>
            <a:br>
              <a:rPr lang="en-US" sz="5400" b="1" cap="none" dirty="0" smtClean="0">
                <a:ln w="17780" cmpd="sng">
                  <a:solidFill>
                    <a:schemeClr val="bg2">
                      <a:lumMod val="25000"/>
                    </a:schemeClr>
                  </a:solidFill>
                  <a:prstDash val="solid"/>
                  <a:miter lim="800000"/>
                </a:ln>
                <a:solidFill>
                  <a:schemeClr val="bg2">
                    <a:lumMod val="50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</a:br>
            <a:r>
              <a:rPr lang="en-US" sz="5400" b="1" cap="none" dirty="0" smtClean="0">
                <a:ln w="17780" cmpd="sng">
                  <a:solidFill>
                    <a:schemeClr val="bg2">
                      <a:lumMod val="25000"/>
                    </a:schemeClr>
                  </a:solidFill>
                  <a:prstDash val="solid"/>
                  <a:miter lim="800000"/>
                </a:ln>
                <a:solidFill>
                  <a:schemeClr val="bg2">
                    <a:lumMod val="50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 JANUARY</a:t>
            </a:r>
            <a:br>
              <a:rPr lang="en-US" sz="5400" b="1" cap="none" dirty="0" smtClean="0">
                <a:ln w="17780" cmpd="sng">
                  <a:solidFill>
                    <a:schemeClr val="bg2">
                      <a:lumMod val="25000"/>
                    </a:schemeClr>
                  </a:solidFill>
                  <a:prstDash val="solid"/>
                  <a:miter lim="800000"/>
                </a:ln>
                <a:solidFill>
                  <a:schemeClr val="bg2">
                    <a:lumMod val="50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</a:br>
            <a:r>
              <a:rPr lang="en-US" sz="5400" b="1" cap="none" dirty="0" smtClean="0">
                <a:ln w="17780" cmpd="sng">
                  <a:solidFill>
                    <a:schemeClr val="bg2">
                      <a:lumMod val="25000"/>
                    </a:schemeClr>
                  </a:solidFill>
                  <a:prstDash val="solid"/>
                  <a:miter lim="800000"/>
                </a:ln>
                <a:solidFill>
                  <a:schemeClr val="bg2">
                    <a:lumMod val="50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 FEBRUARY</a:t>
            </a:r>
            <a:br>
              <a:rPr lang="en-US" sz="5400" b="1" cap="none" dirty="0" smtClean="0">
                <a:ln w="17780" cmpd="sng">
                  <a:solidFill>
                    <a:schemeClr val="bg2">
                      <a:lumMod val="25000"/>
                    </a:schemeClr>
                  </a:solidFill>
                  <a:prstDash val="solid"/>
                  <a:miter lim="800000"/>
                </a:ln>
                <a:solidFill>
                  <a:schemeClr val="bg2">
                    <a:lumMod val="50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</a:br>
            <a:r>
              <a:rPr lang="en-US" sz="5400" b="1" cap="none" dirty="0" smtClean="0">
                <a:ln w="17780" cmpd="sng">
                  <a:solidFill>
                    <a:schemeClr val="bg2">
                      <a:lumMod val="25000"/>
                    </a:schemeClr>
                  </a:solidFill>
                  <a:prstDash val="solid"/>
                  <a:miter lim="800000"/>
                </a:ln>
                <a:solidFill>
                  <a:schemeClr val="bg2">
                    <a:lumMod val="50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/>
            </a:r>
            <a:br>
              <a:rPr lang="en-US" sz="5400" b="1" cap="none" dirty="0" smtClean="0">
                <a:ln w="17780" cmpd="sng">
                  <a:solidFill>
                    <a:schemeClr val="bg2">
                      <a:lumMod val="25000"/>
                    </a:schemeClr>
                  </a:solidFill>
                  <a:prstDash val="solid"/>
                  <a:miter lim="800000"/>
                </a:ln>
                <a:solidFill>
                  <a:schemeClr val="bg2">
                    <a:lumMod val="50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</a:br>
            <a:endParaRPr lang="ru-RU" sz="5400" b="1" cap="none" dirty="0">
              <a:ln w="17780" cmpd="sng">
                <a:solidFill>
                  <a:schemeClr val="bg2">
                    <a:lumMod val="25000"/>
                  </a:schemeClr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4" name="Содержимое 3" descr="озеро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644008" cy="350100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7" name="Прямоугольник 6"/>
          <p:cNvSpPr/>
          <p:nvPr/>
        </p:nvSpPr>
        <p:spPr>
          <a:xfrm>
            <a:off x="467544" y="3717032"/>
            <a:ext cx="4608512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NOVEMBER</a:t>
            </a:r>
          </a:p>
          <a:p>
            <a:pPr lvl="0" algn="ctr"/>
            <a:r>
              <a:rPr lang="en-US" sz="4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DECEMBER</a:t>
            </a:r>
          </a:p>
          <a:p>
            <a:pPr lvl="0" algn="ctr"/>
            <a:r>
              <a:rPr lang="en-US" sz="4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JANUARY</a:t>
            </a:r>
          </a:p>
          <a:p>
            <a:pPr lvl="0" algn="ctr"/>
            <a:r>
              <a:rPr lang="en-US" sz="4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FEBRUARY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3968" y="0"/>
            <a:ext cx="4608512" cy="3501008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800" dirty="0" smtClean="0">
                <a:solidFill>
                  <a:schemeClr val="accent6">
                    <a:lumMod val="75000"/>
                  </a:schemeClr>
                </a:solidFill>
              </a:rPr>
              <a:t>SPRING:</a:t>
            </a:r>
            <a:r>
              <a:rPr lang="en-US" sz="4400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en-US" sz="44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en-US" sz="44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800" dirty="0" smtClean="0">
                <a:solidFill>
                  <a:schemeClr val="accent6">
                    <a:lumMod val="75000"/>
                  </a:schemeClr>
                </a:solidFill>
              </a:rPr>
              <a:t>MARCH</a:t>
            </a:r>
            <a:br>
              <a:rPr lang="en-US" sz="4800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4800" dirty="0" smtClean="0">
                <a:solidFill>
                  <a:schemeClr val="accent6">
                    <a:lumMod val="75000"/>
                  </a:schemeClr>
                </a:solidFill>
              </a:rPr>
              <a:t> APRIL</a:t>
            </a:r>
            <a:br>
              <a:rPr lang="en-US" sz="4800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4800" dirty="0" smtClean="0">
                <a:solidFill>
                  <a:schemeClr val="accent6">
                    <a:lumMod val="75000"/>
                  </a:schemeClr>
                </a:solidFill>
              </a:rPr>
              <a:t> MAY</a:t>
            </a:r>
            <a:endParaRPr lang="ru-RU" sz="48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" name="Содержимое 3" descr="Апрель верба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7544" y="1"/>
            <a:ext cx="4676919" cy="350100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5" name="Прямоугольник 4"/>
          <p:cNvSpPr/>
          <p:nvPr/>
        </p:nvSpPr>
        <p:spPr>
          <a:xfrm>
            <a:off x="251521" y="3844944"/>
            <a:ext cx="4392488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MARCH</a:t>
            </a:r>
          </a:p>
          <a:p>
            <a:pPr algn="ctr"/>
            <a:r>
              <a:rPr lang="en-US" sz="4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APRIL</a:t>
            </a:r>
            <a:endParaRPr lang="ru-RU" sz="4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1">
                  <a:lumMod val="75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44008" y="457200"/>
            <a:ext cx="4347592" cy="3115816"/>
          </a:xfrm>
        </p:spPr>
        <p:txBody>
          <a:bodyPr>
            <a:normAutofit/>
          </a:bodyPr>
          <a:lstStyle/>
          <a:p>
            <a:r>
              <a:rPr lang="en-US" sz="4800" dirty="0" smtClean="0">
                <a:solidFill>
                  <a:schemeClr val="accent2">
                    <a:lumMod val="75000"/>
                  </a:schemeClr>
                </a:solidFill>
              </a:rPr>
              <a:t> SUMMER:</a:t>
            </a:r>
            <a:br>
              <a:rPr lang="en-US" sz="48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sz="4800" dirty="0" smtClean="0">
                <a:solidFill>
                  <a:schemeClr val="accent2">
                    <a:lumMod val="75000"/>
                  </a:schemeClr>
                </a:solidFill>
              </a:rPr>
              <a:t> JUNE </a:t>
            </a:r>
            <a:br>
              <a:rPr lang="en-US" sz="48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sz="4800" dirty="0" smtClean="0">
                <a:solidFill>
                  <a:schemeClr val="accent2">
                    <a:lumMod val="75000"/>
                  </a:schemeClr>
                </a:solidFill>
              </a:rPr>
              <a:t> JULY </a:t>
            </a:r>
            <a:br>
              <a:rPr lang="en-US" sz="48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sz="4800" dirty="0" smtClean="0">
                <a:solidFill>
                  <a:schemeClr val="accent2">
                    <a:lumMod val="75000"/>
                  </a:schemeClr>
                </a:solidFill>
              </a:rPr>
              <a:t> AUGUST</a:t>
            </a:r>
            <a:endParaRPr lang="ru-RU" sz="48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Содержимое 3" descr="бабочка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932040" cy="378903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5" name="Прямоугольник 4"/>
          <p:cNvSpPr/>
          <p:nvPr/>
        </p:nvSpPr>
        <p:spPr>
          <a:xfrm>
            <a:off x="1" y="3789040"/>
            <a:ext cx="4644008" cy="30469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MAY</a:t>
            </a:r>
          </a:p>
          <a:p>
            <a:pPr algn="ctr"/>
            <a:r>
              <a:rPr lang="en-US" sz="4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JUNE</a:t>
            </a:r>
          </a:p>
          <a:p>
            <a:pPr algn="ctr"/>
            <a:r>
              <a:rPr lang="en-US" sz="4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JULY</a:t>
            </a:r>
          </a:p>
          <a:p>
            <a:pPr algn="ctr"/>
            <a:r>
              <a:rPr lang="en-US" sz="4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AUGUST</a:t>
            </a:r>
            <a:endParaRPr lang="ru-RU" sz="4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11960" y="332656"/>
            <a:ext cx="4779640" cy="3384376"/>
          </a:xfrm>
        </p:spPr>
        <p:txBody>
          <a:bodyPr>
            <a:normAutofit/>
          </a:bodyPr>
          <a:lstStyle/>
          <a:p>
            <a:r>
              <a:rPr lang="en-US" sz="4800" dirty="0" smtClean="0">
                <a:solidFill>
                  <a:schemeClr val="accent3">
                    <a:lumMod val="50000"/>
                  </a:schemeClr>
                </a:solidFill>
              </a:rPr>
              <a:t> AUTUMN:</a:t>
            </a:r>
            <a:br>
              <a:rPr lang="en-US" sz="4800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en-US" sz="4800" dirty="0" smtClean="0">
                <a:solidFill>
                  <a:schemeClr val="accent3">
                    <a:lumMod val="50000"/>
                  </a:schemeClr>
                </a:solidFill>
              </a:rPr>
              <a:t> SEPTEMBER</a:t>
            </a:r>
            <a:br>
              <a:rPr lang="en-US" sz="4800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en-US" sz="4800" dirty="0" smtClean="0">
                <a:solidFill>
                  <a:schemeClr val="accent3">
                    <a:lumMod val="50000"/>
                  </a:schemeClr>
                </a:solidFill>
              </a:rPr>
              <a:t> OCTOBER</a:t>
            </a:r>
            <a:br>
              <a:rPr lang="en-US" sz="4800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en-US" sz="4800" dirty="0" smtClean="0">
                <a:solidFill>
                  <a:schemeClr val="accent3">
                    <a:lumMod val="50000"/>
                  </a:schemeClr>
                </a:solidFill>
              </a:rPr>
              <a:t> NOVEMBER</a:t>
            </a:r>
            <a:endParaRPr lang="ru-RU" sz="4800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4" name="Содержимое 3" descr="небо и лист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"/>
            <a:ext cx="4355976" cy="350100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5" name="Прямоугольник 4"/>
          <p:cNvSpPr/>
          <p:nvPr/>
        </p:nvSpPr>
        <p:spPr>
          <a:xfrm>
            <a:off x="4479634" y="2967335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3717032"/>
            <a:ext cx="428396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SEPTEMBER</a:t>
            </a:r>
          </a:p>
          <a:p>
            <a:pPr lvl="0" algn="ctr"/>
            <a:r>
              <a:rPr lang="en-US" sz="4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OCTOBER</a:t>
            </a:r>
            <a:endParaRPr lang="ru-RU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хеллоуин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день благодарения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индейка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9512" y="0"/>
            <a:ext cx="8964488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елка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подаркиL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сердце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ежик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клевер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клевер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304800" y="0"/>
            <a:ext cx="8686800" cy="45719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pic>
        <p:nvPicPr>
          <p:cNvPr id="7" name="Рисунок 6" descr="день мам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19672" y="0"/>
            <a:ext cx="612068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день мамы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пасха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95995" y="1"/>
            <a:ext cx="8572498" cy="685799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1 апр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4000" cy="386104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Рисунок 4" descr="смайл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645024"/>
            <a:ext cx="9144000" cy="321297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кот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764704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accent6">
                    <a:lumMod val="50000"/>
                  </a:schemeClr>
                </a:solidFill>
              </a:rPr>
              <a:t>TRUE OR FALSE:</a:t>
            </a:r>
            <a:endParaRPr lang="ru-RU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620688"/>
            <a:ext cx="9144000" cy="6237312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r>
              <a:rPr lang="en-US" dirty="0" smtClean="0"/>
              <a:t>There are twelve months in a year.</a:t>
            </a:r>
          </a:p>
          <a:p>
            <a:r>
              <a:rPr lang="en-US" dirty="0" smtClean="0"/>
              <a:t>In Great Britain there are 3 summer months.</a:t>
            </a:r>
          </a:p>
          <a:p>
            <a:r>
              <a:rPr lang="en-US" dirty="0" smtClean="0"/>
              <a:t>In winter in Great Britain it rains and snows.</a:t>
            </a:r>
          </a:p>
          <a:p>
            <a:r>
              <a:rPr lang="en-US" dirty="0" smtClean="0"/>
              <a:t>Summer comes after winter.</a:t>
            </a:r>
          </a:p>
          <a:p>
            <a:r>
              <a:rPr lang="en-US" dirty="0" smtClean="0"/>
              <a:t>In November in America there is a great holiday-Thanksgiving Day.</a:t>
            </a:r>
          </a:p>
          <a:p>
            <a:r>
              <a:rPr lang="en-US" dirty="0" smtClean="0"/>
              <a:t> June comes after August.</a:t>
            </a:r>
          </a:p>
          <a:p>
            <a:r>
              <a:rPr lang="en-US" dirty="0" smtClean="0"/>
              <a:t>Winter is the coldest season of the year.</a:t>
            </a:r>
          </a:p>
          <a:p>
            <a:r>
              <a:rPr lang="en-US" dirty="0" smtClean="0"/>
              <a:t> Halloween is a nice, funny and “tasty” holiday.</a:t>
            </a:r>
          </a:p>
          <a:p>
            <a:r>
              <a:rPr lang="en-US" dirty="0" smtClean="0"/>
              <a:t> All seasons are beautiful.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4941169"/>
            <a:ext cx="8458200" cy="720080"/>
          </a:xfrm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chemeClr val="bg2">
                    <a:lumMod val="25000"/>
                  </a:schemeClr>
                </a:solidFill>
              </a:rPr>
              <a:t>.</a:t>
            </a:r>
            <a:endParaRPr lang="ru-RU" sz="40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4" name="Рисунок 3" descr="Подснежники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0" y="0"/>
            <a:ext cx="4572000" cy="3356992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Рисунок 4" descr="лес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4572000" cy="3212976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" name="Рисунок 7" descr="небо и лист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99992" y="3356992"/>
            <a:ext cx="4644008" cy="3501008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9" name="Рисунок 8" descr="цветы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3601499"/>
            <a:ext cx="4499992" cy="3011994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2348880"/>
            <a:ext cx="8352928" cy="1584176"/>
          </a:xfrm>
        </p:spPr>
        <p:txBody>
          <a:bodyPr>
            <a:noAutofit/>
          </a:bodyPr>
          <a:lstStyle/>
          <a:p>
            <a:r>
              <a:rPr lang="en-US" sz="4800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 ALL SEASONS ARE</a:t>
            </a:r>
          </a:p>
          <a:p>
            <a:r>
              <a:rPr lang="en-US" sz="4800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       BEAUTIFUL</a:t>
            </a:r>
            <a:endParaRPr lang="ru-RU" sz="4800" b="1" dirty="0">
              <a:ln w="18000">
                <a:solidFill>
                  <a:srgbClr val="FF0000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332656"/>
            <a:ext cx="8686800" cy="504056"/>
          </a:xfrm>
        </p:spPr>
        <p:txBody>
          <a:bodyPr>
            <a:normAutofit fontScale="90000"/>
          </a:bodyPr>
          <a:lstStyle/>
          <a:p>
            <a:r>
              <a:rPr lang="en-US" sz="3200" u="sng" dirty="0" smtClean="0">
                <a:solidFill>
                  <a:schemeClr val="accent6">
                    <a:lumMod val="50000"/>
                  </a:schemeClr>
                </a:solidFill>
              </a:rPr>
              <a:t>Complete the sentences:</a:t>
            </a:r>
            <a:br>
              <a:rPr lang="en-US" sz="3200" u="sng" dirty="0" smtClean="0">
                <a:solidFill>
                  <a:schemeClr val="accent6">
                    <a:lumMod val="50000"/>
                  </a:schemeClr>
                </a:solidFill>
              </a:rPr>
            </a:br>
            <a:endParaRPr lang="ru-RU" sz="3200" b="1" u="sng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620688"/>
            <a:ext cx="9144000" cy="6237312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I don’t like autumn, it’s a … season. It’s often… </a:t>
            </a:r>
          </a:p>
          <a:p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In summer the days are … and the nights are…</a:t>
            </a:r>
          </a:p>
          <a:p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In winter you can have a very… You can enjoy… Forests and fields are … with snow.</a:t>
            </a:r>
          </a:p>
          <a:p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I think that forests are more … in autumn than in winter-the leaves in the trees are…</a:t>
            </a:r>
          </a:p>
          <a:p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Autumn is a “tasty” season-there are a lot of …</a:t>
            </a:r>
          </a:p>
          <a:p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In spring I enjoy the sun because…</a:t>
            </a:r>
          </a:p>
          <a:p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I think  all the seasons …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b="1" u="sng" dirty="0" smtClean="0">
                <a:solidFill>
                  <a:schemeClr val="accent1">
                    <a:lumMod val="75000"/>
                  </a:schemeClr>
                </a:solidFill>
              </a:rPr>
              <a:t>CROSSWORD</a:t>
            </a:r>
            <a:endParaRPr lang="ru-RU" b="1" u="sng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5805264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1.Summer comes … spring.</a:t>
            </a:r>
          </a:p>
          <a:p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2.Autumn is here. Look at this red … on the ground.</a:t>
            </a:r>
          </a:p>
          <a:p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3.People … Christmas in winter.</a:t>
            </a:r>
          </a:p>
          <a:p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4.Many birds live in this big green …</a:t>
            </a:r>
          </a:p>
          <a:p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5. … is the first month of the year.</a:t>
            </a:r>
          </a:p>
          <a:p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6.In spring the … is green.</a:t>
            </a:r>
          </a:p>
          <a:p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7.March, April and May are the … months.</a:t>
            </a:r>
          </a:p>
          <a:p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8.There are four seasons in the … .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916832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sz="4800" dirty="0" smtClean="0">
                <a:solidFill>
                  <a:srgbClr val="FF0000"/>
                </a:solidFill>
              </a:rPr>
              <a:t/>
            </a:r>
            <a:br>
              <a:rPr lang="ru-RU" sz="4800" dirty="0" smtClean="0">
                <a:solidFill>
                  <a:srgbClr val="FF0000"/>
                </a:solidFill>
              </a:rPr>
            </a:br>
            <a:r>
              <a:rPr lang="en-US" sz="4800" dirty="0" smtClean="0">
                <a:solidFill>
                  <a:srgbClr val="FF0000"/>
                </a:solidFill>
              </a:rPr>
              <a:t>THE SONG.</a:t>
            </a:r>
            <a:br>
              <a:rPr lang="en-US" sz="4800" dirty="0" smtClean="0">
                <a:solidFill>
                  <a:srgbClr val="FF0000"/>
                </a:solidFill>
              </a:rPr>
            </a:br>
            <a:r>
              <a:rPr lang="en-US" sz="4800" dirty="0" smtClean="0">
                <a:solidFill>
                  <a:srgbClr val="FF0000"/>
                </a:solidFill>
              </a:rPr>
              <a:t>IF YOU ARE HAPPY…</a:t>
            </a:r>
            <a:r>
              <a:rPr lang="ru-RU" sz="4800" dirty="0" smtClean="0">
                <a:solidFill>
                  <a:srgbClr val="FF0000"/>
                </a:solidFill>
              </a:rPr>
              <a:t/>
            </a:r>
            <a:br>
              <a:rPr lang="ru-RU" sz="4800" dirty="0" smtClean="0">
                <a:solidFill>
                  <a:srgbClr val="FF0000"/>
                </a:solidFill>
              </a:rPr>
            </a:br>
            <a:endParaRPr lang="ru-RU" sz="4800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шары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916832"/>
            <a:ext cx="9144000" cy="4941168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800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sz="48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4800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sz="48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5400" dirty="0" smtClean="0">
                <a:solidFill>
                  <a:schemeClr val="accent6">
                    <a:lumMod val="50000"/>
                  </a:schemeClr>
                </a:solidFill>
              </a:rPr>
              <a:t>      </a:t>
            </a:r>
            <a:r>
              <a:rPr lang="ru-RU" sz="4800" dirty="0" smtClean="0">
                <a:solidFill>
                  <a:srgbClr val="FF0000"/>
                </a:solidFill>
              </a:rPr>
              <a:t>Спасибо за внимание</a:t>
            </a:r>
            <a:r>
              <a:rPr lang="ru-RU" sz="4800" dirty="0" smtClean="0">
                <a:solidFill>
                  <a:srgbClr val="FF0000"/>
                </a:solidFill>
              </a:rPr>
              <a:t>!</a:t>
            </a:r>
            <a:br>
              <a:rPr lang="ru-RU" sz="4800" dirty="0" smtClean="0">
                <a:solidFill>
                  <a:srgbClr val="FF0000"/>
                </a:solidFill>
              </a:rPr>
            </a:br>
            <a:r>
              <a:rPr lang="en-US" sz="4800" dirty="0" smtClean="0">
                <a:solidFill>
                  <a:srgbClr val="FF0000"/>
                </a:solidFill>
              </a:rPr>
              <a:t>Thank you for your attention!</a:t>
            </a:r>
            <a:r>
              <a:rPr lang="ru-RU" sz="4800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sz="48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4800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sz="48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4800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sz="48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4800" dirty="0" smtClean="0">
                <a:solidFill>
                  <a:schemeClr val="accent6">
                    <a:lumMod val="50000"/>
                  </a:schemeClr>
                </a:solidFill>
              </a:rPr>
              <a:t>                    </a:t>
            </a:r>
            <a:br>
              <a:rPr lang="ru-RU" sz="48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4800" dirty="0" smtClean="0">
                <a:solidFill>
                  <a:schemeClr val="accent6">
                    <a:lumMod val="50000"/>
                  </a:schemeClr>
                </a:solidFill>
              </a:rPr>
              <a:t>               </a:t>
            </a:r>
            <a:r>
              <a:rPr lang="ru-RU" sz="2200" dirty="0" smtClean="0">
                <a:solidFill>
                  <a:srgbClr val="FF0000"/>
                </a:solidFill>
              </a:rPr>
              <a:t>Презентацию </a:t>
            </a:r>
            <a:r>
              <a:rPr lang="ru-RU" sz="2200" dirty="0" smtClean="0">
                <a:solidFill>
                  <a:srgbClr val="FF0000"/>
                </a:solidFill>
              </a:rPr>
              <a:t>подготовила        </a:t>
            </a:r>
            <a:br>
              <a:rPr lang="ru-RU" sz="2200" dirty="0" smtClean="0">
                <a:solidFill>
                  <a:srgbClr val="FF0000"/>
                </a:solidFill>
              </a:rPr>
            </a:br>
            <a:r>
              <a:rPr lang="ru-RU" sz="2200" dirty="0" smtClean="0">
                <a:solidFill>
                  <a:srgbClr val="FF0000"/>
                </a:solidFill>
              </a:rPr>
              <a:t>                                   </a:t>
            </a:r>
            <a:r>
              <a:rPr lang="ru-RU" sz="2200" dirty="0" smtClean="0">
                <a:solidFill>
                  <a:srgbClr val="FF0000"/>
                </a:solidFill>
              </a:rPr>
              <a:t>    Юнусова </a:t>
            </a:r>
            <a:r>
              <a:rPr lang="ru-RU" sz="2200" dirty="0" smtClean="0">
                <a:solidFill>
                  <a:srgbClr val="FF0000"/>
                </a:solidFill>
              </a:rPr>
              <a:t>наиля исмагиловна,</a:t>
            </a:r>
            <a:br>
              <a:rPr lang="ru-RU" sz="2200" dirty="0" smtClean="0">
                <a:solidFill>
                  <a:srgbClr val="FF0000"/>
                </a:solidFill>
              </a:rPr>
            </a:br>
            <a:r>
              <a:rPr lang="ru-RU" sz="2200" dirty="0" smtClean="0">
                <a:solidFill>
                  <a:srgbClr val="FF0000"/>
                </a:solidFill>
              </a:rPr>
              <a:t>                                   </a:t>
            </a:r>
            <a:r>
              <a:rPr lang="ru-RU" sz="2200" dirty="0" smtClean="0">
                <a:solidFill>
                  <a:srgbClr val="FF0000"/>
                </a:solidFill>
              </a:rPr>
              <a:t>            </a:t>
            </a:r>
            <a:r>
              <a:rPr lang="ru-RU" sz="2200" dirty="0" smtClean="0">
                <a:solidFill>
                  <a:srgbClr val="FF0000"/>
                </a:solidFill>
              </a:rPr>
              <a:t>преподаватель</a:t>
            </a:r>
            <a:r>
              <a:rPr lang="ru-RU" sz="2200" dirty="0" smtClean="0">
                <a:solidFill>
                  <a:srgbClr val="FF0000"/>
                </a:solidFill>
              </a:rPr>
              <a:t> </a:t>
            </a:r>
            <a:r>
              <a:rPr lang="ru-RU" sz="2200" dirty="0" smtClean="0">
                <a:solidFill>
                  <a:srgbClr val="FF0000"/>
                </a:solidFill>
              </a:rPr>
              <a:t>английского </a:t>
            </a:r>
            <a:r>
              <a:rPr lang="ru-RU" sz="2200" dirty="0" smtClean="0">
                <a:solidFill>
                  <a:srgbClr val="FF0000"/>
                </a:solidFill>
              </a:rPr>
              <a:t>языка</a:t>
            </a:r>
            <a:r>
              <a:rPr lang="ru-RU" sz="4800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sz="4800" dirty="0" smtClean="0">
                <a:solidFill>
                  <a:schemeClr val="accent6">
                    <a:lumMod val="50000"/>
                  </a:schemeClr>
                </a:solidFill>
              </a:rPr>
            </a:br>
            <a:endParaRPr lang="ru-RU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4" name="Содержимое 3" descr="рамка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flipV="1">
            <a:off x="4540681" y="6858000"/>
            <a:ext cx="62637" cy="46038"/>
          </a:xfrm>
        </p:spPr>
      </p:pic>
      <p:pic>
        <p:nvPicPr>
          <p:cNvPr id="5" name="Рисунок 4" descr="рамка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3446578"/>
            <a:ext cx="3093477" cy="24747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dissolve/>
  </p:transition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448</TotalTime>
  <Words>364</Words>
  <Application>Microsoft Office PowerPoint</Application>
  <PresentationFormat>Экран (4:3)</PresentationFormat>
  <Paragraphs>76</Paragraphs>
  <Slides>38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38</vt:i4>
      </vt:variant>
    </vt:vector>
  </HeadingPairs>
  <TitlesOfParts>
    <vt:vector size="44" baseType="lpstr">
      <vt:lpstr>Arial</vt:lpstr>
      <vt:lpstr>Calibri</vt:lpstr>
      <vt:lpstr>Lucida Sans Unicode</vt:lpstr>
      <vt:lpstr>Wingdings 2</vt:lpstr>
      <vt:lpstr>Трек</vt:lpstr>
      <vt:lpstr>Специальное оформление</vt:lpstr>
      <vt:lpstr>.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.</vt:lpstr>
      <vt:lpstr>Презентация PowerPoint</vt:lpstr>
      <vt:lpstr>Презентация PowerPoint</vt:lpstr>
      <vt:lpstr>Презентация PowerPoint</vt:lpstr>
      <vt:lpstr>Презентация PowerPoint</vt:lpstr>
      <vt:lpstr>  WINTER:  DECEMBER  JANUARY  FEBRUARY  </vt:lpstr>
      <vt:lpstr> SPRING:  MARCH  APRIL  MAY</vt:lpstr>
      <vt:lpstr> SUMMER:  JUNE   JULY   AUGUST</vt:lpstr>
      <vt:lpstr> AUTUMN:  SEPTEMBER  OCTOBER  NOVEMBER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TRUE OR FALSE:</vt:lpstr>
      <vt:lpstr>.</vt:lpstr>
      <vt:lpstr>Complete the sentences: </vt:lpstr>
      <vt:lpstr>CROSSWORD</vt:lpstr>
      <vt:lpstr> THE SONG. IF YOU ARE HAPPY… </vt:lpstr>
      <vt:lpstr>        Спасибо за внимание! Thank you for your attention!                                       Презентацию подготовила                                                Юнусова наиля исмагиловна,                                                преподаватель английского языка 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English year. Seasons.</dc:title>
  <dc:creator>user</dc:creator>
  <cp:lastModifiedBy>Пользователь</cp:lastModifiedBy>
  <cp:revision>52</cp:revision>
  <dcterms:created xsi:type="dcterms:W3CDTF">2010-11-21T15:34:53Z</dcterms:created>
  <dcterms:modified xsi:type="dcterms:W3CDTF">2023-04-01T19:56:01Z</dcterms:modified>
</cp:coreProperties>
</file>