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87" r:id="rId3"/>
    <p:sldId id="296" r:id="rId4"/>
    <p:sldId id="288" r:id="rId5"/>
    <p:sldId id="290" r:id="rId6"/>
    <p:sldId id="285" r:id="rId7"/>
    <p:sldId id="289" r:id="rId8"/>
    <p:sldId id="281" r:id="rId9"/>
    <p:sldId id="295" r:id="rId10"/>
    <p:sldId id="294" r:id="rId11"/>
    <p:sldId id="291" r:id="rId12"/>
    <p:sldId id="292" r:id="rId13"/>
    <p:sldId id="259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дмин" initials="А" lastIdx="1" clrIdx="0">
    <p:extLst>
      <p:ext uri="{19B8F6BF-5375-455C-9EA6-DF929625EA0E}">
        <p15:presenceInfo xmlns:p15="http://schemas.microsoft.com/office/powerpoint/2012/main" userId="Админ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1393" autoAdjust="0"/>
  </p:normalViewPr>
  <p:slideViewPr>
    <p:cSldViewPr snapToGrid="0">
      <p:cViewPr>
        <p:scale>
          <a:sx n="40" d="100"/>
          <a:sy n="40" d="100"/>
        </p:scale>
        <p:origin x="930" y="58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4-07T14:18:59.628" idx="1">
    <p:pos x="6715" y="1641"/>
    <p:text/>
    <p:extLst>
      <p:ext uri="{C676402C-5697-4E1C-873F-D02D1690AC5C}">
        <p15:threadingInfo xmlns:p15="http://schemas.microsoft.com/office/powerpoint/2012/main" timeZoneBias="-30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ECF3B9-B23F-43D1-A93E-3B171859551C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B82FF5-1BD5-4D14-8459-F8F31A53A1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3049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B82FF5-1BD5-4D14-8459-F8F31A53A1E1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67326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B82FF5-1BD5-4D14-8459-F8F31A53A1E1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3209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B82FF5-1BD5-4D14-8459-F8F31A53A1E1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42002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Любое статистическое исследование необходимо начинать с точной формулировки его цели и конкретных задач, а тем самым и тех сведений, которые могут быть получены в процессе наблюдения. После этого определяются объект и единица наблюдения, разрабатывается программа, выбираются вид и способ наблюдения.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B82FF5-1BD5-4D14-8459-F8F31A53A1E1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71231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450215">
              <a:spcAft>
                <a:spcPts val="0"/>
              </a:spcAft>
            </a:pPr>
            <a:r>
              <a:rPr lang="ru-RU" sz="1200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Единицей наблюдения</a:t>
            </a: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называется составная часть объекта наблюдения, которая служит основой счета и обладает признаками, подлежащими регистрации при наблюдении. (Так, например, при переписи населения единицей наблюдения является каждый отдельный человек. Однако если ставится также задача определить численность и состав домохозяйств, то единицей наблюдения наряду с человеком будет являться каждое домохозяйство.)</a:t>
            </a:r>
            <a:endParaRPr lang="ru-RU" sz="1200" dirty="0" smtClean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pPr indent="450215"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Единицу наблюдения следует отличать от отчетной единицы. </a:t>
            </a:r>
            <a:r>
              <a:rPr lang="ru-RU" sz="12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Отчетной единицей</a:t>
            </a: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является субъект, от которого поступают данные о единице наблюдения. Единица наблюдения и отчетная единица могут совпадать или не совпадать. </a:t>
            </a:r>
            <a:endParaRPr lang="ru-RU" sz="1200" dirty="0" smtClean="0">
              <a:effectLst/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B82FF5-1BD5-4D14-8459-F8F31A53A1E1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19177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B82FF5-1BD5-4D14-8459-F8F31A53A1E1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90585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Организационные вопросы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статистического наблюдения включают в себя определение субъекта, места, времени, формы и способа наблюдения.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Определение 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субъекта наблюдения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сводится к тому, какой орган будет осуществлять наблюдение. Это могут быть органы статистики со своими кадровыми работниками, но в некоторых случаях для статистического наблюдения могут привлекаться и другие специалисты.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Выбор 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места проведения наблюдения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зависит главным образом от цели наблюдения (территория страны, регион, город и т.д.)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 организации статистического наблюдения должен быть решен вопрос о 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времени наблюдения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При этом устанавливается период, в течение которого будет проводиться наблюдение, – срок наблюдения – и точно определяется время, к которому относятся регистрируемые сведения, – объективное время наблюдения. Это может быть либо определенный момент, либо тот или иной период (сутки, декада, месяц, квартал, год).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Момент времени, к которому относятся регистрируемые сведения, называют 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критическим моментом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наблюдения.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B82FF5-1BD5-4D14-8459-F8F31A53A1E1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68110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статистической практике используются следующие </a:t>
            </a:r>
            <a:r>
              <a:rPr lang="ru-RU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организационные формы наблюдения: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отчетность; 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специально организованное наблюдение;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регистр.</a:t>
            </a:r>
          </a:p>
          <a:p>
            <a:r>
              <a:rPr lang="ru-RU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Отчетность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это основная организационная форма наблюдения, при которой статистические органы получают от предприятий, учреждений и организаций необходимые данные в определенные сроки и установленной форме. Таким образом, отчетность – это официальный документ, содержащий статистические сведения о работе предприятия.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Отчетность как форма статистического наблюдения основана на первичном учете и является его обобщением. Первичный учет – это регистрация различных фактов, событий по мере их совершения, как правило, на особом документе, называемом первичным учетным документом.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Отчетность утверждается органами государственной статистики. Представление информации по неутвержденным формам является нарушением отчетной дисциплины.</a:t>
            </a:r>
          </a:p>
          <a:p>
            <a:r>
              <a:rPr lang="ru-RU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Специально организованное наблюдение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проводится с целью получения сведений, отсутствующих в отчетности, или для проверки ее данных. Наиболее простым примером такого наблюдения является 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перепись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Перепись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это специально организованное наблюдение, повторяющееся, как правило, через равные промежутки времени с целью получения данных о численности, составе и состоянии объекта статистического наблюдения по ряду признаков.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Характерными особенностями переписи являются: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одновременность проведения ее на всей территории, которая должна быть охвачена обследованием;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единство программы наблюдения;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регистрация всех единиц наблюдения по состоянию на один и тот же критический момент времени.</a:t>
            </a:r>
          </a:p>
          <a:p>
            <a:r>
              <a:rPr lang="ru-RU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Регистровое наблюдение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это форма непрерывного статистического наблюдения за долговременными процессами, имеющими фиксированное начало, стадию развития и фиксированный конец. Оно основано на ведении статистического регистра. Регистр представляет собой систему, постоянно следящую за состоянием единицы наблюдения и оценивающую силу воздействия различных факторов на изучаемые показатели.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B82FF5-1BD5-4D14-8459-F8F31A53A1E1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4955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Классификация видов статистического наблюдения.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1) По времени регистрации фактов:</a:t>
            </a:r>
          </a:p>
          <a:p>
            <a:pPr lvl="0"/>
            <a:r>
              <a:rPr lang="ru-RU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Непрерывное (текущее)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наблюдение, при котором изменения в отношении изучаемых явлений фиксируются по мере их наступления, т.е. наблюдение проводится постоянно. </a:t>
            </a:r>
          </a:p>
          <a:p>
            <a:pPr lvl="0"/>
            <a:r>
              <a:rPr lang="ru-RU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Прерывное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проводится с определенным промежутком времени, регулярно (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периодическое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или нерегулярно, по мере необходимости (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единовременное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2) По охвату единиц совокупности:</a:t>
            </a:r>
          </a:p>
          <a:p>
            <a:pPr lvl="0"/>
            <a:r>
              <a:rPr lang="ru-RU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Сплошное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 исследование всех единиц совокупности.</a:t>
            </a:r>
          </a:p>
          <a:p>
            <a:pPr lvl="0"/>
            <a:r>
              <a:rPr lang="ru-RU" sz="1200" b="1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Несплошное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 при котором обследованию подлежит лишь часть единиц изучаемой совокупности, отобранная в определенном порядке. В зависимости от порядка отбора единиц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несплошное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наблюдение разделяют на виды:</a:t>
            </a:r>
          </a:p>
          <a:p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Выборочное наблюдение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основано на принципе случайного отбора единиц изучаемой совокупности, от которого зависит репрезентативность выборки.</a:t>
            </a:r>
          </a:p>
          <a:p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Метод основного массива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обследованию подвергаются самые существенные, обычно наиболее крупные единицы изучаемой совокупности, которые по основному (для конкретного исследования) признаку имеют наибольший удельный вес в совокупности.</a:t>
            </a:r>
          </a:p>
          <a:p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Монографическое наблюдение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выбираются отдельные единицы изучаемой совокупности, наиболее характерные в каком-либо отношении, которые затем подвергаются детальному обследованию. 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B82FF5-1BD5-4D14-8459-F8F31A53A1E1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93381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Способы наблюдения.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непосредственное наблюдение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документальное наблюдение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опрос </a:t>
            </a:r>
          </a:p>
          <a:p>
            <a:r>
              <a:rPr lang="ru-RU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Непосредственным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называют наблюдение, при котором сами регистраторы путем непосредственного замера, взвешивания, подсчета или проверки работы и т.д. устанавливают факт, подлежащий регистрации, и на этой основе производят запись в формуляр наблюдения. </a:t>
            </a:r>
          </a:p>
          <a:p>
            <a:r>
              <a:rPr lang="ru-RU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Документальное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наблюдение основано на использовании в качестве источника статистической информации различного рода документов, как правило, учетного характера. При надлежащем контроле за постановкой первичного учета и правильном заполнении статистических формуляров документальное наблюдение дает наиболее точные результаты.</a:t>
            </a:r>
          </a:p>
          <a:p>
            <a:r>
              <a:rPr lang="ru-RU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Опрос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это способ наблюдения, при котором необходимые сведения получают со слов респондента. Опрос предполагает обращение к непосредственному носителю признаков, подлежащих регистрации во время наблюдения, и используется для получения информации о явлениях и процессах, не поддающихся непосредственному прямому наблюдению.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B82FF5-1BD5-4D14-8459-F8F31A53A1E1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04778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статистике применяются следующие виды опросов: устный (экспедиционный),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саморегистрация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корреспондентский, анкетный.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 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устном (экспедиционном)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опросе специально подготовленные работники (счетчики, регистраторы) получают необходимую информацию на основе опроса соответствующих лиц и сами фиксируют ответы в формуляре наблюдения. По форме проведения устный опрос может быть 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прямым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(например, при переписи населения), когда счетчик «лицом к лицу» встречается с каждым респондентом, и 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опосредованным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например по телефону.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 </a:t>
            </a:r>
            <a:r>
              <a:rPr lang="ru-RU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саморегистрации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формуляры заполняются самими респондентами, а счетчики раздают респондентам бланки опросною листа, разъясняют правила их заполнения, а затем бланки собирают.</a:t>
            </a:r>
          </a:p>
          <a:p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Корреспондентский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способ заключается в том, что сведения в органы, ведущие наблюдения, сообщает штат добровольных корреспондентов. Этот вид опроса требует наименьших затрат, но не дает уверенности в том, что полученный материал высококачественный, так как не всегда возможно проверить на месте правильность полученных ответов.</a:t>
            </a:r>
          </a:p>
          <a:p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Анкетный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способ предполагает сбор информации в виде анкет. Определенному кругу респондентов вручаются специальные вопросники (анкеты) либо лично, либо путем публикации в периодической печати. Заполнение этих вопросников носит добровольный характер и осуществляется, как правило, анонимно.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B82FF5-1BD5-4D14-8459-F8F31A53A1E1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3930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E712F-5C77-4906-A5F0-03213129433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4A061-E626-4932-8A85-16D93691D6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27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E712F-5C77-4906-A5F0-03213129433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4A061-E626-4932-8A85-16D93691D6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9940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E712F-5C77-4906-A5F0-03213129433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4A061-E626-4932-8A85-16D93691D6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0423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E712F-5C77-4906-A5F0-03213129433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4A061-E626-4932-8A85-16D93691D6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0594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E712F-5C77-4906-A5F0-03213129433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4A061-E626-4932-8A85-16D93691D6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4859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E712F-5C77-4906-A5F0-03213129433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4A061-E626-4932-8A85-16D93691D6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3351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E712F-5C77-4906-A5F0-03213129433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4A061-E626-4932-8A85-16D93691D6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6325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E712F-5C77-4906-A5F0-03213129433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4A061-E626-4932-8A85-16D93691D6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5665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E712F-5C77-4906-A5F0-03213129433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4A061-E626-4932-8A85-16D93691D6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9156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E712F-5C77-4906-A5F0-03213129433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4A061-E626-4932-8A85-16D93691D6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5835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E712F-5C77-4906-A5F0-03213129433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4A061-E626-4932-8A85-16D93691D6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233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9E712F-5C77-4906-A5F0-03213129433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94A061-E626-4932-8A85-16D93691D6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4669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20.jpeg"/><Relationship Id="rId7" Type="http://schemas.openxmlformats.org/officeDocument/2006/relationships/image" Target="../media/image17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22.jpg"/><Relationship Id="rId10" Type="http://schemas.openxmlformats.org/officeDocument/2006/relationships/comments" Target="../comments/comment1.xml"/><Relationship Id="rId4" Type="http://schemas.openxmlformats.org/officeDocument/2006/relationships/image" Target="../media/image21.jpeg"/><Relationship Id="rId9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4967" y="2268257"/>
            <a:ext cx="11205770" cy="2387600"/>
          </a:xfrm>
        </p:spPr>
        <p:txBody>
          <a:bodyPr anchor="ctr">
            <a:norm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Статистическое наблюдение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01565"/>
            <a:ext cx="3084654" cy="20564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4654" y="4801565"/>
            <a:ext cx="3003630" cy="20564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5575" y="0"/>
            <a:ext cx="3036425" cy="19792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4655" y="0"/>
            <a:ext cx="3003630" cy="1979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937" y="4795587"/>
            <a:ext cx="3019063" cy="20624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8283" y="4795587"/>
            <a:ext cx="3067291" cy="20624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3084654" cy="1979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8282" y="0"/>
            <a:ext cx="3067291" cy="1979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18973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608880" cy="12384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238491"/>
            <a:ext cx="1608882" cy="13658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6952"/>
            <a:ext cx="1608880" cy="14410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51139"/>
            <a:ext cx="1608881" cy="13658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604305"/>
            <a:ext cx="1608881" cy="1446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1859797" y="309967"/>
            <a:ext cx="1007389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>
              <a:spcAft>
                <a:spcPts val="0"/>
              </a:spcAft>
            </a:pPr>
            <a:r>
              <a:rPr lang="ru-RU" sz="24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Статистическое наблюдение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это первая стадия всякого статистического исследования, представляющая собой научно организованный по единой программе учет фактов, характеризующих явления и процессы общественной жизни, и сбор полученных на основе этого учета массовых данных.</a:t>
            </a:r>
            <a:endParaRPr lang="ru-RU" sz="24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endPara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статистическому наблюдению предъявляются следующие требования:</a:t>
            </a:r>
            <a:endParaRPr lang="ru-RU" sz="24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1) полноты статистических данных (полноты охвата единиц изучаемой совокупности, сторон того или иного явления, а также полноты охвата во времени);</a:t>
            </a:r>
            <a:endParaRPr lang="ru-RU" sz="24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2) достоверности и точности данных;</a:t>
            </a:r>
            <a:endParaRPr lang="ru-RU" sz="24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3) их единообразия и сопоставимости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indent="450215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Статистическое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наблюдение может проводиться органами государственной статистики, научно-исследовательскими институтами, экономическими службами банков, бирж, фирм.</a:t>
            </a:r>
          </a:p>
          <a:p>
            <a:pPr indent="450215" algn="just">
              <a:spcAft>
                <a:spcPts val="0"/>
              </a:spcAft>
            </a:pPr>
            <a:endParaRPr lang="ru-RU" sz="1200" dirty="0">
              <a:effectLst/>
              <a:latin typeface="Courier New" panose="02070309020205020404" pitchFamily="49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2752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608880" cy="12384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238491"/>
            <a:ext cx="1608882" cy="13658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6952"/>
            <a:ext cx="1608880" cy="14410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51139"/>
            <a:ext cx="1608881" cy="13658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604305"/>
            <a:ext cx="1608881" cy="1446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1843755" y="1577045"/>
            <a:ext cx="9530098" cy="403187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indent="450215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Статистический регистр Федеральной службы государственной статистики (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Статрегистр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Росстата) является базой данных об организациях, созданных на территории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РФ,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их местных единицах, индивидуальных предпринимателях, других типах статистических единиц, являющихся объектами федерального статистического наблюдения. </a:t>
            </a:r>
          </a:p>
          <a:p>
            <a:pPr indent="450215" algn="just">
              <a:spcAft>
                <a:spcPts val="0"/>
              </a:spcAft>
            </a:pPr>
            <a:endParaRPr lang="ru-RU" sz="3200" dirty="0">
              <a:effectLst/>
              <a:latin typeface="Courier New" panose="02070309020205020404" pitchFamily="49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3816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608880" cy="12384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238491"/>
            <a:ext cx="1608882" cy="13658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6952"/>
            <a:ext cx="1608880" cy="14410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51139"/>
            <a:ext cx="1608881" cy="13658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604305"/>
            <a:ext cx="1608881" cy="1446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1925053" y="1558007"/>
            <a:ext cx="9529010" cy="353943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indent="450215" algn="ctr">
              <a:spcAft>
                <a:spcPts val="0"/>
              </a:spcAf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Проведение статистического наблюдения включает следующие этапы</a:t>
            </a:r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indent="450215" algn="ctr">
              <a:spcAft>
                <a:spcPts val="0"/>
              </a:spcAft>
            </a:pPr>
            <a:endParaRPr lang="ru-RU" sz="2800" b="1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arenR"/>
              <a:tabLst>
                <a:tab pos="450215" algn="l"/>
              </a:tabLs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подготовку наблюдения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800" dirty="0">
              <a:latin typeface="Symbol" panose="05050102010706020507" pitchFamily="18" charset="2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arenR"/>
              <a:tabLst>
                <a:tab pos="450215" algn="l"/>
              </a:tabLs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проведение массового сбора данных;</a:t>
            </a:r>
            <a:endParaRPr lang="ru-RU" sz="2800" dirty="0">
              <a:latin typeface="Symbol" panose="05050102010706020507" pitchFamily="18" charset="2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arenR"/>
              <a:tabLst>
                <a:tab pos="450215" algn="l"/>
              </a:tabLs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подготовку данных к автоматизированной обработке;</a:t>
            </a:r>
            <a:endParaRPr lang="ru-RU" sz="2800" dirty="0">
              <a:latin typeface="Symbol" panose="05050102010706020507" pitchFamily="18" charset="2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arenR"/>
              <a:tabLst>
                <a:tab pos="450215" algn="l"/>
              </a:tabLs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разработку предложений по совершенствованию статистического наблюдения.</a:t>
            </a:r>
            <a:endParaRPr lang="ru-RU" sz="2800" dirty="0">
              <a:effectLst/>
              <a:latin typeface="Symbol" panose="05050102010706020507" pitchFamily="18" charset="2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4563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608880" cy="12384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238491"/>
            <a:ext cx="1608882" cy="13658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6952"/>
            <a:ext cx="1608880" cy="14410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51139"/>
            <a:ext cx="1608881" cy="13658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604305"/>
            <a:ext cx="1608881" cy="1446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1925053" y="264695"/>
            <a:ext cx="9889958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>
              <a:spcAft>
                <a:spcPts val="0"/>
              </a:spcAft>
            </a:pPr>
            <a:r>
              <a:rPr lang="ru-RU" sz="28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Цель и задачи наблюдения.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Статистические наблюдения чаще всего преследуют практическую цель – получение достоверной информации для выявления закономерностей развития явлений и процессов. 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Цель наблюдения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 конкретизирующие ее задачи предопределяют его программу и формы организации. </a:t>
            </a:r>
            <a:endParaRPr lang="ru-RU" sz="28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  <a:p>
            <a:pPr indent="450215">
              <a:spcAft>
                <a:spcPts val="0"/>
              </a:spcAft>
            </a:pPr>
            <a:endParaRPr lang="ru-RU" sz="2800" b="1" i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>
              <a:spcAft>
                <a:spcPts val="0"/>
              </a:spcAft>
            </a:pPr>
            <a:r>
              <a:rPr lang="ru-RU" sz="2800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Объект </a:t>
            </a:r>
            <a:r>
              <a:rPr lang="ru-RU" sz="28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наблюдения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совокупность социально-экономических явлений и процессов, которые подлежат исследованию, или точные границы, в пределах которых будут регистрироваться статистические сведения. В ряде случаев для отграничения объекта наблюдения пользуются тем или иным цензом. </a:t>
            </a:r>
            <a:r>
              <a:rPr lang="ru-RU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Ценз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есть ограничительный признак, которому должны удовлетворять все единицы изучаемой совокупности. </a:t>
            </a:r>
            <a:endParaRPr lang="ru-RU" sz="2800" dirty="0">
              <a:effectLst/>
              <a:latin typeface="Courier New" panose="02070309020205020404" pitchFamily="49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513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608880" cy="12384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238491"/>
            <a:ext cx="1608882" cy="13658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6952"/>
            <a:ext cx="1608880" cy="14410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51139"/>
            <a:ext cx="1608881" cy="13658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604305"/>
            <a:ext cx="1608881" cy="1446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1876927" y="443610"/>
            <a:ext cx="993808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>
              <a:spcAft>
                <a:spcPts val="0"/>
              </a:spcAft>
            </a:pPr>
            <a:r>
              <a:rPr lang="ru-RU" sz="28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Единицей наблюдения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называется составная часть объекта наблюдения, которая служит основой счета и обладает признаками, подлежащими регистрации при наблюдении.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</a:p>
          <a:p>
            <a:pPr indent="450215"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Единицу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наблюдения следует отличать от отчетной единицы. </a:t>
            </a:r>
            <a:endParaRPr lang="ru-RU" sz="2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>
              <a:spcAft>
                <a:spcPts val="0"/>
              </a:spcAft>
            </a:pPr>
            <a:r>
              <a:rPr lang="ru-RU" sz="28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Отчетной </a:t>
            </a:r>
            <a:r>
              <a:rPr lang="ru-RU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единицей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является субъект, от которого поступают данные о единице наблюдения. Единица наблюдения и отчетная единица могут совпадать или не совпадать. </a:t>
            </a:r>
            <a:endParaRPr lang="ru-RU" sz="2800" dirty="0">
              <a:effectLst/>
              <a:latin typeface="Courier New" panose="02070309020205020404" pitchFamily="49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6666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608880" cy="12384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238491"/>
            <a:ext cx="1608882" cy="13658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6952"/>
            <a:ext cx="1608880" cy="14410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51139"/>
            <a:ext cx="1608881" cy="13658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604305"/>
            <a:ext cx="1608881" cy="1446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1876927" y="161275"/>
            <a:ext cx="10130589" cy="61247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8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Программа наблюдения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это перечень вопросов, по которым собираются сведения, либо перечень признаков и показателей, подлежащих регистрации. </a:t>
            </a:r>
            <a:endParaRPr lang="ru-RU" sz="2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Программа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наблюдения оформляется в виде бланка (анкеты, формуляра), в который заносятся первичные сведения. </a:t>
            </a:r>
            <a:endParaRPr lang="ru-RU" sz="2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endParaRPr lang="ru-RU" sz="2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Необходимым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дополнением к бланку является инструкция (или указания на самих формулярах), разъясняющая смысл вопроса. </a:t>
            </a:r>
            <a:endParaRPr lang="ru-RU" sz="2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endParaRPr lang="ru-RU" sz="2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Состав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 содержание вопросов программы наблюдения зависят от задач исследования и от особенностей изучаемого общественного явления. </a:t>
            </a:r>
            <a:endParaRPr lang="ru-RU" sz="2800" dirty="0">
              <a:effectLst/>
              <a:latin typeface="Courier New" panose="02070309020205020404" pitchFamily="49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1690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608880" cy="12384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238491"/>
            <a:ext cx="1608882" cy="13658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6952"/>
            <a:ext cx="1608880" cy="14410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51139"/>
            <a:ext cx="1608881" cy="13658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604305"/>
            <a:ext cx="1608881" cy="1446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1608880" y="142234"/>
            <a:ext cx="10090485" cy="637097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indent="450215">
              <a:spcAft>
                <a:spcPts val="0"/>
              </a:spcAft>
            </a:pPr>
            <a:r>
              <a:rPr lang="ru-RU" sz="24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Организационные вопросы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статистического наблюдения включают в себя определение субъекта, места, времени, формы и способа наблюдения.</a:t>
            </a:r>
          </a:p>
          <a:p>
            <a:pPr indent="450215">
              <a:spcAft>
                <a:spcPts val="0"/>
              </a:spcAft>
            </a:pPr>
            <a:endPara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Определение </a:t>
            </a:r>
            <a:r>
              <a:rPr lang="ru-RU" sz="24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субъекта наблюдения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сводится к тому, какой орган будет осуществлять наблюдение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..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>
              <a:spcAft>
                <a:spcPts val="0"/>
              </a:spcAft>
            </a:pPr>
            <a:endPara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Выбор </a:t>
            </a:r>
            <a:r>
              <a:rPr lang="ru-RU" sz="24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места проведения наблюдения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зависит главным образом от цели наблюдения (территория страны, регион, город и т.д.)</a:t>
            </a:r>
          </a:p>
          <a:p>
            <a:pPr indent="450215">
              <a:spcAft>
                <a:spcPts val="0"/>
              </a:spcAft>
            </a:pPr>
            <a:endPara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организации статистического наблюдения должен быть решен вопрос о </a:t>
            </a:r>
            <a:r>
              <a:rPr lang="ru-RU" sz="24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времени наблюдения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При этом устанавливается период, в течение которого будет проводиться наблюдение, – срок наблюдения – и точно определяется время, к которому относятся регистрируемые сведения, – объективное время наблюдения. </a:t>
            </a:r>
          </a:p>
          <a:p>
            <a:pPr indent="450215">
              <a:spcAft>
                <a:spcPts val="0"/>
              </a:spcAft>
            </a:pPr>
            <a:endPara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Момент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времени, к которому относятся регистрируемые сведения, называют </a:t>
            </a:r>
            <a:r>
              <a:rPr lang="ru-RU" sz="24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критическим моментом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наблюдения.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5717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608880" cy="12384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238491"/>
            <a:ext cx="1608882" cy="13658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6952"/>
            <a:ext cx="1608880" cy="14410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51139"/>
            <a:ext cx="1608881" cy="13658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604305"/>
            <a:ext cx="1608881" cy="1446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1876926" y="2222458"/>
            <a:ext cx="984985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статистической практике используются следующие 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организационные формы наблюдения</a:t>
            </a: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indent="450215">
              <a:spcAft>
                <a:spcPts val="0"/>
              </a:spcAft>
            </a:pPr>
            <a:endParaRPr lang="ru-RU" sz="3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450215" algn="l"/>
              </a:tabLs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отчетность; </a:t>
            </a:r>
          </a:p>
          <a:p>
            <a:pPr marL="457200" lvl="0" indent="-457200" algn="just"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450215" algn="l"/>
              </a:tabLst>
            </a:pP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специально организованное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наблюдение;</a:t>
            </a:r>
          </a:p>
          <a:p>
            <a:pPr marL="457200" lvl="0" indent="-457200" algn="just"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450215" algn="l"/>
              </a:tabLs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регистр.</a:t>
            </a:r>
            <a:endParaRPr lang="ru-RU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9072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620456" cy="12512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100" y="4114801"/>
            <a:ext cx="1647555" cy="12994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099" y="2695075"/>
            <a:ext cx="1647555" cy="14197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1285"/>
            <a:ext cx="1647555" cy="14437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211"/>
            <a:ext cx="1620455" cy="14437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1836821" y="889896"/>
            <a:ext cx="9472863" cy="5339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spcAft>
                <a:spcPts val="60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Классификация видов статистического 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наблюдения</a:t>
            </a:r>
            <a:endParaRPr lang="ru-RU" sz="24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 По времени регистрации фактов:</a:t>
            </a: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450215" algn="l"/>
              </a:tabLst>
            </a:pPr>
            <a:r>
              <a:rPr lang="ru-RU" sz="2400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Непрерывное </a:t>
            </a:r>
            <a:r>
              <a:rPr lang="ru-RU" sz="24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(текущее</a:t>
            </a:r>
            <a:r>
              <a:rPr lang="ru-RU" sz="2400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450215" algn="l"/>
              </a:tabLst>
            </a:pPr>
            <a:r>
              <a:rPr lang="ru-RU" sz="2400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Прерывное.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endPara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По охвату единиц совокупности:</a:t>
            </a: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450215" algn="l"/>
              </a:tabLst>
            </a:pPr>
            <a:r>
              <a:rPr lang="ru-RU" sz="2400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Сплошное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450215" algn="l"/>
              </a:tabLst>
            </a:pPr>
            <a:r>
              <a:rPr lang="ru-RU" sz="2400" b="1" i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Несплошное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0">
              <a:spcAft>
                <a:spcPts val="0"/>
              </a:spcAft>
              <a:tabLst>
                <a:tab pos="450215" algn="l"/>
              </a:tabLst>
            </a:pPr>
            <a:endPara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spcAft>
                <a:spcPts val="0"/>
              </a:spcAft>
              <a:tabLst>
                <a:tab pos="450215" algn="l"/>
              </a:tabLs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зависимости от порядка отбора единиц </a:t>
            </a:r>
            <a:r>
              <a:rPr lang="ru-RU" sz="24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несплошное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наблюдение разделяют на виды:</a:t>
            </a:r>
          </a:p>
          <a:p>
            <a:pPr marL="34290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Выборочное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наблюдение.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 основного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массива.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Монографическое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наблюдение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6521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620456" cy="12512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100" y="4114801"/>
            <a:ext cx="1647555" cy="12994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099" y="2695075"/>
            <a:ext cx="1647555" cy="14197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1285"/>
            <a:ext cx="1647555" cy="14437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211"/>
            <a:ext cx="1620455" cy="14437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1909012" y="1973180"/>
            <a:ext cx="9625262" cy="312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spcAft>
                <a:spcPts val="600"/>
              </a:spcAft>
            </a:pPr>
            <a:r>
              <a:rPr lang="ru-RU" sz="4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Способы </a:t>
            </a:r>
            <a:r>
              <a:rPr lang="ru-RU" sz="4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наблюдения:</a:t>
            </a:r>
          </a:p>
          <a:p>
            <a:pPr marL="457200" lvl="0" indent="-457200" algn="just"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450215" algn="l"/>
              </a:tabLst>
            </a:pPr>
            <a:r>
              <a:rPr lang="ru-RU" sz="4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непосредственное </a:t>
            </a:r>
            <a:r>
              <a:rPr lang="ru-RU" sz="4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наблюдение</a:t>
            </a:r>
          </a:p>
          <a:p>
            <a:pPr marL="457200" lvl="0" indent="-457200" algn="just"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450215" algn="l"/>
              </a:tabLst>
            </a:pPr>
            <a:r>
              <a:rPr lang="ru-RU" sz="4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документальное наблюдение</a:t>
            </a:r>
          </a:p>
          <a:p>
            <a:pPr marL="457200" lvl="0" indent="-457200" algn="just"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450215" algn="l"/>
              </a:tabLst>
            </a:pPr>
            <a:r>
              <a:rPr lang="ru-RU" sz="4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опрос </a:t>
            </a:r>
          </a:p>
        </p:txBody>
      </p:sp>
    </p:spTree>
    <p:extLst>
      <p:ext uri="{BB962C8B-B14F-4D97-AF65-F5344CB8AC3E}">
        <p14:creationId xmlns:p14="http://schemas.microsoft.com/office/powerpoint/2010/main" val="426448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620456" cy="12512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100" y="4114801"/>
            <a:ext cx="1647555" cy="12994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099" y="2695075"/>
            <a:ext cx="1647555" cy="14197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1285"/>
            <a:ext cx="1647555" cy="14437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211"/>
            <a:ext cx="1620455" cy="14437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1884948" y="812951"/>
            <a:ext cx="9601200" cy="460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>
              <a:spcAft>
                <a:spcPts val="600"/>
              </a:spcAft>
            </a:pPr>
            <a:r>
              <a:rPr lang="ru-RU" sz="4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статистике применяются следующие виды опросов: </a:t>
            </a:r>
            <a:endParaRPr lang="ru-RU" sz="4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22313" indent="-722313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4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устный </a:t>
            </a:r>
            <a:r>
              <a:rPr lang="ru-RU" sz="4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(экспедиционный), </a:t>
            </a:r>
            <a:endParaRPr lang="ru-RU" sz="4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22313" indent="-722313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48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саморегистрация</a:t>
            </a:r>
            <a:r>
              <a:rPr lang="ru-RU" sz="4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endParaRPr lang="ru-RU" sz="4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22313" indent="-722313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4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корреспондентский</a:t>
            </a:r>
            <a:r>
              <a:rPr lang="ru-RU" sz="4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endParaRPr lang="ru-RU" sz="4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22313" indent="-722313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4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анкетный</a:t>
            </a:r>
            <a:r>
              <a:rPr lang="ru-RU" sz="4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RU" sz="4800" dirty="0">
              <a:latin typeface="Courier New" panose="02070309020205020404" pitchFamily="49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9974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516285" y="2604507"/>
            <a:ext cx="9144000" cy="986682"/>
          </a:xfrm>
        </p:spPr>
        <p:txBody>
          <a:bodyPr>
            <a:noAutofit/>
          </a:bodyPr>
          <a:lstStyle/>
          <a:p>
            <a:r>
              <a:rPr lang="ru-RU" sz="66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</a:t>
            </a:r>
            <a:endParaRPr lang="ru-RU" sz="66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3044142" cy="21760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142" y="0"/>
            <a:ext cx="3044143" cy="2176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8285" y="0"/>
            <a:ext cx="3078864" cy="2176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7149" y="0"/>
            <a:ext cx="3024851" cy="2176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Объект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84295"/>
            <a:ext cx="3044142" cy="21737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142" y="4684295"/>
            <a:ext cx="3044143" cy="21908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8285" y="4684296"/>
            <a:ext cx="3078864" cy="21667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7149" y="4684296"/>
            <a:ext cx="3024851" cy="21667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91668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700</TotalTime>
  <Words>1657</Words>
  <Application>Microsoft Office PowerPoint</Application>
  <PresentationFormat>Широкоэкранный</PresentationFormat>
  <Paragraphs>121</Paragraphs>
  <Slides>13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Calibri</vt:lpstr>
      <vt:lpstr>Calibri Light</vt:lpstr>
      <vt:lpstr>Courier New</vt:lpstr>
      <vt:lpstr>Symbol</vt:lpstr>
      <vt:lpstr>Times New Roman</vt:lpstr>
      <vt:lpstr>Wingdings</vt:lpstr>
      <vt:lpstr>Тема Office</vt:lpstr>
      <vt:lpstr>Статистическое наблюдение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Благодарю за внимание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</dc:creator>
  <cp:lastModifiedBy>Админ</cp:lastModifiedBy>
  <cp:revision>31</cp:revision>
  <dcterms:created xsi:type="dcterms:W3CDTF">2008-12-31T20:41:11Z</dcterms:created>
  <dcterms:modified xsi:type="dcterms:W3CDTF">2023-04-07T09:31:49Z</dcterms:modified>
</cp:coreProperties>
</file>