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  <p:embeddedFontLst>
    <p:embeddedFont>
      <p:font typeface="Bahnschrift" panose="00000000000000000000" pitchFamily="34" charset="1"/>
      <p:bold r:id="rId16"/>
    </p:embeddedFont>
    <p:embeddedFont>
      <p:font typeface="Calibri" panose="00000000000000000000" pitchFamily="34" charset="1"/>
      <p:regular r:id="rId18"/>
      <p:bold r:id="rId17"/>
    </p:embeddedFont>
    <p:embeddedFont>
      <p:font typeface="Times New Roman" panose="00000000000000000000" pitchFamily="18" charset="1"/>
      <p:regular r:id="rId15"/>
    </p:embeddedFont>
    <p:embeddedFont>
      <p:font typeface="Tw Cen MT" panose="00000000000000000000" pitchFamily="34" charset="1"/>
      <p:regular r:id="rId1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9223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9223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9223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9223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9144" y="0"/>
            <a:ext cx="1166352" cy="23682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3550920"/>
            <a:ext cx="219456" cy="6583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4480559"/>
            <a:ext cx="243840" cy="2362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222504" y="4867655"/>
            <a:ext cx="977299" cy="199034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1373072" y="0"/>
            <a:ext cx="529367" cy="62788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11530583" y="5550408"/>
            <a:ext cx="509016" cy="129844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11631168" y="6095"/>
            <a:ext cx="384048" cy="17251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11442192" y="4867655"/>
            <a:ext cx="384048" cy="198119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2467" y="2519552"/>
            <a:ext cx="6227064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09223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12036" y="1780413"/>
            <a:ext cx="9567926" cy="17329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92238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4711" y="4020311"/>
            <a:ext cx="188975" cy="188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38783" y="0"/>
            <a:ext cx="1334008" cy="2709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65632" y="6095"/>
            <a:ext cx="240792" cy="1088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9144"/>
            <a:ext cx="524256" cy="46634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60831" y="5480303"/>
            <a:ext cx="515112" cy="13715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94944" y="6095"/>
            <a:ext cx="387096" cy="17373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882896"/>
            <a:ext cx="441959" cy="195681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94359" y="6095"/>
            <a:ext cx="816864" cy="40233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19783" y="4867655"/>
            <a:ext cx="977422" cy="19903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05968" y="9144"/>
            <a:ext cx="832104" cy="68336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716529" y="2059381"/>
            <a:ext cx="7105650" cy="1416050"/>
          </a:xfrm>
          <a:prstGeom prst="rect"/>
        </p:spPr>
        <p:txBody>
          <a:bodyPr wrap="square" lIns="0" tIns="95250" rIns="0" bIns="0" rtlCol="0" vert="horz">
            <a:spAutoFit/>
          </a:bodyPr>
          <a:lstStyle/>
          <a:p>
            <a:pPr marL="12700" marR="5080">
              <a:lnSpc>
                <a:spcPts val="5190"/>
              </a:lnSpc>
              <a:spcBef>
                <a:spcPts val="750"/>
              </a:spcBef>
            </a:pPr>
            <a:r>
              <a:rPr dirty="0" sz="4800" spc="-900" b="1">
                <a:latin typeface="Bahnschrift"/>
                <a:cs typeface="Bahnschrift"/>
              </a:rPr>
              <a:t>ПРОТИВОДЕЙСТВИЕТЕРРОРИЗМУИ  </a:t>
            </a:r>
            <a:r>
              <a:rPr dirty="0" sz="4800" spc="-885" b="1">
                <a:latin typeface="Bahnschrift"/>
                <a:cs typeface="Bahnschrift"/>
              </a:rPr>
              <a:t>ЭКСТРЕМИЗМУ</a:t>
            </a:r>
            <a:endParaRPr sz="4800">
              <a:latin typeface="Bahnschrift"/>
              <a:cs typeface="Bahnschrif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53058" y="359105"/>
            <a:ext cx="9714230" cy="9518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650"/>
              </a:lnSpc>
              <a:spcBef>
                <a:spcPts val="95"/>
              </a:spcBef>
            </a:pPr>
            <a:r>
              <a:rPr dirty="0" sz="3200" spc="-25"/>
              <a:t>Согласно </a:t>
            </a:r>
            <a:r>
              <a:rPr dirty="0" sz="3200" spc="-20"/>
              <a:t>федеральному </a:t>
            </a:r>
            <a:r>
              <a:rPr dirty="0" sz="3200" spc="-15"/>
              <a:t>закону российской</a:t>
            </a:r>
            <a:r>
              <a:rPr dirty="0" sz="3200" spc="225"/>
              <a:t> </a:t>
            </a:r>
            <a:r>
              <a:rPr dirty="0" sz="3200" spc="-15"/>
              <a:t>федерации</a:t>
            </a:r>
            <a:endParaRPr sz="3200"/>
          </a:p>
          <a:p>
            <a:pPr marL="12700">
              <a:lnSpc>
                <a:spcPts val="3650"/>
              </a:lnSpc>
            </a:pPr>
            <a:r>
              <a:rPr dirty="0" sz="3200">
                <a:latin typeface="Tw Cen MT"/>
                <a:cs typeface="Tw Cen MT"/>
              </a:rPr>
              <a:t>«</a:t>
            </a:r>
            <a:r>
              <a:rPr dirty="0" sz="3200"/>
              <a:t>о </a:t>
            </a:r>
            <a:r>
              <a:rPr dirty="0" sz="3200" spc="-15"/>
              <a:t>противодействии</a:t>
            </a:r>
            <a:r>
              <a:rPr dirty="0" sz="3200" spc="355"/>
              <a:t> </a:t>
            </a:r>
            <a:r>
              <a:rPr dirty="0" sz="3200" spc="-10"/>
              <a:t>терроризму</a:t>
            </a:r>
            <a:r>
              <a:rPr dirty="0" sz="3200" spc="-10">
                <a:latin typeface="Tw Cen MT"/>
                <a:cs typeface="Tw Cen MT"/>
              </a:rPr>
              <a:t>»</a:t>
            </a:r>
            <a:endParaRPr sz="3200">
              <a:latin typeface="Tw Cen MT"/>
              <a:cs typeface="Tw Cen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4925" rIns="0" bIns="0" rtlCol="0" vert="horz">
            <a:spAutoFit/>
          </a:bodyPr>
          <a:lstStyle/>
          <a:p>
            <a:pPr marL="53340" marR="5080" indent="337820">
              <a:lnSpc>
                <a:spcPts val="2780"/>
              </a:lnSpc>
              <a:spcBef>
                <a:spcPts val="275"/>
              </a:spcBef>
            </a:pPr>
            <a:r>
              <a:rPr dirty="0" u="sng" spc="-600">
                <a:uFill>
                  <a:solidFill>
                    <a:srgbClr val="09223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pc="-285" b="1">
                <a:uFill>
                  <a:solidFill>
                    <a:srgbClr val="092238"/>
                  </a:solidFill>
                </a:uFill>
                <a:latin typeface="Bahnschrift"/>
                <a:cs typeface="Bahnschrift"/>
              </a:rPr>
              <a:t>Терроризм</a:t>
            </a:r>
            <a:r>
              <a:rPr dirty="0" spc="-285"/>
              <a:t>– </a:t>
            </a:r>
            <a:r>
              <a:rPr dirty="0" spc="-20"/>
              <a:t>это </a:t>
            </a:r>
            <a:r>
              <a:rPr dirty="0" spc="-10"/>
              <a:t>идеология </a:t>
            </a:r>
            <a:r>
              <a:rPr dirty="0" spc="-5"/>
              <a:t>насилия </a:t>
            </a:r>
            <a:r>
              <a:rPr dirty="0"/>
              <a:t>и </a:t>
            </a:r>
            <a:r>
              <a:rPr dirty="0" spc="-5"/>
              <a:t>практика воздействия </a:t>
            </a:r>
            <a:r>
              <a:rPr dirty="0" spc="-10"/>
              <a:t>на </a:t>
            </a:r>
            <a:r>
              <a:rPr dirty="0" spc="-5"/>
              <a:t>принятие  </a:t>
            </a:r>
            <a:r>
              <a:rPr dirty="0"/>
              <a:t>решения органами </a:t>
            </a:r>
            <a:r>
              <a:rPr dirty="0" spc="-15"/>
              <a:t>государственной </a:t>
            </a:r>
            <a:r>
              <a:rPr dirty="0" spc="-10"/>
              <a:t>власти, </a:t>
            </a:r>
            <a:r>
              <a:rPr dirty="0"/>
              <a:t>органами</a:t>
            </a:r>
            <a:r>
              <a:rPr dirty="0" spc="-105"/>
              <a:t> </a:t>
            </a:r>
            <a:r>
              <a:rPr dirty="0" spc="-5"/>
              <a:t>местного</a:t>
            </a:r>
          </a:p>
          <a:p>
            <a:pPr marL="53340">
              <a:lnSpc>
                <a:spcPts val="2380"/>
              </a:lnSpc>
            </a:pPr>
            <a:r>
              <a:rPr dirty="0" spc="-5"/>
              <a:t>самоуправления </a:t>
            </a:r>
            <a:r>
              <a:rPr dirty="0"/>
              <a:t>или </a:t>
            </a:r>
            <a:r>
              <a:rPr dirty="0" spc="-10"/>
              <a:t>международными </a:t>
            </a:r>
            <a:r>
              <a:rPr dirty="0" spc="-5"/>
              <a:t>организациями, </a:t>
            </a:r>
            <a:r>
              <a:rPr dirty="0" spc="-10"/>
              <a:t>связанные</a:t>
            </a:r>
            <a:r>
              <a:rPr dirty="0" spc="15"/>
              <a:t> </a:t>
            </a:r>
            <a:r>
              <a:rPr dirty="0"/>
              <a:t>с</a:t>
            </a:r>
          </a:p>
          <a:p>
            <a:pPr marL="53340">
              <a:lnSpc>
                <a:spcPts val="2595"/>
              </a:lnSpc>
            </a:pPr>
            <a:r>
              <a:rPr dirty="0" spc="-5"/>
              <a:t>устрашением </a:t>
            </a:r>
            <a:r>
              <a:rPr dirty="0" spc="-10"/>
              <a:t>населения </a:t>
            </a:r>
            <a:r>
              <a:rPr dirty="0"/>
              <a:t>и </a:t>
            </a:r>
            <a:r>
              <a:rPr dirty="0" spc="-5"/>
              <a:t>(или) иными </a:t>
            </a:r>
            <a:r>
              <a:rPr dirty="0"/>
              <a:t>формами</a:t>
            </a:r>
            <a:r>
              <a:rPr dirty="0" spc="5"/>
              <a:t> </a:t>
            </a:r>
            <a:r>
              <a:rPr dirty="0" spc="-5"/>
              <a:t>противоправных</a:t>
            </a:r>
          </a:p>
          <a:p>
            <a:pPr marL="53340">
              <a:lnSpc>
                <a:spcPts val="2735"/>
              </a:lnSpc>
            </a:pPr>
            <a:r>
              <a:rPr dirty="0" spc="-5"/>
              <a:t>насильственных</a:t>
            </a:r>
            <a:r>
              <a:rPr dirty="0" spc="15"/>
              <a:t> </a:t>
            </a:r>
            <a:r>
              <a:rPr dirty="0" spc="-5"/>
              <a:t>действий.</a:t>
            </a:r>
          </a:p>
        </p:txBody>
      </p:sp>
      <p:sp>
        <p:nvSpPr>
          <p:cNvPr id="4" name="object 4"/>
          <p:cNvSpPr/>
          <p:nvPr/>
        </p:nvSpPr>
        <p:spPr>
          <a:xfrm>
            <a:off x="3590544" y="3608832"/>
            <a:ext cx="4626863" cy="29961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0520" y="231140"/>
            <a:ext cx="9664700" cy="5989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Наиболее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типичные способы террористической</a:t>
            </a:r>
            <a:r>
              <a:rPr dirty="0" sz="2400" spc="-2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деятельности: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Calibri"/>
              <a:cs typeface="Calibri"/>
            </a:endParaRPr>
          </a:p>
          <a:p>
            <a:pPr marL="259715" indent="-247650">
              <a:lnSpc>
                <a:spcPct val="100000"/>
              </a:lnSpc>
              <a:buSzPct val="95833"/>
              <a:buAutoNum type="arabicParenR"/>
              <a:tabLst>
                <a:tab pos="260350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Нападение, совершаемое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как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открыто,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так и из</a:t>
            </a:r>
            <a:r>
              <a:rPr dirty="0" sz="2400" spc="-7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засады;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92238"/>
              </a:buClr>
              <a:buFont typeface="Calibri"/>
              <a:buAutoNum type="arabicParenR"/>
            </a:pPr>
            <a:endParaRPr sz="2150">
              <a:latin typeface="Calibri"/>
              <a:cs typeface="Calibri"/>
            </a:endParaRPr>
          </a:p>
          <a:p>
            <a:pPr marL="12700" marR="176530">
              <a:lnSpc>
                <a:spcPts val="2590"/>
              </a:lnSpc>
              <a:buSzPct val="95833"/>
              <a:buAutoNum type="arabicParenR"/>
              <a:tabLst>
                <a:tab pos="260350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Минирование объектов промышленности,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транспорта,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связи,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военных  объектов,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жилых 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административных</a:t>
            </a:r>
            <a:r>
              <a:rPr dirty="0" sz="2400" spc="-8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зданий;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92238"/>
              </a:buClr>
              <a:buFont typeface="Calibri"/>
              <a:buAutoNum type="arabicParenR"/>
            </a:pPr>
            <a:endParaRPr sz="2100">
              <a:latin typeface="Calibri"/>
              <a:cs typeface="Calibri"/>
            </a:endParaRPr>
          </a:p>
          <a:p>
            <a:pPr marL="12700" marR="1450975">
              <a:lnSpc>
                <a:spcPts val="2600"/>
              </a:lnSpc>
              <a:spcBef>
                <a:spcPts val="5"/>
              </a:spcBef>
              <a:buSzPct val="95833"/>
              <a:buAutoNum type="arabicParenR"/>
              <a:tabLst>
                <a:tab pos="260350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Минирование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мест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постоянного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нахождения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или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маршрутов  передвижения объекта преступного</a:t>
            </a:r>
            <a:r>
              <a:rPr dirty="0" sz="2400" spc="-6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посягательства;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92238"/>
              </a:buClr>
              <a:buFont typeface="Calibri"/>
              <a:buAutoNum type="arabicParenR"/>
            </a:pPr>
            <a:endParaRPr sz="2050">
              <a:latin typeface="Calibri"/>
              <a:cs typeface="Calibri"/>
            </a:endParaRPr>
          </a:p>
          <a:p>
            <a:pPr marL="12700" marR="182880">
              <a:lnSpc>
                <a:spcPct val="90000"/>
              </a:lnSpc>
              <a:spcBef>
                <a:spcPts val="5"/>
              </a:spcBef>
              <a:buSzPct val="95833"/>
              <a:buAutoNum type="arabicParenR"/>
              <a:tabLst>
                <a:tab pos="260985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Применение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взрывчатых 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отравляющих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веществ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закамуфлированных  </a:t>
            </a:r>
            <a:r>
              <a:rPr dirty="0" sz="2400" spc="-25">
                <a:solidFill>
                  <a:srgbClr val="092238"/>
                </a:solidFill>
                <a:latin typeface="Calibri"/>
                <a:cs typeface="Calibri"/>
              </a:rPr>
              <a:t>под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бытовые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предметы, а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также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почтовых посылках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или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бандеролях, 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адресованных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конкретному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лицу</a:t>
            </a:r>
            <a:r>
              <a:rPr dirty="0" sz="2400" spc="-2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(жертве);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92238"/>
              </a:buClr>
              <a:buFont typeface="Calibri"/>
              <a:buAutoNum type="arabicParenR"/>
            </a:pPr>
            <a:endParaRPr sz="1850">
              <a:latin typeface="Calibri"/>
              <a:cs typeface="Calibri"/>
            </a:endParaRPr>
          </a:p>
          <a:p>
            <a:pPr marL="260350" indent="-248285">
              <a:lnSpc>
                <a:spcPts val="2735"/>
              </a:lnSpc>
              <a:buSzPct val="95833"/>
              <a:buAutoNum type="arabicParenR"/>
              <a:tabLst>
                <a:tab pos="260985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Распространение вредных для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здоровья </a:t>
            </a:r>
            <a:r>
              <a:rPr dirty="0" sz="2400" spc="-25">
                <a:solidFill>
                  <a:srgbClr val="092238"/>
                </a:solidFill>
                <a:latin typeface="Calibri"/>
                <a:cs typeface="Calibri"/>
              </a:rPr>
              <a:t>людей</a:t>
            </a:r>
            <a:r>
              <a:rPr dirty="0" sz="2400" spc="-4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радиоактивных,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химических,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биологических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иных опасных веществ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их</a:t>
            </a:r>
            <a:r>
              <a:rPr dirty="0" sz="2400" spc="3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компонентов;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Calibri"/>
              <a:cs typeface="Calibri"/>
            </a:endParaRPr>
          </a:p>
          <a:p>
            <a:pPr marL="259715" indent="-247650">
              <a:lnSpc>
                <a:spcPct val="100000"/>
              </a:lnSpc>
              <a:spcBef>
                <a:spcPts val="5"/>
              </a:spcBef>
              <a:buSzPct val="95833"/>
              <a:buAutoNum type="arabicParenR" startAt="6"/>
              <a:tabLst>
                <a:tab pos="260350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Применение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элементов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компьютерных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информационных</a:t>
            </a:r>
            <a:r>
              <a:rPr dirty="0" sz="2400" spc="10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технологий.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0520" y="414909"/>
            <a:ext cx="9448800" cy="335534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12700" marR="445134">
              <a:lnSpc>
                <a:spcPts val="2590"/>
              </a:lnSpc>
              <a:spcBef>
                <a:spcPts val="425"/>
              </a:spcBef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Основными направлениями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деятельности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системы противодействия 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терроризму</a:t>
            </a:r>
            <a:r>
              <a:rPr dirty="0" sz="2400" spc="-5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являются: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Calibri"/>
              <a:cs typeface="Calibri"/>
            </a:endParaRPr>
          </a:p>
          <a:p>
            <a:pPr marL="173990" indent="-161925">
              <a:lnSpc>
                <a:spcPts val="2735"/>
              </a:lnSpc>
              <a:buChar char="-"/>
              <a:tabLst>
                <a:tab pos="174625" algn="l"/>
              </a:tabLst>
            </a:pP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силовое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противодействие</a:t>
            </a:r>
            <a:r>
              <a:rPr dirty="0" sz="2400" spc="-5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терроризму;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ts val="2595"/>
              </a:lnSpc>
              <a:buChar char="-"/>
              <a:tabLst>
                <a:tab pos="174625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устранение внутренних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источников</a:t>
            </a:r>
            <a:r>
              <a:rPr dirty="0" sz="2400" spc="2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терроризма;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590"/>
              </a:lnSpc>
              <a:spcBef>
                <a:spcPts val="185"/>
              </a:spcBef>
            </a:pP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-противодействие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международному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терроризму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участие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устранении  его</a:t>
            </a:r>
            <a:r>
              <a:rPr dirty="0" sz="2400" spc="-4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источников;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ts val="2415"/>
              </a:lnSpc>
              <a:buChar char="-"/>
              <a:tabLst>
                <a:tab pos="174625" algn="l"/>
              </a:tabLst>
            </a:pP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снижение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тяжести последствий террористических</a:t>
            </a:r>
            <a:r>
              <a:rPr dirty="0" sz="2400" spc="-3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атак;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ts val="2595"/>
              </a:lnSpc>
              <a:buChar char="-"/>
              <a:tabLst>
                <a:tab pos="174625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мониторинг обстановки внутри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страны и за ее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пределами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</a:t>
            </a:r>
            <a:r>
              <a:rPr dirty="0" sz="2400" spc="-114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092238"/>
                </a:solidFill>
                <a:latin typeface="Calibri"/>
                <a:cs typeface="Calibri"/>
              </a:rPr>
              <a:t>целях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выявления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потенциальных террористических</a:t>
            </a:r>
            <a:r>
              <a:rPr dirty="0" sz="2400" spc="-2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угроз.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38144" y="3898391"/>
            <a:ext cx="4910328" cy="2676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2044" y="520446"/>
            <a:ext cx="9664700" cy="269684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12700" marR="226060">
              <a:lnSpc>
                <a:spcPts val="2590"/>
              </a:lnSpc>
              <a:spcBef>
                <a:spcPts val="425"/>
              </a:spcBef>
            </a:pPr>
            <a:r>
              <a:rPr dirty="0" sz="2400" spc="-10" b="1">
                <a:solidFill>
                  <a:srgbClr val="092238"/>
                </a:solidFill>
                <a:latin typeface="Calibri"/>
                <a:cs typeface="Calibri"/>
              </a:rPr>
              <a:t>Противодействие </a:t>
            </a:r>
            <a:r>
              <a:rPr dirty="0" sz="2400" spc="-5" b="1">
                <a:solidFill>
                  <a:srgbClr val="092238"/>
                </a:solidFill>
                <a:latin typeface="Calibri"/>
                <a:cs typeface="Calibri"/>
              </a:rPr>
              <a:t>терроризму </a:t>
            </a:r>
            <a:r>
              <a:rPr dirty="0" sz="2400" b="1">
                <a:solidFill>
                  <a:srgbClr val="092238"/>
                </a:solidFill>
                <a:latin typeface="Calibri"/>
                <a:cs typeface="Calibri"/>
              </a:rPr>
              <a:t>в </a:t>
            </a:r>
            <a:r>
              <a:rPr dirty="0" sz="2400" spc="-10" b="1">
                <a:solidFill>
                  <a:srgbClr val="092238"/>
                </a:solidFill>
                <a:latin typeface="Calibri"/>
                <a:cs typeface="Calibri"/>
              </a:rPr>
              <a:t>России осуществляется </a:t>
            </a:r>
            <a:r>
              <a:rPr dirty="0" sz="2400" spc="-5" b="1">
                <a:solidFill>
                  <a:srgbClr val="092238"/>
                </a:solidFill>
                <a:latin typeface="Calibri"/>
                <a:cs typeface="Calibri"/>
              </a:rPr>
              <a:t>по </a:t>
            </a:r>
            <a:r>
              <a:rPr dirty="0" sz="2400" spc="-10" b="1">
                <a:solidFill>
                  <a:srgbClr val="092238"/>
                </a:solidFill>
                <a:latin typeface="Calibri"/>
                <a:cs typeface="Calibri"/>
              </a:rPr>
              <a:t>следующим  направлениям: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Calibri"/>
              <a:cs typeface="Calibri"/>
            </a:endParaRPr>
          </a:p>
          <a:p>
            <a:pPr marL="173990" indent="-161925">
              <a:lnSpc>
                <a:spcPts val="2735"/>
              </a:lnSpc>
              <a:spcBef>
                <a:spcPts val="5"/>
              </a:spcBef>
              <a:buChar char="-"/>
              <a:tabLst>
                <a:tab pos="174625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профилактика</a:t>
            </a:r>
            <a:r>
              <a:rPr dirty="0" sz="2400" spc="-2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терроризма;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140"/>
              </a:spcBef>
              <a:buChar char="-"/>
              <a:tabLst>
                <a:tab pos="174625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борьба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с терроризмом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(выявление, предупреждение,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пресечение,  раскрытие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расследование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террористического акта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иных преступлений  террористического</a:t>
            </a:r>
            <a:r>
              <a:rPr dirty="0" sz="2400" spc="-9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характера);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ts val="2590"/>
              </a:lnSpc>
              <a:buChar char="-"/>
              <a:tabLst>
                <a:tab pos="174625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минимизация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(или) ликвидация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последствий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террористических</a:t>
            </a:r>
            <a:r>
              <a:rPr dirty="0" sz="2400" spc="3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актов.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85744" y="3429000"/>
            <a:ext cx="5090159" cy="31455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1739" y="433578"/>
            <a:ext cx="9740265" cy="236410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700" marR="41910" indent="-635">
              <a:lnSpc>
                <a:spcPts val="2570"/>
              </a:lnSpc>
              <a:spcBef>
                <a:spcPts val="440"/>
              </a:spcBef>
            </a:pPr>
            <a:r>
              <a:rPr dirty="0" u="sng" sz="2400" spc="-600">
                <a:solidFill>
                  <a:srgbClr val="092238"/>
                </a:solidFill>
                <a:uFill>
                  <a:solidFill>
                    <a:srgbClr val="09223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400" spc="-310" b="1">
                <a:solidFill>
                  <a:srgbClr val="092238"/>
                </a:solidFill>
                <a:uFill>
                  <a:solidFill>
                    <a:srgbClr val="092238"/>
                  </a:solidFill>
                </a:uFill>
                <a:latin typeface="Bahnschrift"/>
                <a:cs typeface="Bahnschrift"/>
              </a:rPr>
              <a:t>Экстремизм</a:t>
            </a:r>
            <a:r>
              <a:rPr dirty="0" sz="2400" spc="-310">
                <a:solidFill>
                  <a:srgbClr val="092238"/>
                </a:solidFill>
                <a:latin typeface="Calibri"/>
                <a:cs typeface="Calibri"/>
              </a:rPr>
              <a:t>– </a:t>
            </a:r>
            <a:r>
              <a:rPr dirty="0" sz="2400" spc="-20">
                <a:solidFill>
                  <a:srgbClr val="092238"/>
                </a:solidFill>
                <a:latin typeface="Calibri"/>
                <a:cs typeface="Calibri"/>
              </a:rPr>
              <a:t>это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приверженность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к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крайним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мерам и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взглядам,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радикально  отрицающим существующие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обществе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нормы и правила</a:t>
            </a:r>
            <a:r>
              <a:rPr dirty="0" sz="2400" spc="-6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через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590"/>
              </a:lnSpc>
              <a:spcBef>
                <a:spcPts val="10"/>
              </a:spcBef>
            </a:pP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совокупность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насильственных проявлений,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совершаемых </a:t>
            </a:r>
            <a:r>
              <a:rPr dirty="0" sz="2400" spc="-25">
                <a:solidFill>
                  <a:srgbClr val="092238"/>
                </a:solidFill>
                <a:latin typeface="Calibri"/>
                <a:cs typeface="Calibri"/>
              </a:rPr>
              <a:t>отдельными 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лицами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специально организованными группами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сообществами.</a:t>
            </a:r>
            <a:r>
              <a:rPr dirty="0" sz="2400" spc="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среди</a:t>
            </a:r>
            <a:endParaRPr sz="2400">
              <a:latin typeface="Calibri"/>
              <a:cs typeface="Calibri"/>
            </a:endParaRPr>
          </a:p>
          <a:p>
            <a:pPr marL="12700" marR="1416685">
              <a:lnSpc>
                <a:spcPts val="2590"/>
              </a:lnSpc>
              <a:spcBef>
                <a:spcPts val="5"/>
              </a:spcBef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таких проявлений можно отметить провокацию беспорядков,  гражданское неповиновение, террористические акции,</a:t>
            </a:r>
            <a:r>
              <a:rPr dirty="0" sz="2400" spc="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методы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60"/>
              </a:lnSpc>
            </a:pP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партизанской</a:t>
            </a:r>
            <a:r>
              <a:rPr dirty="0" sz="2400" spc="-2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войны.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51760" y="3099816"/>
            <a:ext cx="6095999" cy="3240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0152" y="232028"/>
            <a:ext cx="9717405" cy="598678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 marR="499745" indent="-635">
              <a:lnSpc>
                <a:spcPts val="2570"/>
              </a:lnSpc>
              <a:spcBef>
                <a:spcPts val="445"/>
              </a:spcBef>
            </a:pPr>
            <a:r>
              <a:rPr dirty="0" u="sng" sz="2400" spc="-600">
                <a:solidFill>
                  <a:srgbClr val="092238"/>
                </a:solidFill>
                <a:uFill>
                  <a:solidFill>
                    <a:srgbClr val="09223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400" spc="-325" b="1">
                <a:solidFill>
                  <a:srgbClr val="092238"/>
                </a:solidFill>
                <a:uFill>
                  <a:solidFill>
                    <a:srgbClr val="092238"/>
                  </a:solidFill>
                </a:uFill>
                <a:latin typeface="Bahnschrift"/>
                <a:cs typeface="Bahnschrift"/>
              </a:rPr>
              <a:t>Экстремистскаяорганизация</a:t>
            </a:r>
            <a:r>
              <a:rPr dirty="0" sz="2400" spc="-325">
                <a:solidFill>
                  <a:srgbClr val="092238"/>
                </a:solidFill>
                <a:latin typeface="Calibri"/>
                <a:cs typeface="Calibri"/>
              </a:rPr>
              <a:t>-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общественное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или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религиозное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объединение  либо иная организация,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отношении которых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по</a:t>
            </a:r>
            <a:r>
              <a:rPr dirty="0" sz="2400" spc="-5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основаниям,</a:t>
            </a:r>
            <a:endParaRPr sz="2400">
              <a:latin typeface="Calibri"/>
              <a:cs typeface="Calibri"/>
            </a:endParaRPr>
          </a:p>
          <a:p>
            <a:pPr marL="12700" marR="149860">
              <a:lnSpc>
                <a:spcPts val="2590"/>
              </a:lnSpc>
              <a:spcBef>
                <a:spcPts val="5"/>
              </a:spcBef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предусмотренным федеральным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законом от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25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июля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2002 </a:t>
            </a:r>
            <a:r>
              <a:rPr dirty="0" sz="2400" spc="-25">
                <a:solidFill>
                  <a:srgbClr val="092238"/>
                </a:solidFill>
                <a:latin typeface="Calibri"/>
                <a:cs typeface="Calibri"/>
              </a:rPr>
              <a:t>года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N 114-ФЗ  "о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противодействии экстремистской деятельности", </a:t>
            </a:r>
            <a:r>
              <a:rPr dirty="0" sz="2400" spc="-30">
                <a:solidFill>
                  <a:srgbClr val="092238"/>
                </a:solidFill>
                <a:latin typeface="Calibri"/>
                <a:cs typeface="Calibri"/>
              </a:rPr>
              <a:t>судом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принято  вступившее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законную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силу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решение о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ликвидации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или</a:t>
            </a:r>
            <a:r>
              <a:rPr dirty="0" sz="2400" spc="3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запрете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60"/>
              </a:lnSpc>
            </a:pP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деятельности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связи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с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осуществлением экстремистской</a:t>
            </a:r>
            <a:r>
              <a:rPr dirty="0" sz="2400" spc="8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деятельности.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Calibri"/>
              <a:cs typeface="Calibri"/>
            </a:endParaRPr>
          </a:p>
          <a:p>
            <a:pPr marL="12700" marR="5080" indent="-635">
              <a:lnSpc>
                <a:spcPct val="89900"/>
              </a:lnSpc>
            </a:pPr>
            <a:r>
              <a:rPr dirty="0" u="sng" sz="2400" spc="-600">
                <a:solidFill>
                  <a:srgbClr val="092238"/>
                </a:solidFill>
                <a:uFill>
                  <a:solidFill>
                    <a:srgbClr val="09223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400" spc="-335" b="1">
                <a:solidFill>
                  <a:srgbClr val="092238"/>
                </a:solidFill>
                <a:uFill>
                  <a:solidFill>
                    <a:srgbClr val="092238"/>
                  </a:solidFill>
                </a:uFill>
                <a:latin typeface="Bahnschrift"/>
                <a:cs typeface="Bahnschrift"/>
              </a:rPr>
              <a:t>Экстремистскиематериалы</a:t>
            </a:r>
            <a:r>
              <a:rPr dirty="0" sz="2400" spc="-335">
                <a:solidFill>
                  <a:srgbClr val="092238"/>
                </a:solidFill>
                <a:latin typeface="Calibri"/>
                <a:cs typeface="Calibri"/>
              </a:rPr>
              <a:t>-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предназначенные для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обнародования документы 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либо информация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на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иных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носителях,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призывающие к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осуществлению  экстремистской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деятельности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либо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обосновывающие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или 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оправдывающие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необходимость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осуществления такой деятельности,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 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том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числе </a:t>
            </a:r>
            <a:r>
              <a:rPr dirty="0" sz="2400" spc="-25">
                <a:solidFill>
                  <a:srgbClr val="092238"/>
                </a:solidFill>
                <a:latin typeface="Calibri"/>
                <a:cs typeface="Calibri"/>
              </a:rPr>
              <a:t>труды </a:t>
            </a:r>
            <a:r>
              <a:rPr dirty="0" sz="2400" spc="-20">
                <a:solidFill>
                  <a:srgbClr val="092238"/>
                </a:solidFill>
                <a:latin typeface="Calibri"/>
                <a:cs typeface="Calibri"/>
              </a:rPr>
              <a:t>руководителей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национал-социалистской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рабочей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партии  германии,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фашистской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партии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Италии,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публикации,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обосновывающие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или 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оправдывающие национальное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(или)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расовое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превосходство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либо 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оправдывающие практику совершения военных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или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иных преступлений,  направленных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на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полное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или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частичное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уничтожение</a:t>
            </a:r>
            <a:r>
              <a:rPr dirty="0" sz="2400" spc="5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какой-либо</a:t>
            </a:r>
            <a:endParaRPr sz="2400">
              <a:latin typeface="Calibri"/>
              <a:cs typeface="Calibri"/>
            </a:endParaRPr>
          </a:p>
          <a:p>
            <a:pPr marL="12700" marR="988694">
              <a:lnSpc>
                <a:spcPts val="2590"/>
              </a:lnSpc>
              <a:spcBef>
                <a:spcPts val="40"/>
              </a:spcBef>
            </a:pP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этнической, социальной,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расовой,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национальной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или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религиозной 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группы.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2044" y="389077"/>
            <a:ext cx="9613900" cy="36849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92238"/>
                </a:solidFill>
                <a:latin typeface="Calibri"/>
                <a:cs typeface="Calibri"/>
              </a:rPr>
              <a:t>основные </a:t>
            </a:r>
            <a:r>
              <a:rPr dirty="0" sz="2400" spc="-5" b="1">
                <a:solidFill>
                  <a:srgbClr val="092238"/>
                </a:solidFill>
                <a:latin typeface="Calibri"/>
                <a:cs typeface="Calibri"/>
              </a:rPr>
              <a:t>направления </a:t>
            </a:r>
            <a:r>
              <a:rPr dirty="0" sz="2400" spc="-10" b="1">
                <a:solidFill>
                  <a:srgbClr val="092238"/>
                </a:solidFill>
                <a:latin typeface="Calibri"/>
                <a:cs typeface="Calibri"/>
              </a:rPr>
              <a:t>противодействия </a:t>
            </a:r>
            <a:r>
              <a:rPr dirty="0" sz="2400" spc="-15" b="1">
                <a:solidFill>
                  <a:srgbClr val="092238"/>
                </a:solidFill>
                <a:latin typeface="Calibri"/>
                <a:cs typeface="Calibri"/>
              </a:rPr>
              <a:t>экстремистской</a:t>
            </a:r>
            <a:r>
              <a:rPr dirty="0" sz="2400" spc="25" b="1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92238"/>
                </a:solidFill>
                <a:latin typeface="Calibri"/>
                <a:cs typeface="Calibri"/>
              </a:rPr>
              <a:t>деятельности.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противодействие экстремистской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деятельности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осуществляется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по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5"/>
              </a:lnSpc>
            </a:pP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следующим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основным</a:t>
            </a:r>
            <a:r>
              <a:rPr dirty="0" sz="2400" spc="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направлениям:</a:t>
            </a:r>
            <a:endParaRPr sz="2400">
              <a:latin typeface="Calibri"/>
              <a:cs typeface="Calibri"/>
            </a:endParaRPr>
          </a:p>
          <a:p>
            <a:pPr marL="12700" marR="100965">
              <a:lnSpc>
                <a:spcPct val="90000"/>
              </a:lnSpc>
              <a:spcBef>
                <a:spcPts val="145"/>
              </a:spcBef>
              <a:buChar char="-"/>
              <a:tabLst>
                <a:tab pos="174625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принятие профилактических </a:t>
            </a:r>
            <a:r>
              <a:rPr dirty="0" sz="2400" spc="5">
                <a:solidFill>
                  <a:srgbClr val="092238"/>
                </a:solidFill>
                <a:latin typeface="Calibri"/>
                <a:cs typeface="Calibri"/>
              </a:rPr>
              <a:t>мер,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направленных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на предупреждение  экстремистской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деятельности,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в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том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числе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на выявление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последующее 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устранение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причин 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условий, способствующих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осуществлению  экстремистской</a:t>
            </a:r>
            <a:r>
              <a:rPr dirty="0" sz="2400" spc="-2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деятельности;</a:t>
            </a:r>
            <a:endParaRPr sz="2400">
              <a:latin typeface="Calibri"/>
              <a:cs typeface="Calibri"/>
            </a:endParaRPr>
          </a:p>
          <a:p>
            <a:pPr marL="173990" indent="-161925">
              <a:lnSpc>
                <a:spcPts val="2450"/>
              </a:lnSpc>
              <a:buChar char="-"/>
              <a:tabLst>
                <a:tab pos="174625" algn="l"/>
              </a:tabLst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выявление,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предупреждение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пресечение</a:t>
            </a:r>
            <a:r>
              <a:rPr dirty="0" sz="2400" spc="1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экстремистской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5"/>
              </a:lnSpc>
            </a:pPr>
            <a:r>
              <a:rPr dirty="0" sz="2400" spc="-15">
                <a:solidFill>
                  <a:srgbClr val="092238"/>
                </a:solidFill>
                <a:latin typeface="Calibri"/>
                <a:cs typeface="Calibri"/>
              </a:rPr>
              <a:t>деятельности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общественных </a:t>
            </a:r>
            <a:r>
              <a:rPr dirty="0" sz="2400">
                <a:solidFill>
                  <a:srgbClr val="092238"/>
                </a:solidFill>
                <a:latin typeface="Calibri"/>
                <a:cs typeface="Calibri"/>
              </a:rPr>
              <a:t>и </a:t>
            </a:r>
            <a:r>
              <a:rPr dirty="0" sz="2400" spc="-10">
                <a:solidFill>
                  <a:srgbClr val="092238"/>
                </a:solidFill>
                <a:latin typeface="Calibri"/>
                <a:cs typeface="Calibri"/>
              </a:rPr>
              <a:t>религиозных объединений,</a:t>
            </a:r>
            <a:r>
              <a:rPr dirty="0" sz="2400" spc="30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иных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735"/>
              </a:lnSpc>
            </a:pP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организаций, физических</a:t>
            </a:r>
            <a:r>
              <a:rPr dirty="0" sz="2400" spc="5">
                <a:solidFill>
                  <a:srgbClr val="092238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92238"/>
                </a:solidFill>
                <a:latin typeface="Calibri"/>
                <a:cs typeface="Calibri"/>
              </a:rPr>
              <a:t>лиц.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49879" y="4160520"/>
            <a:ext cx="5632704" cy="2331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" y="0"/>
            <a:ext cx="1166352" cy="2368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3550920"/>
            <a:ext cx="219456" cy="658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4480559"/>
            <a:ext cx="243840" cy="2362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2504" y="4867655"/>
            <a:ext cx="977299" cy="19903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373072" y="0"/>
            <a:ext cx="529367" cy="6278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530583" y="5550408"/>
            <a:ext cx="509016" cy="12984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1631168" y="6095"/>
            <a:ext cx="384048" cy="1725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442192" y="4867655"/>
            <a:ext cx="384048" cy="19811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67583" y="2383535"/>
            <a:ext cx="3006090" cy="123215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202935" y="2383535"/>
            <a:ext cx="1314450" cy="123215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943600" y="2383535"/>
            <a:ext cx="3512057" cy="123215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726423" y="2380488"/>
            <a:ext cx="851153" cy="123215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31445">
              <a:lnSpc>
                <a:spcPct val="100000"/>
              </a:lnSpc>
              <a:spcBef>
                <a:spcPts val="90"/>
              </a:spcBef>
            </a:pPr>
            <a:r>
              <a:rPr dirty="0" spc="-25"/>
              <a:t>СПАСИБО </a:t>
            </a:r>
            <a:r>
              <a:rPr dirty="0" spc="-15"/>
              <a:t>ЗА</a:t>
            </a:r>
            <a:r>
              <a:rPr dirty="0" spc="440"/>
              <a:t> </a:t>
            </a:r>
            <a:r>
              <a:rPr dirty="0" spc="-10"/>
              <a:t>ВНИМАНИЕ</a:t>
            </a:r>
            <a:r>
              <a:rPr dirty="0" spc="-10">
                <a:latin typeface="Tw Cen MT"/>
                <a:cs typeface="Tw Cen MT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abdullaev.mukhtar@outlook.com</dc:creator>
  <dc:title>Противодействие терроризму и экстремизму</dc:title>
  <dcterms:created xsi:type="dcterms:W3CDTF">2020-01-23T00:55:39Z</dcterms:created>
  <dcterms:modified xsi:type="dcterms:W3CDTF">2020-01-23T00:55:39Z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2020-01-23T00:00:00Z</vt:filetime>
  </property>
</Properties>
</file>