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7" r:id="rId2"/>
    <p:sldId id="261" r:id="rId3"/>
    <p:sldId id="258" r:id="rId4"/>
    <p:sldId id="265" r:id="rId5"/>
    <p:sldId id="266" r:id="rId6"/>
    <p:sldId id="259" r:id="rId7"/>
    <p:sldId id="267" r:id="rId8"/>
    <p:sldId id="262" r:id="rId9"/>
    <p:sldId id="263" r:id="rId10"/>
    <p:sldId id="264" r:id="rId11"/>
    <p:sldId id="268" r:id="rId12"/>
    <p:sldId id="272" r:id="rId13"/>
    <p:sldId id="269" r:id="rId14"/>
    <p:sldId id="270" r:id="rId15"/>
    <p:sldId id="271" r:id="rId16"/>
    <p:sldId id="273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7E0000"/>
    <a:srgbClr val="8C43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82" d="100"/>
          <a:sy n="82" d="100"/>
        </p:scale>
        <p:origin x="1474" y="5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5951098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612359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916924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323775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9828628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320510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826178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9025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358016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078471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8589200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A858B4E-AC50-467F-94F6-3BB3EA413BC4}" type="datetimeFigureOut">
              <a:rPr lang="ru-RU" smtClean="0"/>
              <a:pPr/>
              <a:t>чт 18.05.23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B2E4344-402A-4ABE-A61E-16BD9B62E310}" type="slidenum">
              <a:rPr lang="ru-RU" smtClean="0"/>
              <a:pPr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6303213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1.wdp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9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gif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6" Type="http://schemas.microsoft.com/office/2007/relationships/hdphoto" Target="../media/hdphoto3.wdp"/><Relationship Id="rId5" Type="http://schemas.openxmlformats.org/officeDocument/2006/relationships/image" Target="../media/image13.png"/><Relationship Id="rId4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5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gif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910" y="6675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4" name="TextBox 3"/>
          <p:cNvSpPr txBox="1"/>
          <p:nvPr/>
        </p:nvSpPr>
        <p:spPr>
          <a:xfrm>
            <a:off x="611560" y="764704"/>
            <a:ext cx="799288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6000" b="1" dirty="0">
                <a:ln w="1905"/>
                <a:solidFill>
                  <a:srgbClr val="7E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«Салют,</a:t>
            </a:r>
          </a:p>
          <a:p>
            <a:pPr algn="just"/>
            <a:r>
              <a:rPr lang="ru-RU" sz="6000" b="1" dirty="0">
                <a:ln w="1905"/>
                <a:solidFill>
                  <a:srgbClr val="7E0000"/>
                </a:solidFill>
                <a:effectLst>
                  <a:glow rad="101600">
                    <a:schemeClr val="accent6">
                      <a:satMod val="175000"/>
                      <a:alpha val="40000"/>
                    </a:schemeClr>
                  </a:glow>
                  <a:innerShdw blurRad="69850" dist="43180" dir="5400000">
                    <a:srgbClr val="000000">
                      <a:alpha val="65000"/>
                    </a:srgbClr>
                  </a:innerShdw>
                </a:effectLst>
                <a:latin typeface="Bookman Old Style" pitchFamily="18" charset="0"/>
              </a:rPr>
              <a:t>           Пионерия!»</a:t>
            </a:r>
          </a:p>
        </p:txBody>
      </p:sp>
      <p:sp>
        <p:nvSpPr>
          <p:cNvPr id="5" name="AutoShape 2" descr="http://pyoneria2011.ucoz.ru/atributes/57.jpg"/>
          <p:cNvSpPr>
            <a:spLocks noChangeAspect="1" noChangeArrowheads="1"/>
          </p:cNvSpPr>
          <p:nvPr/>
        </p:nvSpPr>
        <p:spPr bwMode="auto">
          <a:xfrm>
            <a:off x="155575" y="-1851025"/>
            <a:ext cx="5514975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 dirty="0"/>
          </a:p>
        </p:txBody>
      </p:sp>
      <p:sp>
        <p:nvSpPr>
          <p:cNvPr id="6" name="AutoShape 4" descr="http://pyoneria2011.ucoz.ru/atributes/57.jpg"/>
          <p:cNvSpPr>
            <a:spLocks noChangeAspect="1" noChangeArrowheads="1"/>
          </p:cNvSpPr>
          <p:nvPr/>
        </p:nvSpPr>
        <p:spPr bwMode="auto">
          <a:xfrm>
            <a:off x="307975" y="-1698625"/>
            <a:ext cx="5514975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2055" name="Picture 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345"/>
          <a:stretch>
            <a:fillRect/>
          </a:stretch>
        </p:blipFill>
        <p:spPr bwMode="auto">
          <a:xfrm>
            <a:off x="2039496" y="2915259"/>
            <a:ext cx="5076825" cy="35050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8907840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20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67544" y="620688"/>
            <a:ext cx="7848872" cy="1656183"/>
          </a:xfrm>
        </p:spPr>
        <p:txBody>
          <a:bodyPr>
            <a:normAutofit/>
          </a:bodyPr>
          <a:lstStyle/>
          <a:p>
            <a:pPr marL="0" indent="182563" algn="just">
              <a:buClr>
                <a:srgbClr val="FFC000"/>
              </a:buClr>
              <a:buBlip>
                <a:blip r:embed="rId3"/>
              </a:buBlip>
            </a:pPr>
            <a:r>
              <a:rPr lang="ru-RU" sz="2400" i="1" dirty="0">
                <a:solidFill>
                  <a:srgbClr val="7E0000"/>
                </a:solidFill>
                <a:latin typeface="Bookman Old Style" pitchFamily="18" charset="0"/>
              </a:rPr>
              <a:t>19 мая 1922 года Вторая Всероссийская конференция комсомола приняла решение о повсеместном создании пионерских отрядов. </a:t>
            </a:r>
          </a:p>
        </p:txBody>
      </p:sp>
      <p:sp>
        <p:nvSpPr>
          <p:cNvPr id="4" name="AutoShape 2" descr="http://img-fotki.yandex.ru/get/6301/123177916.166/0_a7bcb_aca58823_XXL.jpg"/>
          <p:cNvSpPr>
            <a:spLocks noChangeAspect="1" noChangeArrowheads="1"/>
          </p:cNvSpPr>
          <p:nvPr/>
        </p:nvSpPr>
        <p:spPr bwMode="auto">
          <a:xfrm>
            <a:off x="2483768" y="1980352"/>
            <a:ext cx="56388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5" name="AutoShape 4" descr="http://img-fotki.yandex.ru/get/6301/123177916.166/0_a7bcb_aca58823_XXL.jpg"/>
          <p:cNvSpPr>
            <a:spLocks noChangeAspect="1" noChangeArrowheads="1"/>
          </p:cNvSpPr>
          <p:nvPr/>
        </p:nvSpPr>
        <p:spPr bwMode="auto">
          <a:xfrm>
            <a:off x="63500" y="-136525"/>
            <a:ext cx="5638800" cy="3857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3077" name="Picture 5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843" t="21657" b="9771"/>
          <a:stretch/>
        </p:blipFill>
        <p:spPr bwMode="auto">
          <a:xfrm>
            <a:off x="179512" y="2132856"/>
            <a:ext cx="8713605" cy="42924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5273990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3" dur="2000"/>
                                        <p:tgtEl>
                                          <p:spTgt spid="307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pic>
        <p:nvPicPr>
          <p:cNvPr id="4" name="Picture 4" descr="0_24cfc_a472ccbb_X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52120" y="1197995"/>
            <a:ext cx="3384376" cy="55892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54995"/>
            <a:ext cx="8229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История Пионерии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0" y="1617266"/>
            <a:ext cx="5794045" cy="5184576"/>
          </a:xfrm>
        </p:spPr>
        <p:txBody>
          <a:bodyPr>
            <a:normAutofit/>
          </a:bodyPr>
          <a:lstStyle/>
          <a:p>
            <a:r>
              <a:rPr lang="ru-RU" sz="2800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empus Sans ITC" pitchFamily="82" charset="0"/>
              </a:rPr>
              <a:t>Март </a:t>
            </a:r>
            <a:r>
              <a:rPr lang="ru-RU" sz="2800" dirty="0">
                <a:solidFill>
                  <a:srgbClr val="7E0000"/>
                </a:solidFill>
                <a:effectLst>
                  <a:outerShdw blurRad="38100" dist="38100" dir="2700000" algn="tl">
                    <a:srgbClr val="000000"/>
                  </a:outerShdw>
                </a:effectLst>
                <a:latin typeface="Tempus Sans ITC" pitchFamily="82" charset="0"/>
              </a:rPr>
              <a:t>1926 </a:t>
            </a:r>
            <a:r>
              <a:rPr lang="ru-RU" sz="2800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Tempus Sans ITC" pitchFamily="82" charset="0"/>
              </a:rPr>
              <a:t>года - </a:t>
            </a:r>
            <a:r>
              <a:rPr lang="ru-RU" sz="2800" i="1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Пионерская организация стала именоваться </a:t>
            </a:r>
            <a:r>
              <a:rPr lang="ru-RU" sz="2800" b="1" i="1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- Всесоюзная пионерская организация </a:t>
            </a:r>
            <a:r>
              <a:rPr lang="ru-RU" sz="2800" b="1" i="1" dirty="0" err="1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им.В.И.Ленина</a:t>
            </a:r>
            <a:r>
              <a:rPr lang="ru-RU" sz="2800" b="1" i="1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. </a:t>
            </a:r>
            <a:br>
              <a:rPr lang="ru-RU" sz="2800" b="1" i="1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</a:br>
            <a:br>
              <a:rPr lang="ru-RU" sz="2800" b="1" i="1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</a:br>
            <a:r>
              <a:rPr lang="ru-RU" sz="2800" i="1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  <a:ea typeface="Verdana" pitchFamily="34" charset="0"/>
                <a:cs typeface="Verdana" pitchFamily="34" charset="0"/>
              </a:rPr>
              <a:t>До 1924 года пионерская организация носила имя Спартака, а после смерти Ленина получила его </a:t>
            </a:r>
            <a:r>
              <a:rPr lang="ru-RU" sz="2800" i="1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имя</a:t>
            </a:r>
            <a:r>
              <a:rPr lang="ru-RU" sz="2800" dirty="0">
                <a:solidFill>
                  <a:srgbClr val="7E0000"/>
                </a:solidFill>
                <a:effectLst>
                  <a:outerShdw blurRad="38100" dist="38100" dir="2700000" algn="tl">
                    <a:srgbClr val="FFFFFF"/>
                  </a:outerShdw>
                </a:effectLst>
                <a:latin typeface="Bookman Old Style" pitchFamily="18" charset="0"/>
              </a:rPr>
              <a:t> 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8177417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8" dur="75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Символы</a:t>
            </a:r>
            <a:br>
              <a:rPr lang="ru-RU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</a:br>
            <a:r>
              <a:rPr lang="ru-RU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 пионерской  организации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182563">
              <a:buBlip>
                <a:blip r:embed="rId3"/>
              </a:buBlip>
            </a:pPr>
            <a:r>
              <a:rPr lang="ru-RU" dirty="0"/>
              <a:t> </a:t>
            </a:r>
            <a:r>
              <a:rPr lang="ru-RU" sz="2800" i="1" dirty="0">
                <a:solidFill>
                  <a:srgbClr val="7E0000"/>
                </a:solidFill>
                <a:latin typeface="Bookman Old Style" pitchFamily="18" charset="0"/>
              </a:rPr>
              <a:t>пионерское знамя;</a:t>
            </a:r>
          </a:p>
          <a:p>
            <a:pPr marL="0" indent="182563">
              <a:buBlip>
                <a:blip r:embed="rId3"/>
              </a:buBlip>
            </a:pPr>
            <a:r>
              <a:rPr lang="ru-RU" sz="2800" i="1" dirty="0">
                <a:solidFill>
                  <a:srgbClr val="7E0000"/>
                </a:solidFill>
                <a:latin typeface="Bookman Old Style" pitchFamily="18" charset="0"/>
              </a:rPr>
              <a:t> отрядный флаг;</a:t>
            </a:r>
          </a:p>
          <a:p>
            <a:pPr marL="0" indent="182563">
              <a:buBlip>
                <a:blip r:embed="rId3"/>
              </a:buBlip>
            </a:pPr>
            <a:r>
              <a:rPr lang="ru-RU" sz="2800" i="1" dirty="0">
                <a:solidFill>
                  <a:srgbClr val="7E0000"/>
                </a:solidFill>
                <a:latin typeface="Bookman Old Style" pitchFamily="18" charset="0"/>
              </a:rPr>
              <a:t> пионерский галстук и значок;</a:t>
            </a:r>
          </a:p>
          <a:p>
            <a:pPr marL="0" indent="182563">
              <a:buBlip>
                <a:blip r:embed="rId3"/>
              </a:buBlip>
            </a:pPr>
            <a:r>
              <a:rPr lang="ru-RU" sz="2800" i="1" dirty="0">
                <a:solidFill>
                  <a:srgbClr val="7E0000"/>
                </a:solidFill>
                <a:latin typeface="Bookman Old Style" pitchFamily="18" charset="0"/>
              </a:rPr>
              <a:t> горн, барабан.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3446492"/>
            <a:ext cx="4325813" cy="3234155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4011422"/>
            <a:ext cx="4044928" cy="282610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031127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250"/>
                            </p:stCondLst>
                            <p:childTnLst>
                              <p:par>
                                <p:cTn id="23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55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" dur="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3750"/>
                            </p:stCondLst>
                            <p:childTnLst>
                              <p:par>
                                <p:cTn id="35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750"/>
                                        <p:tgtEl>
                                          <p:spTgt spid="409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500"/>
                            </p:stCondLst>
                            <p:childTnLst>
                              <p:par>
                                <p:cTn id="39" presetID="18" presetClass="entr" presetSubtype="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75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199" y="1"/>
            <a:ext cx="8229600" cy="1143000"/>
          </a:xfrm>
        </p:spPr>
        <p:txBody>
          <a:bodyPr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Пионерское знамя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51519" y="1052736"/>
            <a:ext cx="8892479" cy="4176464"/>
          </a:xfrm>
        </p:spPr>
        <p:txBody>
          <a:bodyPr>
            <a:normAutofit/>
          </a:bodyPr>
          <a:lstStyle/>
          <a:p>
            <a:pPr marL="0" indent="182563">
              <a:buBlip>
                <a:blip r:embed="rId3"/>
              </a:buBlip>
            </a:pPr>
            <a:r>
              <a:rPr lang="ru-RU" sz="2400" b="1" i="1" dirty="0">
                <a:solidFill>
                  <a:srgbClr val="7E0000"/>
                </a:solidFill>
                <a:latin typeface="Bookman Old Style" pitchFamily="18" charset="0"/>
              </a:rPr>
              <a:t>Пионерское знамя </a:t>
            </a:r>
            <a:r>
              <a:rPr lang="ru-RU" sz="2400" i="1" dirty="0">
                <a:solidFill>
                  <a:srgbClr val="7E0000"/>
                </a:solidFill>
                <a:latin typeface="Bookman Old Style" pitchFamily="18" charset="0"/>
              </a:rPr>
              <a:t>- красное полотнище, на котором изображены пионерский значок и девиз «К борьбе за дело Коммунистической партии Советского Союза будь готов!». К главному знамени Всесоюзной пионерской организации были приколоты два Ордена Ленина.</a:t>
            </a:r>
          </a:p>
          <a:p>
            <a:pPr marL="0" indent="182563">
              <a:buNone/>
            </a:pPr>
            <a:r>
              <a:rPr lang="ru-RU" sz="2400" b="1" i="1" dirty="0">
                <a:solidFill>
                  <a:srgbClr val="7E0000"/>
                </a:solidFill>
                <a:latin typeface="Bookman Old Style" pitchFamily="18" charset="0"/>
              </a:rPr>
              <a:t>Красное знамя </a:t>
            </a:r>
            <a:r>
              <a:rPr lang="ru-RU" sz="2400" i="1" dirty="0">
                <a:solidFill>
                  <a:srgbClr val="7E0000"/>
                </a:solidFill>
                <a:latin typeface="Bookman Old Style" pitchFamily="18" charset="0"/>
              </a:rPr>
              <a:t>– это и напоминание о пролитой крови самих пионеров. Красное знамя – это знамя цвета пылающего костра.</a:t>
            </a:r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0" b="100000" l="0" r="998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6055" y="4077072"/>
            <a:ext cx="3079433" cy="293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872306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75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750"/>
                                        <p:tgtEl>
                                          <p:spTgt spid="61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215515" y="1166019"/>
            <a:ext cx="8712968" cy="4525963"/>
          </a:xfrm>
        </p:spPr>
        <p:txBody>
          <a:bodyPr>
            <a:normAutofit/>
          </a:bodyPr>
          <a:lstStyle/>
          <a:p>
            <a:pPr marL="0" indent="182563" algn="just">
              <a:buBlip>
                <a:blip r:embed="rId3"/>
              </a:buBlip>
            </a:pPr>
            <a:r>
              <a:rPr lang="ru-RU" sz="2200" i="1" dirty="0">
                <a:solidFill>
                  <a:srgbClr val="7E0000"/>
                </a:solidFill>
                <a:latin typeface="Bookman Old Style" pitchFamily="18" charset="0"/>
              </a:rPr>
              <a:t>Пионерская форма  в обычные дни совпадала со школьной формой, дополнявшейся пионерской символикой — красным галстуком и пионерским значком. В торжественных случаях (праздники, приветствия на партийных и комсомольских форумах, встреча иностранных делегаций и т. п.) надевалась парадная форма. С гордостью носили на груди красный галстук – частичку боевого красного знамени. </a:t>
            </a:r>
            <a:r>
              <a:rPr lang="ru-RU" sz="2200" b="1" i="1" dirty="0">
                <a:solidFill>
                  <a:srgbClr val="7E0000"/>
                </a:solidFill>
                <a:latin typeface="Bookman Old Style" pitchFamily="18" charset="0"/>
              </a:rPr>
              <a:t>У пионерского галстука</a:t>
            </a:r>
            <a:r>
              <a:rPr lang="ru-RU" sz="2200" i="1" dirty="0">
                <a:solidFill>
                  <a:srgbClr val="7E0000"/>
                </a:solidFill>
                <a:latin typeface="Bookman Old Style" pitchFamily="18" charset="0"/>
              </a:rPr>
              <a:t> три конца – это символ единения партии, комсомола и пионерии.</a:t>
            </a:r>
          </a:p>
          <a:p>
            <a:pPr>
              <a:buBlip>
                <a:blip r:embed="rId3"/>
              </a:buBlip>
            </a:pPr>
            <a:endParaRPr lang="ru-RU" sz="2400" dirty="0">
              <a:ln>
                <a:solidFill>
                  <a:schemeClr val="tx1"/>
                </a:solidFill>
              </a:ln>
              <a:solidFill>
                <a:schemeClr val="bg1"/>
              </a:solidFill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6808"/>
            <a:ext cx="8229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Пионерский галстук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6000" b="91167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0468855">
            <a:off x="4484404" y="4133493"/>
            <a:ext cx="3625193" cy="362519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569129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1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  <p:bldP spid="2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Пионерский значок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11560" y="1628801"/>
            <a:ext cx="8435280" cy="1656184"/>
          </a:xfrm>
        </p:spPr>
        <p:txBody>
          <a:bodyPr/>
          <a:lstStyle/>
          <a:p>
            <a:pPr marL="0" indent="182563">
              <a:buBlip>
                <a:blip r:embed="rId3"/>
              </a:buBlip>
            </a:pPr>
            <a:r>
              <a:rPr lang="ru-RU" sz="2400" b="1" i="1" dirty="0">
                <a:solidFill>
                  <a:srgbClr val="7E0000"/>
                </a:solidFill>
                <a:latin typeface="Bookman Old Style" pitchFamily="18" charset="0"/>
              </a:rPr>
              <a:t>Пионерский значок </a:t>
            </a:r>
            <a:r>
              <a:rPr lang="ru-RU" sz="2400" i="1" dirty="0">
                <a:solidFill>
                  <a:srgbClr val="7E0000"/>
                </a:solidFill>
                <a:latin typeface="Bookman Old Style" pitchFamily="18" charset="0"/>
              </a:rPr>
              <a:t>имел форму пятиконечной звезды, в центре которой - профиль Ленина, под ним девиз "Всегда готов!", над звездой три языка пламени</a:t>
            </a:r>
            <a:r>
              <a:rPr lang="ru-RU" sz="2400" i="1" dirty="0">
                <a:latin typeface="Bookman Old Style" pitchFamily="18" charset="0"/>
              </a:rPr>
              <a:t>.</a:t>
            </a:r>
          </a:p>
          <a:p>
            <a:endParaRPr lang="ru-RU" dirty="0"/>
          </a:p>
          <a:p>
            <a:endParaRPr lang="ru-RU" b="1" dirty="0"/>
          </a:p>
        </p:txBody>
      </p:sp>
      <p:pic>
        <p:nvPicPr>
          <p:cNvPr id="5123" name="Picture 3" descr="C:\Users\andreyanova\Pictures\Pioneers_pin_rs_svg.pn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79812" y="3284984"/>
            <a:ext cx="3384376" cy="33843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549463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51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Пионерский горн</a:t>
            </a:r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4176"/>
          <a:stretch>
            <a:fillRect/>
          </a:stretch>
        </p:blipFill>
        <p:spPr bwMode="auto">
          <a:xfrm>
            <a:off x="179512" y="1945211"/>
            <a:ext cx="3783801" cy="3159646"/>
          </a:xfrm>
          <a:prstGeom prst="rect">
            <a:avLst/>
          </a:prstGeom>
          <a:ln>
            <a:noFill/>
          </a:ln>
          <a:effectLst>
            <a:softEdge rad="112500"/>
          </a:effectLst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95936" y="1600200"/>
            <a:ext cx="5040560" cy="4525963"/>
          </a:xfrm>
        </p:spPr>
        <p:txBody>
          <a:bodyPr>
            <a:normAutofit fontScale="92500"/>
          </a:bodyPr>
          <a:lstStyle/>
          <a:p>
            <a:pPr marL="0" indent="182563">
              <a:buBlip>
                <a:blip r:embed="rId4"/>
              </a:buBlip>
            </a:pPr>
            <a:r>
              <a:rPr lang="ru-RU" dirty="0"/>
              <a:t> </a:t>
            </a:r>
            <a:r>
              <a:rPr lang="ru-RU" sz="2600" b="1" i="1" dirty="0">
                <a:solidFill>
                  <a:srgbClr val="7E0000"/>
                </a:solidFill>
                <a:latin typeface="Bookman Old Style" pitchFamily="18" charset="0"/>
              </a:rPr>
              <a:t>Горн </a:t>
            </a:r>
            <a:r>
              <a:rPr lang="ru-RU" sz="2600" i="1" dirty="0">
                <a:solidFill>
                  <a:srgbClr val="7E0000"/>
                </a:solidFill>
                <a:latin typeface="Bookman Old Style" pitchFamily="18" charset="0"/>
              </a:rPr>
              <a:t>созывает пионеров. Его сигналы сопровождают ритуалы. Горнист отряда — ответственное пионерское поручение. Горнист должен уметь выполнять строевые приемы с горном и подавать сигналы: «Слушайте все», «Сбор», «На знамя», «Походный марш», «На линейку», «Тревога» и некоторые другие. </a:t>
            </a:r>
          </a:p>
        </p:txBody>
      </p:sp>
    </p:spTree>
    <p:extLst>
      <p:ext uri="{BB962C8B-B14F-4D97-AF65-F5344CB8AC3E}">
        <p14:creationId xmlns:p14="http://schemas.microsoft.com/office/powerpoint/2010/main" val="303518859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9" dur="1000"/>
                                        <p:tgtEl>
                                          <p:spTgt spid="92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" y="0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000250"/>
            <a:ext cx="5472608" cy="3528392"/>
          </a:xfrm>
        </p:spPr>
        <p:txBody>
          <a:bodyPr>
            <a:normAutofit/>
          </a:bodyPr>
          <a:lstStyle/>
          <a:p>
            <a:pPr marL="0" indent="176213">
              <a:buBlip>
                <a:blip r:embed="rId3"/>
              </a:buBlip>
            </a:pPr>
            <a:r>
              <a:rPr lang="ru-RU" sz="2800" b="1" i="1" dirty="0">
                <a:solidFill>
                  <a:srgbClr val="7E0000"/>
                </a:solidFill>
                <a:latin typeface="Bookman Old Style" pitchFamily="18" charset="0"/>
              </a:rPr>
              <a:t>Назначение барабана — </a:t>
            </a:r>
            <a:r>
              <a:rPr lang="ru-RU" sz="2800" i="1" dirty="0">
                <a:solidFill>
                  <a:srgbClr val="7E0000"/>
                </a:solidFill>
                <a:latin typeface="Bookman Old Style" pitchFamily="18" charset="0"/>
              </a:rPr>
              <a:t>сопровождать строй во время походов, шествий, парадов. Барабанщик отряда должен уметь выполнять строевые приемы, исполнять «Марш», «Дробь».</a:t>
            </a:r>
          </a:p>
          <a:p>
            <a:endParaRPr lang="ru-RU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92880" y="9621688"/>
            <a:ext cx="4164760" cy="29361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8" name="Picture 4"/>
          <p:cNvPicPr>
            <a:picLocks noChangeAspect="1" noChangeArrowheads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7000" b="96000" l="9122" r="95946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292080" y="1772816"/>
            <a:ext cx="3683496" cy="373327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Прямоугольник 1"/>
          <p:cNvSpPr/>
          <p:nvPr/>
        </p:nvSpPr>
        <p:spPr>
          <a:xfrm>
            <a:off x="179512" y="188640"/>
            <a:ext cx="9036496" cy="830997"/>
          </a:xfrm>
          <a:prstGeom prst="rect">
            <a:avLst/>
          </a:prstGeom>
        </p:spPr>
        <p:txBody>
          <a:bodyPr wrap="square">
            <a:sp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pPr algn="ctr"/>
            <a:r>
              <a:rPr lang="ru-RU" sz="4800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  <a:ea typeface="+mj-ea"/>
                <a:cs typeface="+mj-cs"/>
              </a:rPr>
              <a:t>Пионерский барабан</a:t>
            </a: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glow rad="63500">
                  <a:schemeClr val="accent2">
                    <a:satMod val="175000"/>
                    <a:alpha val="40000"/>
                  </a:schemeClr>
                </a:glow>
                <a:outerShdw blurRad="80000" dist="40000" dir="5040000" algn="tl">
                  <a:srgbClr val="000000">
                    <a:alpha val="30000"/>
                  </a:srgbClr>
                </a:outerShdw>
                <a:reflection blurRad="6350" stA="55000" endA="300" endPos="45500" dir="5400000" sy="-100000" algn="bl" rotWithShape="0"/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881845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750"/>
                            </p:stCondLst>
                            <p:childTnLst>
                              <p:par>
                                <p:cTn id="16" presetID="3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750" fill="hold"/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75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33248"/>
            <a:ext cx="8229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Пионерский салют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23528" y="1700808"/>
            <a:ext cx="5266928" cy="4525963"/>
          </a:xfrm>
        </p:spPr>
        <p:txBody>
          <a:bodyPr>
            <a:normAutofit fontScale="92500"/>
          </a:bodyPr>
          <a:lstStyle/>
          <a:p>
            <a:pPr marL="0" indent="182563">
              <a:buBlip>
                <a:blip r:embed="rId3"/>
              </a:buBlip>
            </a:pPr>
            <a:r>
              <a:rPr lang="ru-RU" sz="2600" b="1" i="1" dirty="0">
                <a:solidFill>
                  <a:srgbClr val="7E0000"/>
                </a:solidFill>
                <a:latin typeface="Bookman Old Style" pitchFamily="18" charset="0"/>
              </a:rPr>
              <a:t>Приветствие пионеров — салют. </a:t>
            </a:r>
            <a:r>
              <a:rPr lang="ru-RU" sz="2600" i="1" dirty="0">
                <a:solidFill>
                  <a:srgbClr val="7E0000"/>
                </a:solidFill>
                <a:latin typeface="Bookman Old Style" pitchFamily="18" charset="0"/>
              </a:rPr>
              <a:t>Отдавая салют, пионер поднимает согнутую в локте правую руку перед собой, так, что рука оказывается чуть выше головы. Поднятая выше лба ладонь означала, что общественные интересы у пионера выше личных.</a:t>
            </a:r>
          </a:p>
          <a:p>
            <a:pPr marL="0" indent="182563">
              <a:buBlip>
                <a:blip r:embed="rId3"/>
              </a:buBlip>
            </a:pPr>
            <a:r>
              <a:rPr lang="ru-RU" sz="2600" i="1" dirty="0">
                <a:solidFill>
                  <a:srgbClr val="7E0000"/>
                </a:solidFill>
                <a:latin typeface="Bookman Old Style" pitchFamily="18" charset="0"/>
              </a:rPr>
              <a:t>Салют отдается только, если на пионере повязан галстук. </a:t>
            </a:r>
          </a:p>
          <a:p>
            <a:endParaRPr lang="ru-RU" dirty="0"/>
          </a:p>
          <a:p>
            <a:endParaRPr lang="ru-RU" dirty="0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6544"/>
          <a:stretch>
            <a:fillRect/>
          </a:stretch>
        </p:blipFill>
        <p:spPr bwMode="auto">
          <a:xfrm>
            <a:off x="5724128" y="1340768"/>
            <a:ext cx="3209925" cy="43742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79088448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750"/>
                            </p:stCondLst>
                            <p:childTnLst>
                              <p:par>
                                <p:cTn id="17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750"/>
                            </p:stCondLst>
                            <p:childTnLst>
                              <p:par>
                                <p:cTn id="2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2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12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Пионерский девиз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0" indent="182563">
              <a:buBlip>
                <a:blip r:embed="rId3"/>
              </a:buBlip>
            </a:pP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На призыв: </a:t>
            </a:r>
          </a:p>
          <a:p>
            <a:pPr marL="0" indent="182563">
              <a:buNone/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«Пионер, к борьбе за дело Коммунистической партии Советского Союза будь готов!» </a:t>
            </a:r>
          </a:p>
          <a:p>
            <a:pPr marL="0" indent="182563">
              <a:buBlip>
                <a:blip r:embed="rId3"/>
              </a:buBlip>
            </a:pP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— следует ответ: </a:t>
            </a:r>
          </a:p>
          <a:p>
            <a:pPr marL="0" indent="182563">
              <a:buNone/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«Всегда готов!»</a:t>
            </a:r>
          </a:p>
          <a:p>
            <a:pPr marL="0" indent="182563"/>
            <a:endParaRPr lang="ru-RU" b="1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2423" y="4077072"/>
            <a:ext cx="4340225" cy="26638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07008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900" decel="100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750"/>
                            </p:stCondLst>
                            <p:childTnLst>
                              <p:par>
                                <p:cTn id="18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900" decel="100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750"/>
                            </p:stCondLst>
                            <p:childTnLst>
                              <p:par>
                                <p:cTn id="25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900" decel="100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3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900" decel="100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-.03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" accel="100000" fill="hold">
                                          <p:stCondLst>
                                            <p:cond delay="90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03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750"/>
                            </p:stCondLst>
                            <p:childTnLst>
                              <p:par>
                                <p:cTn id="39" presetID="5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41" dur="500"/>
                                        <p:tgtEl>
                                          <p:spTgt spid="122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95536" y="188640"/>
            <a:ext cx="8229600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Порядок приёма в пионерскую организацию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179512" y="1528461"/>
            <a:ext cx="5760640" cy="5329540"/>
          </a:xfrm>
        </p:spPr>
        <p:txBody>
          <a:bodyPr>
            <a:normAutofit fontScale="92500" lnSpcReduction="20000"/>
          </a:bodyPr>
          <a:lstStyle/>
          <a:p>
            <a:pPr marL="0" indent="182563">
              <a:buBlip>
                <a:blip r:embed="rId3"/>
              </a:buBlip>
            </a:pPr>
            <a:r>
              <a:rPr lang="ru-RU" sz="2400" dirty="0"/>
              <a:t> </a:t>
            </a:r>
            <a:r>
              <a:rPr lang="ru-RU" sz="2600" i="1" dirty="0">
                <a:solidFill>
                  <a:srgbClr val="7E0000"/>
                </a:solidFill>
                <a:latin typeface="Bookman Old Style" pitchFamily="18" charset="0"/>
              </a:rPr>
              <a:t>В пионерскую организацию принимали школьников в возрасте от 9 до 14 лет. Прием осуществлялся индивидуально, открытым голосованием на сборе пионерского отряда или дружины.</a:t>
            </a:r>
          </a:p>
          <a:p>
            <a:pPr marL="0" indent="0">
              <a:buNone/>
            </a:pPr>
            <a:endParaRPr lang="ru-RU" sz="2600" i="1" dirty="0">
              <a:solidFill>
                <a:srgbClr val="7E0000"/>
              </a:solidFill>
              <a:latin typeface="Bookman Old Style" pitchFamily="18" charset="0"/>
            </a:endParaRPr>
          </a:p>
          <a:p>
            <a:pPr marL="0" indent="182563">
              <a:buBlip>
                <a:blip r:embed="rId3"/>
              </a:buBlip>
            </a:pPr>
            <a:r>
              <a:rPr lang="ru-RU" sz="2600" i="1" dirty="0">
                <a:solidFill>
                  <a:srgbClr val="7E0000"/>
                </a:solidFill>
                <a:latin typeface="Bookman Old Style" pitchFamily="18" charset="0"/>
              </a:rPr>
              <a:t>Вступивший в пионерскую организацию на пионерской линейке давал Торжественное обещание пионера Советского Союза. В пионеры принимали в торжественной обстановке. Как правило, во время коммунистических праздников, чаще всего 22 апреля возле памятника В. И. Ленину.</a:t>
            </a:r>
          </a:p>
          <a:p>
            <a:pPr>
              <a:buBlip>
                <a:blip r:embed="rId3"/>
              </a:buBlip>
            </a:pPr>
            <a:endParaRPr lang="ru-RU" sz="2600" i="1" dirty="0">
              <a:latin typeface="Bookman Old Style" pitchFamily="18" charset="0"/>
            </a:endParaRPr>
          </a:p>
        </p:txBody>
      </p:sp>
      <p:pic>
        <p:nvPicPr>
          <p:cNvPr id="133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96136" y="2132856"/>
            <a:ext cx="2961727" cy="369304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21334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3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250"/>
                            </p:stCondLst>
                            <p:childTnLst>
                              <p:par>
                                <p:cTn id="15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750"/>
                            </p:stCondLst>
                            <p:childTnLst>
                              <p:par>
                                <p:cTn id="19" presetID="8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3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amond(out)">
                                      <p:cBhvr>
                                        <p:cTn id="21" dur="1250"/>
                                        <p:tgtEl>
                                          <p:spTgt spid="133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>
            <a:normAutofit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sz="4800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50800" dist="38100" algn="l" rotWithShape="0">
                    <a:prstClr val="black">
                      <a:alpha val="40000"/>
                    </a:prst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Клятва 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779912" y="1135008"/>
            <a:ext cx="5364088" cy="5544616"/>
          </a:xfrm>
        </p:spPr>
        <p:txBody>
          <a:bodyPr>
            <a:normAutofit fontScale="70000" lnSpcReduction="20000"/>
          </a:bodyPr>
          <a:lstStyle/>
          <a:p>
            <a:r>
              <a:rPr lang="ru-RU" sz="3400" b="1" i="1" dirty="0">
                <a:solidFill>
                  <a:srgbClr val="7E0000"/>
                </a:solidFill>
                <a:latin typeface="Bookman Old Style" pitchFamily="18" charset="0"/>
              </a:rPr>
              <a:t>Торжественное обещание пионера Советского Союза: </a:t>
            </a:r>
            <a:br>
              <a:rPr lang="ru-RU" sz="3400" b="1" i="1" dirty="0">
                <a:solidFill>
                  <a:srgbClr val="7E0000"/>
                </a:solidFill>
                <a:latin typeface="Bookman Old Style" pitchFamily="18" charset="0"/>
              </a:rPr>
            </a:br>
            <a:endParaRPr lang="ru-RU" sz="3400" b="1" i="1" dirty="0">
              <a:solidFill>
                <a:srgbClr val="7E0000"/>
              </a:solidFill>
              <a:latin typeface="Bookman Old Style" pitchFamily="18" charset="0"/>
            </a:endParaRPr>
          </a:p>
          <a:p>
            <a:pPr marL="0" indent="0">
              <a:buNone/>
            </a:pPr>
            <a:r>
              <a:rPr lang="ru-RU" sz="3400" i="1" dirty="0">
                <a:solidFill>
                  <a:srgbClr val="7E0000"/>
                </a:solidFill>
                <a:latin typeface="Bookman Old Style" pitchFamily="18" charset="0"/>
              </a:rPr>
              <a:t>   Я, (фамилия, имя), вступая в ряды Всесоюзной пионерской организации имени Владимира Ильича Ленина, перед лицом своих товарищей торжественно обещаю: горячо любить и беречь свою Родину, жить, как завещал великий Ленин, как учит Коммунистическая партия, как требуют Законы пионеров Советского Союза».</a:t>
            </a:r>
            <a:br>
              <a:rPr lang="ru-RU" sz="3400" i="1" dirty="0">
                <a:solidFill>
                  <a:srgbClr val="7E0000"/>
                </a:solidFill>
                <a:latin typeface="Bookman Old Style" pitchFamily="18" charset="0"/>
              </a:rPr>
            </a:br>
            <a:br>
              <a:rPr lang="ru-RU" i="1" dirty="0">
                <a:latin typeface="Bookman Old Style" pitchFamily="18" charset="0"/>
              </a:rPr>
            </a:br>
            <a:br>
              <a:rPr lang="ru-RU" i="1" dirty="0">
                <a:latin typeface="Bookman Old Style" pitchFamily="18" charset="0"/>
              </a:rPr>
            </a:br>
            <a:endParaRPr lang="ru-RU" i="1" dirty="0">
              <a:latin typeface="Bookman Old Style" pitchFamily="18" charset="0"/>
            </a:endParaRPr>
          </a:p>
          <a:p>
            <a:endParaRPr lang="ru-RU" dirty="0"/>
          </a:p>
        </p:txBody>
      </p:sp>
      <p:pic>
        <p:nvPicPr>
          <p:cNvPr id="1433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135008"/>
            <a:ext cx="3477266" cy="55446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2845952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750"/>
                            </p:stCondLst>
                            <p:childTnLst>
                              <p:par>
                                <p:cTn id="11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750"/>
                            </p:stCondLst>
                            <p:childTnLst>
                              <p:par>
                                <p:cTn id="15" presetID="5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750"/>
                            </p:stCondLst>
                            <p:childTnLst>
                              <p:par>
                                <p:cTn id="19" presetID="2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edge">
                                      <p:cBhvr>
                                        <p:cTn id="21" dur="2000"/>
                                        <p:tgtEl>
                                          <p:spTgt spid="143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1520" y="548680"/>
            <a:ext cx="8435280" cy="1143000"/>
          </a:xfrm>
        </p:spPr>
        <p:txBody>
          <a:bodyPr>
            <a:normAutofit fontScale="90000"/>
            <a:scene3d>
              <a:camera prst="orthographicFront"/>
              <a:lightRig rig="glow" dir="tl">
                <a:rot lat="0" lon="0" rev="5400000"/>
              </a:lightRig>
            </a:scene3d>
            <a:sp3d contourW="12700">
              <a:bevelT w="25400" h="25400"/>
              <a:contourClr>
                <a:schemeClr val="accent6">
                  <a:shade val="73000"/>
                </a:schemeClr>
              </a:contourClr>
            </a:sp3d>
          </a:bodyPr>
          <a:lstStyle/>
          <a:p>
            <a:r>
              <a:rPr lang="ru-RU" b="1" dirty="0">
                <a:ln w="11430">
                  <a:solidFill>
                    <a:srgbClr val="FFC000"/>
                  </a:solidFill>
                </a:ln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glow rad="63500">
                    <a:schemeClr val="accent2">
                      <a:satMod val="175000"/>
                      <a:alpha val="40000"/>
                    </a:schemeClr>
                  </a:glow>
                  <a:outerShdw blurRad="80000" dist="40000" dir="5040000" algn="tl">
                    <a:srgbClr val="000000">
                      <a:alpha val="30000"/>
                    </a:srgbClr>
                  </a:outerShdw>
                  <a:reflection blurRad="6350" stA="55000" endA="300" endPos="45500" dir="5400000" sy="-100000" algn="bl" rotWithShape="0"/>
                </a:effectLst>
                <a:latin typeface="Bookman Old Style" pitchFamily="18" charset="0"/>
              </a:rPr>
              <a:t>Законы пионеров Советского Союза: </a:t>
            </a:r>
            <a:br>
              <a:rPr lang="ru-RU" b="1" dirty="0">
                <a:ln w="11430"/>
                <a:gradFill>
                  <a:gsLst>
                    <a:gs pos="0">
                      <a:schemeClr val="accent6">
                        <a:tint val="90000"/>
                        <a:satMod val="120000"/>
                      </a:schemeClr>
                    </a:gs>
                    <a:gs pos="25000">
                      <a:schemeClr val="accent6">
                        <a:tint val="93000"/>
                        <a:satMod val="120000"/>
                      </a:schemeClr>
                    </a:gs>
                    <a:gs pos="50000">
                      <a:schemeClr val="accent6">
                        <a:shade val="89000"/>
                        <a:satMod val="110000"/>
                      </a:schemeClr>
                    </a:gs>
                    <a:gs pos="75000">
                      <a:schemeClr val="accent6">
                        <a:tint val="93000"/>
                        <a:satMod val="120000"/>
                      </a:schemeClr>
                    </a:gs>
                    <a:gs pos="100000">
                      <a:schemeClr val="accent6">
                        <a:tint val="90000"/>
                        <a:satMod val="120000"/>
                      </a:schemeClr>
                    </a:gs>
                  </a:gsLst>
                  <a:lin ang="5400000"/>
                </a:gradFill>
                <a:effectLst>
                  <a:outerShdw blurRad="80000" dist="40000" dir="5040000" algn="tl">
                    <a:srgbClr val="000000">
                      <a:alpha val="30000"/>
                    </a:srgbClr>
                  </a:outerShdw>
                </a:effectLst>
                <a:latin typeface="Bookman Old Style" pitchFamily="18" charset="0"/>
              </a:rPr>
            </a:br>
            <a:endParaRPr lang="ru-RU" b="1" dirty="0">
              <a:ln w="11430"/>
              <a:gradFill>
                <a:gsLst>
                  <a:gs pos="0">
                    <a:schemeClr val="accent6">
                      <a:tint val="90000"/>
                      <a:satMod val="120000"/>
                    </a:schemeClr>
                  </a:gs>
                  <a:gs pos="25000">
                    <a:schemeClr val="accent6">
                      <a:tint val="93000"/>
                      <a:satMod val="120000"/>
                    </a:schemeClr>
                  </a:gs>
                  <a:gs pos="50000">
                    <a:schemeClr val="accent6">
                      <a:shade val="89000"/>
                      <a:satMod val="110000"/>
                    </a:schemeClr>
                  </a:gs>
                  <a:gs pos="75000">
                    <a:schemeClr val="accent6">
                      <a:tint val="93000"/>
                      <a:satMod val="120000"/>
                    </a:schemeClr>
                  </a:gs>
                  <a:gs pos="100000">
                    <a:schemeClr val="accent6">
                      <a:tint val="90000"/>
                      <a:satMod val="120000"/>
                    </a:schemeClr>
                  </a:gs>
                </a:gsLst>
                <a:lin ang="5400000"/>
              </a:gradFill>
              <a:effectLst>
                <a:outerShdw blurRad="80000" dist="40000" dir="5040000" algn="tl">
                  <a:srgbClr val="000000">
                    <a:alpha val="30000"/>
                  </a:srgbClr>
                </a:outerShdw>
              </a:effectLst>
              <a:latin typeface="Bookman Old Style" pitchFamily="18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1628800"/>
            <a:ext cx="8229600" cy="4525963"/>
          </a:xfrm>
        </p:spPr>
        <p:txBody>
          <a:bodyPr>
            <a:normAutofit fontScale="77500" lnSpcReduction="20000"/>
          </a:bodyPr>
          <a:lstStyle/>
          <a:p>
            <a:pPr marL="0" indent="269875">
              <a:buBlip>
                <a:blip r:embed="rId3"/>
              </a:buBlip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Пионер</a:t>
            </a: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 предан Родине, партии, коммунизму. </a:t>
            </a:r>
          </a:p>
          <a:p>
            <a:pPr marL="0" indent="269875">
              <a:buBlip>
                <a:blip r:embed="rId3"/>
              </a:buBlip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Пионер</a:t>
            </a: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 готовится стать комсомольцем. </a:t>
            </a:r>
          </a:p>
          <a:p>
            <a:pPr marL="0" indent="269875">
              <a:buBlip>
                <a:blip r:embed="rId3"/>
              </a:buBlip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Пионер</a:t>
            </a: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 равняется на героев борьбы и труда.</a:t>
            </a:r>
          </a:p>
          <a:p>
            <a:pPr marL="0" indent="269875">
              <a:buBlip>
                <a:blip r:embed="rId3"/>
              </a:buBlip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Пионер</a:t>
            </a: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 чтит память погибших борцов и готовится стать защитником Отечества. </a:t>
            </a:r>
          </a:p>
          <a:p>
            <a:pPr marL="0" indent="269875">
              <a:buBlip>
                <a:blip r:embed="rId3"/>
              </a:buBlip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Пионер</a:t>
            </a: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 лучший в учебе, труде и спорте.</a:t>
            </a:r>
          </a:p>
          <a:p>
            <a:pPr marL="0" indent="269875">
              <a:buBlip>
                <a:blip r:embed="rId3"/>
              </a:buBlip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Пионер</a:t>
            </a: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  - честный и верный товарищ, всегда смело стоящий за правду. </a:t>
            </a:r>
          </a:p>
          <a:p>
            <a:pPr marL="0" indent="269875">
              <a:buBlip>
                <a:blip r:embed="rId3"/>
              </a:buBlip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Пионер</a:t>
            </a: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  - товарищ и вожатый октябрят.</a:t>
            </a:r>
          </a:p>
          <a:p>
            <a:pPr marL="0" indent="269875">
              <a:buBlip>
                <a:blip r:embed="rId3"/>
              </a:buBlip>
            </a:pPr>
            <a:r>
              <a:rPr lang="ru-RU" b="1" i="1" dirty="0">
                <a:solidFill>
                  <a:srgbClr val="7E0000"/>
                </a:solidFill>
                <a:latin typeface="Bookman Old Style" pitchFamily="18" charset="0"/>
              </a:rPr>
              <a:t>Пионер</a:t>
            </a:r>
            <a:r>
              <a:rPr lang="ru-RU" i="1" dirty="0">
                <a:solidFill>
                  <a:srgbClr val="7E0000"/>
                </a:solidFill>
                <a:latin typeface="Bookman Old Style" pitchFamily="18" charset="0"/>
              </a:rPr>
              <a:t>  - друг пионерам и детям трудящихся всех стран.</a:t>
            </a:r>
          </a:p>
          <a:p>
            <a:pPr marL="0" indent="269875"/>
            <a:endParaRPr lang="ru-RU" i="1" dirty="0">
              <a:latin typeface="Bookman Old Style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711060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500"/>
                            </p:stCondLst>
                            <p:childTnLst>
                              <p:par>
                                <p:cTn id="1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500"/>
                            </p:stCondLst>
                            <p:childTnLst>
                              <p:par>
                                <p:cTn id="1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2500"/>
                            </p:stCondLst>
                            <p:childTnLst>
                              <p:par>
                                <p:cTn id="1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1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3500"/>
                            </p:stCondLst>
                            <p:childTnLst>
                              <p:par>
                                <p:cTn id="23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5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4500"/>
                            </p:stCondLst>
                            <p:childTnLst>
                              <p:par>
                                <p:cTn id="27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29" dur="1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500"/>
                            </p:stCondLst>
                            <p:childTnLst>
                              <p:par>
                                <p:cTn id="31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3" dur="10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6500"/>
                            </p:stCondLst>
                            <p:childTnLst>
                              <p:par>
                                <p:cTn id="35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37" dur="10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7500"/>
                            </p:stCondLst>
                            <p:childTnLst>
                              <p:par>
                                <p:cTn id="39" presetID="18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strips(downRight)">
                                      <p:cBhvr>
                                        <p:cTn id="41" dur="10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1"/>
            <a:ext cx="9143999" cy="6858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</p:pic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95536" y="260648"/>
            <a:ext cx="8229600" cy="6381328"/>
          </a:xfrm>
        </p:spPr>
        <p:txBody>
          <a:bodyPr>
            <a:noAutofit/>
          </a:bodyPr>
          <a:lstStyle/>
          <a:p>
            <a:pPr marL="0" indent="269875">
              <a:buBlip>
                <a:blip r:embed="rId3"/>
              </a:buBlip>
            </a:pPr>
            <a:r>
              <a:rPr lang="ru-RU" sz="2200" i="1" dirty="0">
                <a:solidFill>
                  <a:srgbClr val="7E0000"/>
                </a:solidFill>
                <a:latin typeface="Bookman Old Style" pitchFamily="18" charset="0"/>
              </a:rPr>
              <a:t>В 1991 году пионерская организация, как и ВЛКСМ, закончила свое существование. Сперва предпринимались попытки ее реформирования, но в прежнем масштабе создать детскую и юношескую организацию не удалось. Появилось множество других общественных организаций – преемников пионерской, образованных с участием детей и в их интересах. </a:t>
            </a:r>
            <a:br>
              <a:rPr lang="ru-RU" sz="2200" i="1" dirty="0">
                <a:solidFill>
                  <a:srgbClr val="7E0000"/>
                </a:solidFill>
                <a:latin typeface="Bookman Old Style" pitchFamily="18" charset="0"/>
              </a:rPr>
            </a:br>
            <a:endParaRPr lang="ru-RU" sz="2200" i="1" dirty="0">
              <a:solidFill>
                <a:srgbClr val="7E0000"/>
              </a:solidFill>
              <a:latin typeface="Bookman Old Style" pitchFamily="18" charset="0"/>
            </a:endParaRPr>
          </a:p>
          <a:p>
            <a:pPr marL="0" indent="269875">
              <a:buBlip>
                <a:blip r:embed="rId3"/>
              </a:buBlip>
            </a:pPr>
            <a:r>
              <a:rPr lang="ru-RU" sz="2200" i="1" dirty="0">
                <a:solidFill>
                  <a:srgbClr val="7E0000"/>
                </a:solidFill>
                <a:latin typeface="Bookman Old Style" pitchFamily="18" charset="0"/>
              </a:rPr>
              <a:t>Новый Союз пионерских организаций появился в 1992 году как негосударственная общественная организация, независимая от политических партий и движений. </a:t>
            </a:r>
            <a:br>
              <a:rPr lang="ru-RU" sz="2200" i="1" dirty="0">
                <a:solidFill>
                  <a:srgbClr val="7E0000"/>
                </a:solidFill>
                <a:latin typeface="Bookman Old Style" pitchFamily="18" charset="0"/>
              </a:rPr>
            </a:br>
            <a:r>
              <a:rPr lang="ru-RU" sz="2200" i="1" dirty="0">
                <a:solidFill>
                  <a:srgbClr val="7E0000"/>
                </a:solidFill>
                <a:latin typeface="Bookman Old Style" pitchFamily="18" charset="0"/>
              </a:rPr>
              <a:t>Международный союз детских общественных объединений «СПО-ФДО»</a:t>
            </a:r>
          </a:p>
          <a:p>
            <a:pPr marL="0" indent="269875">
              <a:buNone/>
            </a:pPr>
            <a:endParaRPr lang="ru-RU" sz="2000" i="1" dirty="0">
              <a:solidFill>
                <a:srgbClr val="7E0000"/>
              </a:solidFill>
              <a:latin typeface="Bookman Old Style" pitchFamily="18" charset="0"/>
            </a:endParaRPr>
          </a:p>
          <a:p>
            <a:pPr marL="0" indent="269875">
              <a:buBlip>
                <a:blip r:embed="rId3"/>
              </a:buBlip>
            </a:pPr>
            <a:r>
              <a:rPr lang="ru-RU" sz="2200" i="1" dirty="0">
                <a:solidFill>
                  <a:srgbClr val="7E0000"/>
                </a:solidFill>
                <a:latin typeface="Bookman Old Style" pitchFamily="18" charset="0"/>
              </a:rPr>
              <a:t>Сегодня девиз пионеров: </a:t>
            </a:r>
            <a:r>
              <a:rPr lang="ru-RU" sz="2200" b="1" i="1" dirty="0">
                <a:solidFill>
                  <a:srgbClr val="7E0000"/>
                </a:solidFill>
                <a:latin typeface="Bookman Old Style" pitchFamily="18" charset="0"/>
              </a:rPr>
              <a:t>«За Родину, добро и справедливость». </a:t>
            </a:r>
            <a:br>
              <a:rPr lang="ru-RU" sz="2200" b="1" i="1" dirty="0">
                <a:solidFill>
                  <a:srgbClr val="7E0000"/>
                </a:solidFill>
                <a:latin typeface="Bookman Old Style" pitchFamily="18" charset="0"/>
              </a:rPr>
            </a:br>
            <a:endParaRPr lang="ru-RU" sz="2200" b="1" i="1" dirty="0">
              <a:solidFill>
                <a:srgbClr val="7E0000"/>
              </a:solidFill>
              <a:latin typeface="Bookman Old Style" pitchFamily="18" charset="0"/>
            </a:endParaRPr>
          </a:p>
          <a:p>
            <a:endParaRPr lang="ru-RU" sz="1600" dirty="0"/>
          </a:p>
        </p:txBody>
      </p:sp>
    </p:spTree>
    <p:extLst>
      <p:ext uri="{BB962C8B-B14F-4D97-AF65-F5344CB8AC3E}">
        <p14:creationId xmlns:p14="http://schemas.microsoft.com/office/powerpoint/2010/main" val="330812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000"/>
                            </p:stCondLst>
                            <p:childTnLst>
                              <p:par>
                                <p:cTn id="10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2000"/>
                            </p:stCondLst>
                            <p:childTnLst>
                              <p:par>
                                <p:cTn id="15" presetID="1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8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588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1766" y="2400001"/>
            <a:ext cx="7048500" cy="3810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43608" y="208224"/>
            <a:ext cx="7632848" cy="20928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indent="355600"/>
            <a:r>
              <a:rPr lang="ru-RU" sz="2800" b="1" i="1" dirty="0">
                <a:solidFill>
                  <a:srgbClr val="7E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Пионер – </a:t>
            </a:r>
            <a:r>
              <a:rPr lang="ru-RU" sz="2800" i="1" dirty="0">
                <a:solidFill>
                  <a:srgbClr val="7E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это светлое завтра. </a:t>
            </a:r>
          </a:p>
          <a:p>
            <a:pPr indent="355600"/>
            <a:r>
              <a:rPr lang="ru-RU" sz="2800" b="1" i="1" dirty="0">
                <a:solidFill>
                  <a:srgbClr val="7E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Пионер – </a:t>
            </a:r>
            <a:r>
              <a:rPr lang="ru-RU" sz="2800" i="1" dirty="0">
                <a:solidFill>
                  <a:srgbClr val="7E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это солнца восход. </a:t>
            </a:r>
          </a:p>
          <a:p>
            <a:pPr indent="355600"/>
            <a:r>
              <a:rPr lang="ru-RU" sz="2800" b="1" i="1" dirty="0">
                <a:solidFill>
                  <a:srgbClr val="7E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Пионер – </a:t>
            </a:r>
            <a:r>
              <a:rPr lang="ru-RU" sz="2800" i="1" dirty="0">
                <a:solidFill>
                  <a:srgbClr val="7E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это верность и братство. </a:t>
            </a:r>
          </a:p>
          <a:p>
            <a:pPr indent="355600"/>
            <a:r>
              <a:rPr lang="ru-RU" sz="2800" b="1" i="1" dirty="0">
                <a:solidFill>
                  <a:srgbClr val="7E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Пионер – </a:t>
            </a:r>
            <a:r>
              <a:rPr lang="ru-RU" sz="2800" i="1" dirty="0">
                <a:solidFill>
                  <a:srgbClr val="7E0000"/>
                </a:solidFill>
                <a:effectLst>
                  <a:glow rad="63500">
                    <a:schemeClr val="bg1">
                      <a:alpha val="40000"/>
                    </a:schemeClr>
                  </a:glow>
                </a:effectLst>
                <a:latin typeface="Bookman Old Style" panose="02050604050505020204" pitchFamily="18" charset="0"/>
              </a:rPr>
              <a:t>это мысли полёт. </a:t>
            </a:r>
          </a:p>
          <a:p>
            <a:pPr indent="355600" algn="just"/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7660737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1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1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10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344</TotalTime>
  <Words>748</Words>
  <Application>Microsoft Office PowerPoint</Application>
  <PresentationFormat>Экран (4:3)</PresentationFormat>
  <Paragraphs>53</Paragraphs>
  <Slides>16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21" baseType="lpstr">
      <vt:lpstr>Arial</vt:lpstr>
      <vt:lpstr>Bookman Old Style</vt:lpstr>
      <vt:lpstr>Calibri</vt:lpstr>
      <vt:lpstr>Tempus Sans ITC</vt:lpstr>
      <vt:lpstr>Тема Office</vt:lpstr>
      <vt:lpstr>Презентация PowerPoint</vt:lpstr>
      <vt:lpstr>Презентация PowerPoint</vt:lpstr>
      <vt:lpstr>История Пионерии</vt:lpstr>
      <vt:lpstr>Символы  пионерской  организации</vt:lpstr>
      <vt:lpstr>Пионерское знамя</vt:lpstr>
      <vt:lpstr>Пионерский галстук</vt:lpstr>
      <vt:lpstr>Пионерский значок</vt:lpstr>
      <vt:lpstr>Пионерский горн</vt:lpstr>
      <vt:lpstr>Презентация PowerPoint</vt:lpstr>
      <vt:lpstr>Пионерский салют</vt:lpstr>
      <vt:lpstr>Пионерский девиз</vt:lpstr>
      <vt:lpstr>Порядок приёма в пионерскую организацию</vt:lpstr>
      <vt:lpstr>Клятва </vt:lpstr>
      <vt:lpstr>Законы пионеров Советского Союза:  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Алексей</dc:creator>
  <cp:lastModifiedBy>notebook HP</cp:lastModifiedBy>
  <cp:revision>35</cp:revision>
  <dcterms:created xsi:type="dcterms:W3CDTF">2012-11-08T16:22:48Z</dcterms:created>
  <dcterms:modified xsi:type="dcterms:W3CDTF">2023-05-18T18:13:49Z</dcterms:modified>
</cp:coreProperties>
</file>