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  <p:sldId id="479" r:id="rId3"/>
    <p:sldId id="257" r:id="rId4"/>
    <p:sldId id="481" r:id="rId5"/>
    <p:sldId id="482" r:id="rId6"/>
    <p:sldId id="306" r:id="rId7"/>
    <p:sldId id="483" r:id="rId8"/>
    <p:sldId id="484" r:id="rId9"/>
    <p:sldId id="485" r:id="rId10"/>
    <p:sldId id="503" r:id="rId11"/>
    <p:sldId id="302" r:id="rId12"/>
    <p:sldId id="486" r:id="rId13"/>
    <p:sldId id="260" r:id="rId14"/>
    <p:sldId id="487" r:id="rId15"/>
    <p:sldId id="504" r:id="rId16"/>
    <p:sldId id="488" r:id="rId17"/>
    <p:sldId id="309" r:id="rId18"/>
    <p:sldId id="489" r:id="rId19"/>
    <p:sldId id="316" r:id="rId20"/>
    <p:sldId id="490" r:id="rId21"/>
    <p:sldId id="315" r:id="rId22"/>
    <p:sldId id="317" r:id="rId23"/>
    <p:sldId id="491" r:id="rId24"/>
    <p:sldId id="492" r:id="rId25"/>
    <p:sldId id="494" r:id="rId26"/>
    <p:sldId id="495" r:id="rId27"/>
    <p:sldId id="496" r:id="rId28"/>
    <p:sldId id="497" r:id="rId29"/>
    <p:sldId id="498" r:id="rId30"/>
    <p:sldId id="499" r:id="rId31"/>
    <p:sldId id="500" r:id="rId32"/>
    <p:sldId id="501" r:id="rId33"/>
    <p:sldId id="502" r:id="rId34"/>
    <p:sldId id="277" r:id="rId35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FF0D"/>
    <a:srgbClr val="33CC33"/>
    <a:srgbClr val="66FF33"/>
    <a:srgbClr val="CCFFCC"/>
    <a:srgbClr val="C9F1FF"/>
    <a:srgbClr val="8FE2FF"/>
    <a:srgbClr val="5BD4FF"/>
    <a:srgbClr val="B686DA"/>
    <a:srgbClr val="C8A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0" autoAdjust="0"/>
    <p:restoredTop sz="94391" autoAdjust="0"/>
  </p:normalViewPr>
  <p:slideViewPr>
    <p:cSldViewPr>
      <p:cViewPr varScale="1">
        <p:scale>
          <a:sx n="93" d="100"/>
          <a:sy n="93" d="100"/>
        </p:scale>
        <p:origin x="112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01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50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54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60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50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95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38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72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34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3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4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rgbClr val="FFFF00"/>
          </a:fgClr>
          <a:bgClr>
            <a:schemeClr val="bg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6142F-7CAE-4798-86AB-0C53A0E10441}" type="datetimeFigureOut">
              <a:rPr lang="ru-RU" smtClean="0"/>
              <a:t>01.04.2023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42140" y="5305772"/>
            <a:ext cx="1370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FFC000"/>
                </a:solidFill>
                <a:latin typeface="Monotype Corsiva" pitchFamily="66" charset="0"/>
              </a:rPr>
              <a:t>Никифорова Н.В.</a:t>
            </a:r>
          </a:p>
        </p:txBody>
      </p:sp>
      <p:pic>
        <p:nvPicPr>
          <p:cNvPr id="1034" name="Picture 10" descr="https://img-fotki.yandex.ru/get/6823/156241142.236/0_13b75f_eba52c53_orig.png">
            <a:extLst>
              <a:ext uri="{FF2B5EF4-FFF2-40B4-BE49-F238E27FC236}">
                <a16:creationId xmlns:a16="http://schemas.microsoft.com/office/drawing/2014/main" id="{F5DB6BA1-8F7C-4420-A827-F86AA00627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19672" y="-1823021"/>
            <a:ext cx="5904656" cy="936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041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slide" Target="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документ 5">
            <a:hlinkClick r:id="rId2" action="ppaction://hlinksldjump" highlightClick="1"/>
          </p:cNvPr>
          <p:cNvSpPr/>
          <p:nvPr/>
        </p:nvSpPr>
        <p:spPr>
          <a:xfrm>
            <a:off x="284040" y="290563"/>
            <a:ext cx="360040" cy="490804"/>
          </a:xfrm>
          <a:prstGeom prst="actionButtonDocumen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C000"/>
                </a:solidFill>
                <a:latin typeface="Comic Sans MS" pitchFamily="66" charset="0"/>
              </a:rPr>
              <a:t>и</a:t>
            </a:r>
          </a:p>
        </p:txBody>
      </p:sp>
      <p:sp>
        <p:nvSpPr>
          <p:cNvPr id="7" name="Стрелка вправо с вырезом 6">
            <a:hlinkClick r:id="" action="ppaction://hlinkshowjump?jump=nextslide"/>
          </p:cNvPr>
          <p:cNvSpPr/>
          <p:nvPr/>
        </p:nvSpPr>
        <p:spPr>
          <a:xfrm>
            <a:off x="8297648" y="5149731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415638-7453-43ED-A761-AF22F2664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609" y="-2796"/>
            <a:ext cx="6858594" cy="1390008"/>
          </a:xfrm>
          <a:prstGeom prst="rect">
            <a:avLst/>
          </a:prstGeom>
        </p:spPr>
      </p:pic>
      <p:pic>
        <p:nvPicPr>
          <p:cNvPr id="15" name="Picture 2" descr="C:\Users\Наталья\Desktop\муравей и черепаха\черепаха.png">
            <a:extLst>
              <a:ext uri="{FF2B5EF4-FFF2-40B4-BE49-F238E27FC236}">
                <a16:creationId xmlns:a16="http://schemas.microsoft.com/office/drawing/2014/main" id="{890CADAB-85B5-44B8-BE13-DB4D4B36F7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/>
          <a:srcRect t="15638" r="3602" b="7920"/>
          <a:stretch/>
        </p:blipFill>
        <p:spPr bwMode="auto">
          <a:xfrm rot="441831">
            <a:off x="5826909" y="2638704"/>
            <a:ext cx="1640865" cy="1754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 rotWithShape="1">
          <a:blip r:embed="rId5" cstate="email"/>
          <a:srcRect l="17043" r="15966"/>
          <a:stretch/>
        </p:blipFill>
        <p:spPr bwMode="auto">
          <a:xfrm>
            <a:off x="1649853" y="2478590"/>
            <a:ext cx="1013013" cy="2012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040" y="1079386"/>
            <a:ext cx="8608298" cy="731583"/>
          </a:xfrm>
          <a:prstGeom prst="rect">
            <a:avLst/>
          </a:prstGeom>
        </p:spPr>
      </p:pic>
      <p:pic>
        <p:nvPicPr>
          <p:cNvPr id="1026" name="Picture 2" descr="https://okrmir1234.ru/wp-content/uploads/2018/10/30-1-1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12381" y="1800267"/>
            <a:ext cx="2160240" cy="256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62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899592" y="121196"/>
            <a:ext cx="691276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 Франции и Великобритании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F6B4C3D-8382-4B93-9207-B9B47DB64305}"/>
              </a:ext>
            </a:extLst>
          </p:cNvPr>
          <p:cNvSpPr/>
          <p:nvPr/>
        </p:nvSpPr>
        <p:spPr>
          <a:xfrm>
            <a:off x="5748067" y="1240047"/>
            <a:ext cx="32233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В Западной части Европы находятся две страны:</a:t>
            </a:r>
          </a:p>
          <a:p>
            <a:pPr algn="ctr" defTabSz="822960"/>
            <a:r>
              <a:rPr lang="ru-RU" sz="216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Франция и Великобритания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9592" y="625252"/>
            <a:ext cx="4176464" cy="4608512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059832" y="4081636"/>
            <a:ext cx="93610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 flipV="1">
            <a:off x="2987824" y="1105383"/>
            <a:ext cx="128608" cy="172216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трелка вправо с вырезом 20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04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3" grpId="0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59632" y="2619374"/>
            <a:ext cx="267892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85" indent="-380985"/>
            <a:r>
              <a:rPr lang="ru-RU" sz="1500" b="1" i="1" dirty="0">
                <a:latin typeface="Calibri" pitchFamily="34" charset="0"/>
              </a:rPr>
              <a:t>Столица - Париж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19163" y="3274222"/>
            <a:ext cx="232608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i="1" dirty="0">
                <a:latin typeface="Calibri" pitchFamily="34" charset="0"/>
              </a:rPr>
              <a:t>Государственный язык – </a:t>
            </a:r>
          </a:p>
          <a:p>
            <a:r>
              <a:rPr lang="ru-RU" sz="1500" b="1" i="1" dirty="0">
                <a:latin typeface="Calibri" pitchFamily="34" charset="0"/>
              </a:rPr>
              <a:t>французский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59632" y="4107666"/>
            <a:ext cx="28563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500" b="1" i="1" dirty="0">
                <a:latin typeface="Calibri" pitchFamily="34" charset="0"/>
              </a:rPr>
              <a:t>Глава государства - президент</a:t>
            </a:r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119163" y="178575"/>
            <a:ext cx="6819900" cy="876300"/>
          </a:xfrm>
        </p:spPr>
        <p:txBody>
          <a:bodyPr>
            <a:normAutofit/>
          </a:bodyPr>
          <a:lstStyle/>
          <a:p>
            <a:pPr algn="ctr"/>
            <a:r>
              <a:rPr lang="ru-RU" sz="3667" i="1" dirty="0">
                <a:latin typeface="Calibri" pitchFamily="34" charset="0"/>
              </a:rPr>
              <a:t>Франция</a:t>
            </a:r>
          </a:p>
        </p:txBody>
      </p:sp>
      <p:pic>
        <p:nvPicPr>
          <p:cNvPr id="25602" name="Picture 2" descr="http://img-fotki.yandex.ru/get/4412/80872316.10/0_136ea2_45c86110_XL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97759" y="1190614"/>
            <a:ext cx="2083608" cy="127621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643570" y="4583919"/>
            <a:ext cx="702436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33" b="1" i="1" dirty="0">
                <a:latin typeface="Calibri" pitchFamily="34" charset="0"/>
              </a:rPr>
              <a:t>Париж</a:t>
            </a:r>
            <a:endParaRPr lang="ru-RU" sz="1333" dirty="0"/>
          </a:p>
        </p:txBody>
      </p:sp>
      <p:pic>
        <p:nvPicPr>
          <p:cNvPr id="25604" name="Picture 4" descr="http://2560x1600.photodesktop.ru/_ph/51/81219154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57620" y="1190613"/>
            <a:ext cx="4094150" cy="339330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683568" y="49188"/>
            <a:ext cx="7193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Франция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4998596" y="625252"/>
            <a:ext cx="4181916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Франция– большое государство в западной части Европы.</a:t>
            </a:r>
          </a:p>
          <a:p>
            <a:pPr algn="ctr" defTabSz="822960"/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Граничит с Бельгией, Люксембургом, Германией, Швейцарией, Италией, Монако, Испанией. </a:t>
            </a:r>
          </a:p>
          <a:p>
            <a:pPr algn="ctr" defTabSz="822960"/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Омывается 4 водными пространствами: Ла-Манш, Атлантический океан, Северное море и Средиземное море. . </a:t>
            </a:r>
          </a:p>
          <a:p>
            <a:pPr algn="ctr" defTabSz="822960"/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Столица- </a:t>
            </a:r>
          </a:p>
          <a:p>
            <a:pPr algn="ctr" defTabSz="822960"/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город Париж.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625252"/>
            <a:ext cx="4320480" cy="4704889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3174916" y="3289548"/>
            <a:ext cx="171450" cy="16002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843808" y="4153644"/>
            <a:ext cx="93610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15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2" grpId="0"/>
      <p:bldP spid="3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461254" y="121196"/>
            <a:ext cx="635110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Франция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73786" y="2745068"/>
            <a:ext cx="2790513" cy="2416688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96060" y="1825253"/>
            <a:ext cx="2119912" cy="1192451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17180" y="1779768"/>
            <a:ext cx="451962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160" b="1" u="sng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Президент</a:t>
            </a:r>
          </a:p>
          <a:p>
            <a:pPr algn="ctr" defTabSz="822960"/>
            <a:r>
              <a:rPr lang="ru-RU" sz="216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Эммануэль </a:t>
            </a:r>
            <a:r>
              <a:rPr lang="ru-RU" sz="2160" b="1" dirty="0" err="1">
                <a:solidFill>
                  <a:prstClr val="black"/>
                </a:solidFill>
                <a:latin typeface="Comic Sans MS" pitchFamily="66" charset="0"/>
              </a:rPr>
              <a:t>Макрон</a:t>
            </a:r>
            <a:endParaRPr lang="ru-RU" sz="216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315166" y="812400"/>
            <a:ext cx="2468880" cy="8187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Глава государства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36807" y="802594"/>
            <a:ext cx="2638422" cy="8187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Государственный флаг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36807" y="3417366"/>
            <a:ext cx="2638422" cy="8187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Государственный язык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4341438" y="4319726"/>
            <a:ext cx="322915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3000" b="1" dirty="0">
                <a:solidFill>
                  <a:prstClr val="black"/>
                </a:solidFill>
                <a:latin typeface="Comic Sans MS" pitchFamily="66" charset="0"/>
              </a:rPr>
              <a:t>Французский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7180" y="317847"/>
            <a:ext cx="161606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dirty="0">
                <a:solidFill>
                  <a:prstClr val="black"/>
                </a:solidFill>
                <a:latin typeface="Comic Sans MS" pitchFamily="66" charset="0"/>
              </a:rPr>
              <a:t>Клик мышкой на</a:t>
            </a:r>
          </a:p>
          <a:p>
            <a:pPr algn="ctr"/>
            <a:r>
              <a:rPr lang="ru-RU" sz="1350" dirty="0">
                <a:solidFill>
                  <a:prstClr val="black"/>
                </a:solidFill>
                <a:latin typeface="Comic Sans MS" pitchFamily="66" charset="0"/>
              </a:rPr>
              <a:t> прямоугольник</a:t>
            </a:r>
            <a:endParaRPr lang="ru-RU" sz="1350" dirty="0"/>
          </a:p>
        </p:txBody>
      </p:sp>
      <p:pic>
        <p:nvPicPr>
          <p:cNvPr id="21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 rotWithShape="1">
          <a:blip r:embed="rId4" cstate="email"/>
          <a:srcRect t="15638" r="3602" b="7920"/>
          <a:stretch/>
        </p:blipFill>
        <p:spPr bwMode="auto">
          <a:xfrm rot="441831">
            <a:off x="7648205" y="3594883"/>
            <a:ext cx="1476779" cy="157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3" descr="C:\Users\Наталья\Desktop\муравей и черепаха\муравей.png">
            <a:extLst>
              <a:ext uri="{FF2B5EF4-FFF2-40B4-BE49-F238E27FC236}">
                <a16:creationId xmlns:a16="http://schemas.microsoft.com/office/drawing/2014/main" id="{1562C296-39E1-491B-98AA-880F4E55B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/>
          <a:srcRect l="17043" r="15966"/>
          <a:stretch/>
        </p:blipFill>
        <p:spPr bwMode="auto">
          <a:xfrm>
            <a:off x="262074" y="3254878"/>
            <a:ext cx="911712" cy="181121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Стрелка вправо с вырезом 1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47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6152" grpId="0"/>
      <p:bldP spid="9" grpId="0"/>
      <p:bldP spid="3" grpId="0" animBg="1"/>
      <p:bldP spid="13" grpId="0" animBg="1"/>
      <p:bldP spid="14" grpId="0" animBg="1"/>
      <p:bldP spid="15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asia-discovery.nursat.kz/imgGER/senaB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97758" y="476233"/>
            <a:ext cx="2681440" cy="2143140"/>
          </a:xfrm>
          <a:prstGeom prst="rect">
            <a:avLst/>
          </a:prstGeom>
          <a:noFill/>
        </p:spPr>
      </p:pic>
      <p:pic>
        <p:nvPicPr>
          <p:cNvPr id="34818" name="Picture 2" descr="http://www.france-travel-photos.com/admin/photos/66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95747" y="1190614"/>
            <a:ext cx="3730651" cy="2797988"/>
          </a:xfrm>
          <a:prstGeom prst="rect">
            <a:avLst/>
          </a:prstGeom>
          <a:noFill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3619467" y="4286260"/>
            <a:ext cx="4762533" cy="689122"/>
          </a:xfrm>
          <a:prstGeom prst="rect">
            <a:avLst/>
          </a:prstGeom>
        </p:spPr>
        <p:txBody>
          <a:bodyPr vert="horz" lIns="152400" tIns="76200">
            <a:normAutofit/>
          </a:bodyPr>
          <a:lstStyle/>
          <a:p>
            <a:pPr marL="220971" indent="-220971" algn="ctr" defTabSz="761970">
              <a:spcBef>
                <a:spcPts val="208"/>
              </a:spcBef>
              <a:buClr>
                <a:schemeClr val="accent1"/>
              </a:buClr>
              <a:buSzPct val="80000"/>
              <a:defRPr/>
            </a:pPr>
            <a:r>
              <a:rPr lang="ru-RU" sz="1667" b="1" i="1" dirty="0">
                <a:latin typeface="Calibri" pitchFamily="34" charset="0"/>
              </a:rPr>
              <a:t>Париж стоит на берегу реки Сены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48253" y="476233"/>
            <a:ext cx="196454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Париж</a:t>
            </a:r>
            <a:endParaRPr lang="ru-RU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9458" name="Picture 2" descr="http://s001.radikal.ru/i195/1102/88/e5af6e33e1a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97759" y="2738437"/>
            <a:ext cx="2698769" cy="202407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Париж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092151" y="617341"/>
            <a:ext cx="5099113" cy="3824335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02867" y="4441676"/>
            <a:ext cx="8967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Париж стоит на реке Сена. Туристы обязательно стараются проплыть по Сене на прогулочном кораблике.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84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Собор Парижской Богоматери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19672" y="601326"/>
            <a:ext cx="5973632" cy="3984365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45757" y="4585692"/>
            <a:ext cx="8967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На острове в центре Парижа стоит знаменитый на весь мир собор Парижской Богоматери 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72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Лувр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6328" y="661372"/>
            <a:ext cx="7160207" cy="3720258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45757" y="4369668"/>
            <a:ext cx="8967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Один из крупнейших музеев мира. Сам музей размещается в большом старинном дворце, а вход в него украшен современной стеклянной пирамидой.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54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19493" y="416702"/>
            <a:ext cx="196454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67" b="1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Париж</a:t>
            </a:r>
            <a:endParaRPr lang="ru-RU" sz="2667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410" name="Picture 2" descr="http://www.bigtravel.ro/img_prima_circuit/9162circuit_2011_franta__d__benelux__d__germania_14_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93075" y="952487"/>
            <a:ext cx="5357850" cy="3435722"/>
          </a:xfrm>
          <a:prstGeom prst="rect">
            <a:avLst/>
          </a:prstGeom>
          <a:noFill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1178695" y="4822045"/>
            <a:ext cx="6784205" cy="689122"/>
          </a:xfrm>
          <a:prstGeom prst="rect">
            <a:avLst/>
          </a:prstGeom>
        </p:spPr>
        <p:txBody>
          <a:bodyPr vert="horz" lIns="152400" tIns="76200">
            <a:normAutofit/>
          </a:bodyPr>
          <a:lstStyle/>
          <a:p>
            <a:pPr marL="220971" indent="-220971" algn="ctr" defTabSz="761970">
              <a:spcBef>
                <a:spcPts val="208"/>
              </a:spcBef>
              <a:buClr>
                <a:schemeClr val="accent1"/>
              </a:buClr>
              <a:buSzPct val="80000"/>
              <a:defRPr/>
            </a:pPr>
            <a:r>
              <a:rPr lang="ru-RU" sz="1667" b="1" i="1" dirty="0">
                <a:latin typeface="Calibri" pitchFamily="34" charset="0"/>
              </a:rPr>
              <a:t>Лувр – один из крупнейших художественных музеев мира. </a:t>
            </a:r>
          </a:p>
          <a:p>
            <a:pPr marL="220971" indent="-220971" algn="ctr" defTabSz="761970">
              <a:spcBef>
                <a:spcPts val="208"/>
              </a:spcBef>
              <a:buClr>
                <a:schemeClr val="accent1"/>
              </a:buClr>
              <a:buSzPct val="80000"/>
              <a:defRPr/>
            </a:pPr>
            <a:r>
              <a:rPr lang="ru-RU" sz="1667" b="1" i="1" dirty="0">
                <a:latin typeface="Calibri" pitchFamily="34" charset="0"/>
              </a:rPr>
              <a:t>В Лувре огромное количество картин  и скульптур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00430" y="4405324"/>
            <a:ext cx="1964545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33" b="1" i="1" dirty="0">
                <a:latin typeface="Calibri" pitchFamily="34" charset="0"/>
              </a:rPr>
              <a:t>Лувр</a:t>
            </a:r>
            <a:endParaRPr lang="ru-RU" sz="1333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5912" y="1190613"/>
            <a:ext cx="1905013" cy="59531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Лувр</a:t>
            </a:r>
          </a:p>
        </p:txBody>
      </p:sp>
      <p:pic>
        <p:nvPicPr>
          <p:cNvPr id="16388" name="Picture 4" descr="http://www.whitemouse.ru/photo/paris/louvre/image_1743_v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1219" y="2440779"/>
            <a:ext cx="3175023" cy="2381268"/>
          </a:xfrm>
          <a:prstGeom prst="rect">
            <a:avLst/>
          </a:prstGeom>
          <a:noFill/>
        </p:spPr>
      </p:pic>
      <p:pic>
        <p:nvPicPr>
          <p:cNvPr id="16390" name="Picture 6" descr="http://img1.liveinternet.ru/images/foto/b/3/156/2933156/f_1711140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78695" y="476233"/>
            <a:ext cx="3402483" cy="2559862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1059632" y="3393285"/>
            <a:ext cx="3690963" cy="1071570"/>
          </a:xfrm>
          <a:prstGeom prst="rect">
            <a:avLst/>
          </a:prstGeom>
        </p:spPr>
        <p:txBody>
          <a:bodyPr vert="horz" lIns="152400" tIns="76200">
            <a:normAutofit lnSpcReduction="10000"/>
          </a:bodyPr>
          <a:lstStyle/>
          <a:p>
            <a:pPr marL="220971" indent="-220971" defTabSz="761970">
              <a:spcBef>
                <a:spcPts val="208"/>
              </a:spcBef>
              <a:buClr>
                <a:schemeClr val="accent1"/>
              </a:buClr>
              <a:buSzPct val="80000"/>
              <a:defRPr/>
            </a:pPr>
            <a:r>
              <a:rPr lang="ru-RU" sz="1667" b="1" i="1" dirty="0">
                <a:latin typeface="Calibri" pitchFamily="34" charset="0"/>
              </a:rPr>
              <a:t>     Музей размещается в большом старинном дворце. Вход его украшен современной стеклянной пирамидой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«Джоконда»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620295"/>
            <a:ext cx="3616765" cy="4680520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4927662" y="1057300"/>
            <a:ext cx="338875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В Лувре огромное количество картин и скульптур. Самая известная картина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«Джоконда» 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великого итальянского художника</a:t>
            </a:r>
          </a:p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Леонардо да Винчи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93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798088" y="357170"/>
            <a:ext cx="1488292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667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Париж</a:t>
            </a:r>
            <a:endParaRPr lang="ru-RU" sz="2667" b="1" i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4338" name="Picture 2" descr="http://www.mosti.ru/wp-content/uploads/2011/12/most-aleksandra-ii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31532" y="833424"/>
            <a:ext cx="3036115" cy="1964546"/>
          </a:xfrm>
          <a:prstGeom prst="rect">
            <a:avLst/>
          </a:prstGeom>
          <a:noFill/>
        </p:spPr>
      </p:pic>
      <p:pic>
        <p:nvPicPr>
          <p:cNvPr id="14340" name="Picture 4" descr="http://www.kuda.ua/lenta/wp-content/images/2011/01/12/a6_89b50df7778c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76354" y="833423"/>
            <a:ext cx="2976583" cy="1964545"/>
          </a:xfrm>
          <a:prstGeom prst="rect">
            <a:avLst/>
          </a:prstGeom>
          <a:noFill/>
        </p:spPr>
      </p:pic>
      <p:pic>
        <p:nvPicPr>
          <p:cNvPr id="14342" name="Picture 6" descr="http://karta.euromag.ru/wp-content/uploads/2012/12/800px-Paris_-_Pont_Alexandre_III_-_00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76354" y="2917032"/>
            <a:ext cx="2976583" cy="1983148"/>
          </a:xfrm>
          <a:prstGeom prst="rect">
            <a:avLst/>
          </a:prstGeom>
          <a:noFill/>
        </p:spPr>
      </p:pic>
      <p:pic>
        <p:nvPicPr>
          <p:cNvPr id="2" name="Picture 2" descr="http://smotra.ru/data/img/users_imgs/8349/sm_users_img-169943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31532" y="2917032"/>
            <a:ext cx="3036115" cy="196454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238227" y="5000640"/>
            <a:ext cx="6727078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67" b="1" i="1" dirty="0">
                <a:latin typeface="Calibri" pitchFamily="34" charset="0"/>
              </a:rPr>
              <a:t>Удивительно красивый мост Александра </a:t>
            </a:r>
            <a:r>
              <a:rPr lang="en-US" sz="1667" b="1" i="1" dirty="0">
                <a:latin typeface="Calibri" pitchFamily="34" charset="0"/>
              </a:rPr>
              <a:t>III</a:t>
            </a:r>
            <a:endParaRPr lang="ru-RU" sz="1667" b="1" i="1" dirty="0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Мост Александра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III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77835" y="661372"/>
            <a:ext cx="5617193" cy="3720258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45757" y="4369668"/>
            <a:ext cx="8967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Этот мост назван в честь русского царя Александра </a:t>
            </a: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III</a:t>
            </a:r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. По краям моста на высоких колоннах установлены золотые кони.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82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798088" y="357170"/>
            <a:ext cx="1488292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667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Париж</a:t>
            </a:r>
            <a:endParaRPr lang="ru-RU" sz="2667" b="1" i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4338" name="Picture 2" descr="http://www.mosti.ru/wp-content/uploads/2011/12/most-aleksandra-ii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31532" y="833424"/>
            <a:ext cx="3036115" cy="1964546"/>
          </a:xfrm>
          <a:prstGeom prst="rect">
            <a:avLst/>
          </a:prstGeom>
          <a:noFill/>
        </p:spPr>
      </p:pic>
      <p:pic>
        <p:nvPicPr>
          <p:cNvPr id="14340" name="Picture 4" descr="http://www.kuda.ua/lenta/wp-content/images/2011/01/12/a6_89b50df7778c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76354" y="833423"/>
            <a:ext cx="2976583" cy="1964545"/>
          </a:xfrm>
          <a:prstGeom prst="rect">
            <a:avLst/>
          </a:prstGeom>
          <a:noFill/>
        </p:spPr>
      </p:pic>
      <p:pic>
        <p:nvPicPr>
          <p:cNvPr id="14342" name="Picture 6" descr="http://karta.euromag.ru/wp-content/uploads/2012/12/800px-Paris_-_Pont_Alexandre_III_-_00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76354" y="2917032"/>
            <a:ext cx="2976583" cy="1983148"/>
          </a:xfrm>
          <a:prstGeom prst="rect">
            <a:avLst/>
          </a:prstGeom>
          <a:noFill/>
        </p:spPr>
      </p:pic>
      <p:pic>
        <p:nvPicPr>
          <p:cNvPr id="2" name="Picture 2" descr="http://smotra.ru/data/img/users_imgs/8349/sm_users_img-169943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31532" y="2917032"/>
            <a:ext cx="3036115" cy="196454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238227" y="5000640"/>
            <a:ext cx="6727078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67" b="1" i="1" dirty="0">
                <a:latin typeface="Calibri" pitchFamily="34" charset="0"/>
              </a:rPr>
              <a:t>Удивительно красивый мост Александра </a:t>
            </a:r>
            <a:r>
              <a:rPr lang="en-US" sz="1667" b="1" i="1" dirty="0">
                <a:latin typeface="Calibri" pitchFamily="34" charset="0"/>
              </a:rPr>
              <a:t>III</a:t>
            </a:r>
            <a:endParaRPr lang="ru-RU" sz="1667" b="1" i="1" dirty="0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Эйфелева башня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95734" y="661372"/>
            <a:ext cx="5581395" cy="3720258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45757" y="4369668"/>
            <a:ext cx="8967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Символ города Парижа. Состоит из 15 тысяч металлических деталей. Высота 321 метр. На башню можно подняться. Для этого в ней устроены лифты.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03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ww.moscow-info.org/ContentImages/10/294310/img_sour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4012" y="952487"/>
            <a:ext cx="5536445" cy="369096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14480" y="416702"/>
            <a:ext cx="6012698" cy="451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333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Символ Парижа -  Эйфелева башня</a:t>
            </a:r>
            <a:endParaRPr lang="ru-RU" sz="2333" b="1" i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9164" y="4881577"/>
            <a:ext cx="6727078" cy="60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667" b="1" i="1" dirty="0">
                <a:latin typeface="Calibri" pitchFamily="34" charset="0"/>
              </a:rPr>
              <a:t>Эйфелева башня была построена в 1889  году</a:t>
            </a:r>
          </a:p>
          <a:p>
            <a:pPr algn="ctr">
              <a:buNone/>
            </a:pPr>
            <a:r>
              <a:rPr lang="ru-RU" sz="1667" b="1" i="1" dirty="0">
                <a:latin typeface="Calibri" pitchFamily="34" charset="0"/>
              </a:rPr>
              <a:t>по проекту инженера  А.Г. Эйфеля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Диснейленд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62703" y="636827"/>
            <a:ext cx="5933231" cy="3957419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45757" y="4618791"/>
            <a:ext cx="8967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Грандиозный парк развлечений, в котором каждый ребёнок найдёт аттракционы по своему вкусу.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50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78695" y="4881577"/>
            <a:ext cx="6727078" cy="60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667" b="1" i="1" dirty="0">
                <a:latin typeface="Calibri" pitchFamily="34" charset="0"/>
              </a:rPr>
              <a:t>Недалеко от Парижа находится одно из самых замечательных мест во Франции – город Версаль</a:t>
            </a:r>
          </a:p>
        </p:txBody>
      </p:sp>
      <p:pic>
        <p:nvPicPr>
          <p:cNvPr id="45060" name="Picture 4" descr="http://img-fotki.yandex.ru/get/3911/sirena-s.3/0_47647_f2eebe49_XL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33544" y="1071550"/>
            <a:ext cx="5592014" cy="35719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535885" y="476233"/>
            <a:ext cx="6012698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667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Версаль</a:t>
            </a:r>
            <a:endParaRPr lang="ru-RU" sz="2667" b="1" i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Версаль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909211" y="639031"/>
            <a:ext cx="5440215" cy="3957419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45757" y="4618791"/>
            <a:ext cx="8967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Дворцово-парковый ансамбль во Франции, бывшая резиденция французских королей. Сейчас – музей.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35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http://tonkosti.ru/images/c/c4/%D0%9A%D0%BE%D1%80%D0%BE%D0%BB%D0%B5%D0%B2%D1%81%D0%BA%D0%B8%D0%B9_%D0%B4%D0%B2%D0%BE%D1%80%D0%B5%D1%86_%D0%92%D0%B5%D1%80%D1%81%D0%B0%D0%BB%D1%8F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33543" y="1071550"/>
            <a:ext cx="5457227" cy="369096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952607" y="476233"/>
            <a:ext cx="547691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67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Королевский дворец в Версале</a:t>
            </a:r>
            <a:endParaRPr lang="ru-RU" sz="2667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19163" y="5000640"/>
            <a:ext cx="702473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667" b="1" i="1" dirty="0">
                <a:latin typeface="Calibri" pitchFamily="34" charset="0"/>
              </a:rPr>
              <a:t>Когда-то здесь была резиденция  французского короля, а сейчас - музей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2ba2.com/wp-content/uploads/2012/05/Palace-of-Versaill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0265" y="476233"/>
            <a:ext cx="4624900" cy="434581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679026" y="5000641"/>
            <a:ext cx="188224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i="1" dirty="0">
                <a:latin typeface="Calibri" pitchFamily="34" charset="0"/>
              </a:rPr>
              <a:t>Версальский дворец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827584" y="49188"/>
            <a:ext cx="70567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Замки на реке Лауры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7545" y="647003"/>
            <a:ext cx="3096344" cy="2322258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3563889" y="3974189"/>
            <a:ext cx="55489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На реке Лауры много старинных замков. Одни из них – неприступные крепости, другие, скорее, назовёшь дворцами.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5264" y="3092473"/>
            <a:ext cx="3108625" cy="2331469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83757" y="624376"/>
            <a:ext cx="4320480" cy="3239278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68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Знаменитые люди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81423" y="577755"/>
            <a:ext cx="5558027" cy="3464503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76873" y="4585692"/>
            <a:ext cx="8967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Выдающийся путешественник, исследователь океана, защитник природы.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331640" y="4006992"/>
            <a:ext cx="6777990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252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Жак–Ив Кусто (1910-1997)</a:t>
            </a:r>
          </a:p>
        </p:txBody>
      </p:sp>
    </p:spTree>
    <p:extLst>
      <p:ext uri="{BB962C8B-B14F-4D97-AF65-F5344CB8AC3E}">
        <p14:creationId xmlns:p14="http://schemas.microsoft.com/office/powerpoint/2010/main" val="350870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683568" y="49188"/>
            <a:ext cx="7193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Великобритания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4998596" y="625252"/>
            <a:ext cx="4181916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Великобритания – островное государство в западной части Европы.</a:t>
            </a:r>
          </a:p>
          <a:p>
            <a:pPr algn="ctr" defTabSz="822960"/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Граничит с Ирландией. </a:t>
            </a:r>
          </a:p>
          <a:p>
            <a:pPr algn="ctr" defTabSz="822960"/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Омывается </a:t>
            </a:r>
          </a:p>
          <a:p>
            <a:pPr algn="ctr" defTabSz="822960"/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Атлантическим океаном </a:t>
            </a:r>
          </a:p>
          <a:p>
            <a:pPr algn="ctr" defTabSz="822960"/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и Северным морем. </a:t>
            </a:r>
          </a:p>
          <a:p>
            <a:pPr algn="ctr" defTabSz="822960"/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Столица- </a:t>
            </a:r>
          </a:p>
          <a:p>
            <a:pPr algn="ctr" defTabSz="822960"/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город Лондон.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625252"/>
            <a:ext cx="4320480" cy="4704889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2915816" y="2769488"/>
            <a:ext cx="171450" cy="16002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 flipV="1">
            <a:off x="2771800" y="985292"/>
            <a:ext cx="106514" cy="187220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88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2" grpId="0"/>
      <p:bldP spid="3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461254" y="121196"/>
            <a:ext cx="635110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Великобритания</a:t>
            </a:r>
            <a:r>
              <a:rPr lang="ru-RU" sz="252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61254" y="2577443"/>
            <a:ext cx="1993673" cy="2818217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29549" y="1784681"/>
            <a:ext cx="2052935" cy="1192451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17180" y="1779768"/>
            <a:ext cx="451962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160" b="1" u="sng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Королева</a:t>
            </a:r>
          </a:p>
          <a:p>
            <a:pPr algn="ctr" defTabSz="822960"/>
            <a:r>
              <a:rPr lang="ru-RU" sz="216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160" b="1" dirty="0">
                <a:solidFill>
                  <a:prstClr val="black"/>
                </a:solidFill>
                <a:latin typeface="Comic Sans MS" pitchFamily="66" charset="0"/>
              </a:rPr>
              <a:t>Елизавета </a:t>
            </a:r>
            <a:r>
              <a:rPr lang="en-US" sz="2160" b="1" dirty="0">
                <a:solidFill>
                  <a:prstClr val="black"/>
                </a:solidFill>
                <a:latin typeface="Comic Sans MS" pitchFamily="66" charset="0"/>
              </a:rPr>
              <a:t>II</a:t>
            </a:r>
            <a:endParaRPr lang="ru-RU" sz="2160" b="1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315166" y="812400"/>
            <a:ext cx="2468880" cy="8187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Глава государства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36807" y="802594"/>
            <a:ext cx="2638422" cy="8187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Государственный флаг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36807" y="3417366"/>
            <a:ext cx="2638422" cy="8187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Государственный язык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4341438" y="4319726"/>
            <a:ext cx="322915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3000" b="1" dirty="0">
                <a:solidFill>
                  <a:prstClr val="black"/>
                </a:solidFill>
                <a:latin typeface="Comic Sans MS" pitchFamily="66" charset="0"/>
              </a:rPr>
              <a:t>Английский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7180" y="317847"/>
            <a:ext cx="161606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dirty="0">
                <a:solidFill>
                  <a:prstClr val="black"/>
                </a:solidFill>
                <a:latin typeface="Comic Sans MS" pitchFamily="66" charset="0"/>
              </a:rPr>
              <a:t>Клик мышкой на</a:t>
            </a:r>
          </a:p>
          <a:p>
            <a:pPr algn="ctr"/>
            <a:r>
              <a:rPr lang="ru-RU" sz="1350" dirty="0">
                <a:solidFill>
                  <a:prstClr val="black"/>
                </a:solidFill>
                <a:latin typeface="Comic Sans MS" pitchFamily="66" charset="0"/>
              </a:rPr>
              <a:t> прямоугольник</a:t>
            </a:r>
            <a:endParaRPr lang="ru-RU" sz="1350" dirty="0"/>
          </a:p>
        </p:txBody>
      </p:sp>
      <p:pic>
        <p:nvPicPr>
          <p:cNvPr id="21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 rotWithShape="1">
          <a:blip r:embed="rId4" cstate="email"/>
          <a:srcRect t="15638" r="3602" b="7920"/>
          <a:stretch/>
        </p:blipFill>
        <p:spPr bwMode="auto">
          <a:xfrm rot="441831">
            <a:off x="7648205" y="3594883"/>
            <a:ext cx="1476779" cy="1578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3" descr="C:\Users\Наталья\Desktop\муравей и черепаха\муравей.png">
            <a:extLst>
              <a:ext uri="{FF2B5EF4-FFF2-40B4-BE49-F238E27FC236}">
                <a16:creationId xmlns:a16="http://schemas.microsoft.com/office/drawing/2014/main" id="{1562C296-39E1-491B-98AA-880F4E55B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/>
          <a:srcRect l="17043" r="15966"/>
          <a:stretch/>
        </p:blipFill>
        <p:spPr bwMode="auto">
          <a:xfrm>
            <a:off x="262074" y="3254878"/>
            <a:ext cx="911712" cy="181121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Стрелка вправо с вырезом 1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21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6152" grpId="0"/>
      <p:bldP spid="9" grpId="0"/>
      <p:bldP spid="3" grpId="0" animBg="1"/>
      <p:bldP spid="13" grpId="0" animBg="1"/>
      <p:bldP spid="14" grpId="0" animBg="1"/>
      <p:bldP spid="15" grpId="0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Букингемский дворец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331640" y="613289"/>
            <a:ext cx="6720749" cy="4032448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02869" y="4657700"/>
            <a:ext cx="8967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В центральной части Лондона находится Букингемский дворец. Здесь живёт королевская семья.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76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Букингемский дворец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04693" y="613289"/>
            <a:ext cx="6574643" cy="4032448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02869" y="4657700"/>
            <a:ext cx="8967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Дворец охраняют гвардейцы в красных мундирах и высоких чёрных шапках.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31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Здание Парламента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52242" y="613289"/>
            <a:ext cx="6079544" cy="4032448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02869" y="4657700"/>
            <a:ext cx="8967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На набережной Темзы стоит очень красивое здание Парламента.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07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Главные часы страны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003716" y="613289"/>
            <a:ext cx="5104516" cy="3828387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02869" y="4441676"/>
            <a:ext cx="8967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Издалека видна башня с главными часами страны.</a:t>
            </a:r>
          </a:p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 У этих часов четыре циферблата, а длина минутных стрелок превышает 4 метра!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34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Крепость Тауэр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06428" y="697260"/>
            <a:ext cx="4244389" cy="2829592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64106" y="4153644"/>
            <a:ext cx="8967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Возле реки располагается крепость Тауэр. А рядом через Темзу перекинут Тауэрский мост с двумя большими башнями.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47669" y="700820"/>
            <a:ext cx="4244389" cy="2826032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91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683568" y="49188"/>
            <a:ext cx="76328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Четыре области Великобритании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866203" y="613289"/>
            <a:ext cx="3578005" cy="4053210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02869" y="4618791"/>
            <a:ext cx="8967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Великобритания делится на 4 области : Уэльс, Англия, Шотландия, и Северная Ирландия.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355976" y="1561356"/>
            <a:ext cx="79208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987824" y="2425452"/>
            <a:ext cx="11521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572000" y="4081636"/>
            <a:ext cx="43204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292080" y="3865612"/>
            <a:ext cx="64807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76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1197437" y="49188"/>
            <a:ext cx="67779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Знаменитые люди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E6C751-7C4E-4001-9D50-0B0D9CA67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2177117" y="577755"/>
            <a:ext cx="4966639" cy="3464503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86F65E-374A-44AE-AFC8-6B323A3A3205}"/>
              </a:ext>
            </a:extLst>
          </p:cNvPr>
          <p:cNvSpPr/>
          <p:nvPr/>
        </p:nvSpPr>
        <p:spPr>
          <a:xfrm>
            <a:off x="176873" y="4441676"/>
            <a:ext cx="8967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2960"/>
            <a:r>
              <a:rPr lang="ru-RU" sz="2400" b="1" dirty="0">
                <a:solidFill>
                  <a:prstClr val="black"/>
                </a:solidFill>
                <a:latin typeface="Comic Sans MS" pitchFamily="66" charset="0"/>
              </a:rPr>
              <a:t>Зоолог и писатель, который прославился своими книгами о животных. И очень много сделал для защиты природы.</a:t>
            </a:r>
          </a:p>
        </p:txBody>
      </p:sp>
      <p:sp>
        <p:nvSpPr>
          <p:cNvPr id="6" name="Стрелка вправо с вырезом 5">
            <a:hlinkClick r:id="" action="ppaction://hlinkshowjump?jump=nextslide"/>
          </p:cNvPr>
          <p:cNvSpPr/>
          <p:nvPr/>
        </p:nvSpPr>
        <p:spPr>
          <a:xfrm>
            <a:off x="8316416" y="19320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331640" y="4006992"/>
            <a:ext cx="6777990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822960">
              <a:spcBef>
                <a:spcPct val="0"/>
              </a:spcBef>
            </a:pPr>
            <a:r>
              <a:rPr lang="ru-RU" sz="252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Джеральд</a:t>
            </a:r>
            <a:r>
              <a:rPr lang="ru-RU" sz="252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Даррелл (1925-1995)</a:t>
            </a:r>
          </a:p>
        </p:txBody>
      </p:sp>
    </p:spTree>
    <p:extLst>
      <p:ext uri="{BB962C8B-B14F-4D97-AF65-F5344CB8AC3E}">
        <p14:creationId xmlns:p14="http://schemas.microsoft.com/office/powerpoint/2010/main" val="78215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  <p:bldP spid="13" grpId="0"/>
      <p:bldP spid="6" grpId="0" animBg="1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множение 3">
            <a:hlinkClick r:id="" action="ppaction://hlinkshowjump?jump=endshow"/>
          </p:cNvPr>
          <p:cNvSpPr/>
          <p:nvPr/>
        </p:nvSpPr>
        <p:spPr>
          <a:xfrm>
            <a:off x="8321544" y="337220"/>
            <a:ext cx="576064" cy="576064"/>
          </a:xfrm>
          <a:prstGeom prst="mathMultiply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 rotWithShape="1">
          <a:blip r:embed="rId2" cstate="email"/>
          <a:srcRect t="15638" r="3602" b="7920"/>
          <a:stretch/>
        </p:blipFill>
        <p:spPr bwMode="auto">
          <a:xfrm rot="20674798" flipH="1">
            <a:off x="2452983" y="2760335"/>
            <a:ext cx="1991748" cy="212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 rotWithShape="1">
          <a:blip r:embed="rId3" cstate="email"/>
          <a:srcRect l="17043" r="15966"/>
          <a:stretch/>
        </p:blipFill>
        <p:spPr bwMode="auto">
          <a:xfrm flipH="1">
            <a:off x="5757328" y="2727534"/>
            <a:ext cx="1241070" cy="230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E80326-DD48-4D82-86BD-6D1F5BEB5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300" y="1129308"/>
            <a:ext cx="6657409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5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2775</TotalTime>
  <Words>577</Words>
  <Application>Microsoft Office PowerPoint</Application>
  <PresentationFormat>Экран (16:10)</PresentationFormat>
  <Paragraphs>100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Arial</vt:lpstr>
      <vt:lpstr>Calibri</vt:lpstr>
      <vt:lpstr>Comic Sans MS</vt:lpstr>
      <vt:lpstr>Monotype Corsiva</vt:lpstr>
      <vt:lpstr>Тема Office</vt:lpstr>
      <vt:lpstr>Презентация PowerPoint</vt:lpstr>
      <vt:lpstr>Презентация PowerPoint</vt:lpstr>
      <vt:lpstr>Франция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 Франции и Великобритании.Никифорова Н.В.</dc:title>
  <dc:creator>Наталья Никифорова</dc:creator>
  <cp:lastModifiedBy>Валентина Кондратьева</cp:lastModifiedBy>
  <cp:revision>321</cp:revision>
  <dcterms:created xsi:type="dcterms:W3CDTF">2017-12-24T16:16:52Z</dcterms:created>
  <dcterms:modified xsi:type="dcterms:W3CDTF">2023-04-01T09:56:20Z</dcterms:modified>
</cp:coreProperties>
</file>