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</p:sldMasterIdLst>
  <p:sldIdLst>
    <p:sldId id="256" r:id="rId3"/>
    <p:sldId id="259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4F4368F-A34C-493C-8DB2-CE221F375D5C}">
          <p14:sldIdLst>
            <p14:sldId id="256"/>
          </p14:sldIdLst>
        </p14:section>
        <p14:section name="Раздел без заголовка" id="{051533B4-E9AC-4481-9534-F57CBB034445}">
          <p14:sldIdLst>
            <p14:sldId id="259"/>
            <p14:sldId id="257"/>
            <p14:sldId id="258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CCC00"/>
    <a:srgbClr val="FFFFFF"/>
    <a:srgbClr val="FFFF66"/>
    <a:srgbClr val="FFCC00"/>
    <a:srgbClr val="E6F5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826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973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97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071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876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051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887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04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65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998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505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792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613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09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1872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8842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512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2961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8490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8975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8175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7709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07836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3939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7986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6971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3600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979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05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8BEC68F-C0BC-4458-9BAB-A737C1DC364C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AA11ED4-791F-4583-B13D-4B16A0A09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281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54" y="0"/>
            <a:ext cx="1155469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3464" y="383957"/>
            <a:ext cx="4565072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ДНИ НЕДЕЛИ</a:t>
            </a:r>
            <a:endParaRPr lang="ru-RU" sz="36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5308" y="6082146"/>
            <a:ext cx="4821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Обучающая презентация для детей</a:t>
            </a:r>
            <a:endParaRPr lang="ru-RU" sz="2400" dirty="0">
              <a:solidFill>
                <a:srgbClr val="FF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14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00400" y="1773380"/>
            <a:ext cx="6096000" cy="286232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Дни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недели для дошкольников похожи друг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друга. Ребятам сложно на слух понять,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же такое эти дни недели, и в какой последовательности они идут друг за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другом?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Зная, что у детей дошкольного возраста преобладает наглядное мышление, действует принцип «Увидел — Запомнил», стоит дни недели связать 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какими - либо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образами, это могут быть карточки, картинки, цвета,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стихи.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410015" y="751524"/>
            <a:ext cx="2744586" cy="1021856"/>
            <a:chOff x="587567" y="761502"/>
            <a:chExt cx="2737349" cy="1000274"/>
          </a:xfrm>
        </p:grpSpPr>
        <p:sp>
          <p:nvSpPr>
            <p:cNvPr id="6" name="Блок-схема: перфолента 5"/>
            <p:cNvSpPr/>
            <p:nvPr/>
          </p:nvSpPr>
          <p:spPr>
            <a:xfrm rot="20119074" flipH="1">
              <a:off x="616507" y="761502"/>
              <a:ext cx="2590800" cy="1000274"/>
            </a:xfrm>
            <a:prstGeom prst="flowChartPunchedTap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 rot="20345914">
              <a:off x="587567" y="973634"/>
              <a:ext cx="2737349" cy="542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000" b="1" dirty="0" smtClean="0">
                  <a:ln w="12700">
                    <a:solidFill>
                      <a:schemeClr val="accent5"/>
                    </a:solidFill>
                    <a:prstDash val="solid"/>
                  </a:ln>
                  <a:solidFill>
                    <a:srgbClr val="FFFF00"/>
                  </a:solidFill>
                </a:rPr>
                <a:t>ПОНЕДЕЛЬНИК</a:t>
              </a:r>
              <a:endParaRPr lang="ru-RU" sz="3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5114569" y="548814"/>
            <a:ext cx="2355273" cy="858979"/>
            <a:chOff x="616507" y="761502"/>
            <a:chExt cx="2590800" cy="1000274"/>
          </a:xfrm>
        </p:grpSpPr>
        <p:sp>
          <p:nvSpPr>
            <p:cNvPr id="10" name="Блок-схема: перфолента 9"/>
            <p:cNvSpPr/>
            <p:nvPr/>
          </p:nvSpPr>
          <p:spPr>
            <a:xfrm rot="20119074" flipH="1">
              <a:off x="616507" y="761502"/>
              <a:ext cx="2590800" cy="1000274"/>
            </a:xfrm>
            <a:prstGeom prst="flowChartPunchedTap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 rot="20345914">
              <a:off x="935776" y="939073"/>
              <a:ext cx="1952258" cy="645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000" b="1" dirty="0" smtClean="0">
                  <a:ln w="12700">
                    <a:solidFill>
                      <a:schemeClr val="accent5"/>
                    </a:solidFill>
                    <a:prstDash val="solid"/>
                  </a:ln>
                  <a:solidFill>
                    <a:schemeClr val="accent6"/>
                  </a:solidFill>
                </a:rPr>
                <a:t>ВТОРНИК</a:t>
              </a:r>
              <a:endParaRPr lang="ru-RU" sz="3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9384011" y="914401"/>
            <a:ext cx="2355273" cy="1045306"/>
            <a:chOff x="616507" y="761502"/>
            <a:chExt cx="2590800" cy="1000274"/>
          </a:xfrm>
        </p:grpSpPr>
        <p:sp>
          <p:nvSpPr>
            <p:cNvPr id="13" name="Блок-схема: перфолента 12"/>
            <p:cNvSpPr/>
            <p:nvPr/>
          </p:nvSpPr>
          <p:spPr>
            <a:xfrm rot="20119074" flipH="1">
              <a:off x="616507" y="761502"/>
              <a:ext cx="2590800" cy="1000274"/>
            </a:xfrm>
            <a:prstGeom prst="flowChartPunchedTap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 rot="20345914">
              <a:off x="1203556" y="980827"/>
              <a:ext cx="1416698" cy="530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0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СРЕДА</a:t>
              </a:r>
              <a:endParaRPr lang="ru-RU" sz="3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8118763" y="5245851"/>
            <a:ext cx="2355273" cy="1000313"/>
            <a:chOff x="616507" y="761502"/>
            <a:chExt cx="2590800" cy="1000274"/>
          </a:xfrm>
        </p:grpSpPr>
        <p:sp>
          <p:nvSpPr>
            <p:cNvPr id="16" name="Блок-схема: перфолента 15"/>
            <p:cNvSpPr/>
            <p:nvPr/>
          </p:nvSpPr>
          <p:spPr>
            <a:xfrm rot="20119074" flipH="1">
              <a:off x="616507" y="761502"/>
              <a:ext cx="2590800" cy="1000274"/>
            </a:xfrm>
            <a:prstGeom prst="flowChartPunchedTap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 rot="20345914">
              <a:off x="874614" y="1007589"/>
              <a:ext cx="2023875" cy="553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000" b="1" dirty="0" smtClean="0">
                  <a:ln w="12700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outerShdw dist="38100" dir="2640000" algn="bl" rotWithShape="0">
                      <a:schemeClr val="tx2">
                        <a:lumMod val="75000"/>
                      </a:schemeClr>
                    </a:outerShdw>
                  </a:effectLst>
                </a:rPr>
                <a:t>ПЯТНИЦА</a:t>
              </a:r>
              <a:endParaRPr lang="ru-RU" sz="3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4040073" y="5181976"/>
            <a:ext cx="2208327" cy="1080280"/>
            <a:chOff x="616507" y="761502"/>
            <a:chExt cx="2590800" cy="1000274"/>
          </a:xfrm>
        </p:grpSpPr>
        <p:sp>
          <p:nvSpPr>
            <p:cNvPr id="19" name="Блок-схема: перфолента 18"/>
            <p:cNvSpPr/>
            <p:nvPr/>
          </p:nvSpPr>
          <p:spPr>
            <a:xfrm rot="20119074" flipH="1">
              <a:off x="616507" y="761502"/>
              <a:ext cx="2590800" cy="1000274"/>
            </a:xfrm>
            <a:prstGeom prst="flowChartPunchedTap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/>
            <p:cNvSpPr txBox="1"/>
            <p:nvPr/>
          </p:nvSpPr>
          <p:spPr>
            <a:xfrm rot="20345914">
              <a:off x="919769" y="997325"/>
              <a:ext cx="2089119" cy="5129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3000" b="1" dirty="0" smtClean="0">
                  <a:ln w="12700">
                    <a:solidFill>
                      <a:schemeClr val="accent5"/>
                    </a:solidFill>
                    <a:prstDash val="solid"/>
                  </a:ln>
                  <a:solidFill>
                    <a:srgbClr val="FF0000"/>
                  </a:solidFill>
                </a:rPr>
                <a:t>СУББОТА</a:t>
              </a:r>
              <a:endParaRPr lang="ru-RU" sz="3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65228" y="4363838"/>
            <a:ext cx="2609609" cy="1164126"/>
            <a:chOff x="616507" y="761502"/>
            <a:chExt cx="2590800" cy="1000274"/>
          </a:xfrm>
        </p:grpSpPr>
        <p:sp>
          <p:nvSpPr>
            <p:cNvPr id="22" name="Блок-схема: перфолента 21"/>
            <p:cNvSpPr/>
            <p:nvPr/>
          </p:nvSpPr>
          <p:spPr>
            <a:xfrm rot="20119074" flipH="1">
              <a:off x="616507" y="761502"/>
              <a:ext cx="2590800" cy="1000274"/>
            </a:xfrm>
            <a:prstGeom prst="flowChartPunchedTap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/>
            <p:cNvSpPr txBox="1"/>
            <p:nvPr/>
          </p:nvSpPr>
          <p:spPr>
            <a:xfrm rot="20345914">
              <a:off x="650137" y="1023627"/>
              <a:ext cx="2523537" cy="4760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3000" b="1" dirty="0" smtClean="0">
                  <a:ln w="12700">
                    <a:solidFill>
                      <a:schemeClr val="accent5"/>
                    </a:solidFill>
                    <a:prstDash val="solid"/>
                  </a:ln>
                  <a:solidFill>
                    <a:srgbClr val="FF0000"/>
                  </a:solidFill>
                </a:rPr>
                <a:t>ВОСКРЕСЕНЬЕ</a:t>
              </a:r>
              <a:endParaRPr lang="ru-RU" sz="3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9436349" y="3068599"/>
            <a:ext cx="2355273" cy="1011038"/>
            <a:chOff x="616507" y="761502"/>
            <a:chExt cx="2590800" cy="1000274"/>
          </a:xfrm>
        </p:grpSpPr>
        <p:sp>
          <p:nvSpPr>
            <p:cNvPr id="25" name="Блок-схема: перфолента 24"/>
            <p:cNvSpPr/>
            <p:nvPr/>
          </p:nvSpPr>
          <p:spPr>
            <a:xfrm rot="20119074" flipH="1">
              <a:off x="616507" y="761502"/>
              <a:ext cx="2590800" cy="1000274"/>
            </a:xfrm>
            <a:prstGeom prst="flowChartPunchedTap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/>
            <p:cNvSpPr txBox="1"/>
            <p:nvPr/>
          </p:nvSpPr>
          <p:spPr>
            <a:xfrm rot="20345914">
              <a:off x="1037459" y="987587"/>
              <a:ext cx="1748891" cy="548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000" b="1" dirty="0" smtClean="0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solidFill>
                    <a:srgbClr val="00B050"/>
                  </a:solid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</a:rPr>
                <a:t>ЧЕТВЕРГ</a:t>
              </a:r>
              <a:endParaRPr lang="ru-RU" sz="3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78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9379" y="1172699"/>
            <a:ext cx="4142509" cy="5338937"/>
          </a:xfrm>
        </p:spPr>
        <p:txBody>
          <a:bodyPr>
            <a:prstTxWarp prst="textPlain">
              <a:avLst/>
            </a:prstTxWarp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2000" b="1" cap="none" dirty="0" smtClean="0">
                <a:solidFill>
                  <a:srgbClr val="FF6600"/>
                </a:solidFill>
                <a:latin typeface="CentSchbkCyrill BT" panose="02040603050705020303" pitchFamily="18" charset="-52"/>
                <a:cs typeface="Times New Roman" panose="02020603050405020304" pitchFamily="18" charset="0"/>
              </a:rPr>
              <a:t>Как-то с другом захотели</a:t>
            </a:r>
            <a:br>
              <a:rPr lang="ru-RU" sz="2000" b="1" cap="none" dirty="0" smtClean="0">
                <a:solidFill>
                  <a:srgbClr val="FF6600"/>
                </a:solidFill>
                <a:latin typeface="CentSchbkCyrill BT" panose="02040603050705020303" pitchFamily="18" charset="-52"/>
                <a:cs typeface="Times New Roman" panose="02020603050405020304" pitchFamily="18" charset="0"/>
              </a:rPr>
            </a:br>
            <a:r>
              <a:rPr lang="ru-RU" sz="2000" b="1" cap="none" dirty="0" smtClean="0">
                <a:solidFill>
                  <a:srgbClr val="FF6600"/>
                </a:solidFill>
                <a:latin typeface="CentSchbkCyrill BT" panose="02040603050705020303" pitchFamily="18" charset="-52"/>
                <a:cs typeface="Times New Roman" panose="02020603050405020304" pitchFamily="18" charset="0"/>
              </a:rPr>
              <a:t>Мы однажды посчитать:</a:t>
            </a:r>
            <a:br>
              <a:rPr lang="ru-RU" sz="2000" b="1" cap="none" dirty="0" smtClean="0">
                <a:solidFill>
                  <a:srgbClr val="FF6600"/>
                </a:solidFill>
                <a:latin typeface="CentSchbkCyrill BT" panose="02040603050705020303" pitchFamily="18" charset="-52"/>
                <a:cs typeface="Times New Roman" panose="02020603050405020304" pitchFamily="18" charset="0"/>
              </a:rPr>
            </a:br>
            <a:r>
              <a:rPr lang="ru-RU" sz="2000" b="1" cap="none" dirty="0" smtClean="0">
                <a:solidFill>
                  <a:srgbClr val="FF6600"/>
                </a:solidFill>
                <a:latin typeface="CentSchbkCyrill BT" panose="02040603050705020303" pitchFamily="18" charset="-52"/>
                <a:cs typeface="Times New Roman" panose="02020603050405020304" pitchFamily="18" charset="0"/>
              </a:rPr>
              <a:t>Сколько дней у нас в неделе-</a:t>
            </a:r>
            <a:br>
              <a:rPr lang="ru-RU" sz="2000" b="1" cap="none" dirty="0" smtClean="0">
                <a:solidFill>
                  <a:srgbClr val="FF6600"/>
                </a:solidFill>
                <a:latin typeface="CentSchbkCyrill BT" panose="02040603050705020303" pitchFamily="18" charset="-52"/>
                <a:cs typeface="Times New Roman" panose="02020603050405020304" pitchFamily="18" charset="0"/>
              </a:rPr>
            </a:br>
            <a:r>
              <a:rPr lang="ru-RU" sz="2000" b="1" cap="none" dirty="0" smtClean="0">
                <a:solidFill>
                  <a:srgbClr val="FF6600"/>
                </a:solidFill>
                <a:latin typeface="CentSchbkCyrill BT" panose="02040603050705020303" pitchFamily="18" charset="-52"/>
                <a:cs typeface="Times New Roman" panose="02020603050405020304" pitchFamily="18" charset="0"/>
              </a:rPr>
              <a:t>Три, четыре или пять?</a:t>
            </a:r>
            <a:br>
              <a:rPr lang="ru-RU" sz="2000" b="1" cap="none" dirty="0" smtClean="0">
                <a:solidFill>
                  <a:srgbClr val="FF6600"/>
                </a:solidFill>
                <a:latin typeface="CentSchbkCyrill BT" panose="02040603050705020303" pitchFamily="18" charset="-52"/>
                <a:cs typeface="Times New Roman" panose="02020603050405020304" pitchFamily="18" charset="0"/>
              </a:rPr>
            </a:br>
            <a:r>
              <a:rPr lang="ru-RU" sz="2000" b="1" cap="none" dirty="0" smtClean="0">
                <a:solidFill>
                  <a:srgbClr val="FF6600"/>
                </a:solidFill>
                <a:latin typeface="CentSchbkCyrill BT" panose="02040603050705020303" pitchFamily="18" charset="-52"/>
                <a:cs typeface="Times New Roman" panose="02020603050405020304" pitchFamily="18" charset="0"/>
              </a:rPr>
              <a:t>Мы до вечера пыхтели,</a:t>
            </a:r>
            <a:br>
              <a:rPr lang="ru-RU" sz="2000" b="1" cap="none" dirty="0" smtClean="0">
                <a:solidFill>
                  <a:srgbClr val="FF6600"/>
                </a:solidFill>
                <a:latin typeface="CentSchbkCyrill BT" panose="02040603050705020303" pitchFamily="18" charset="-52"/>
                <a:cs typeface="Times New Roman" panose="02020603050405020304" pitchFamily="18" charset="0"/>
              </a:rPr>
            </a:br>
            <a:r>
              <a:rPr lang="ru-RU" sz="2000" b="1" cap="none" dirty="0" smtClean="0">
                <a:solidFill>
                  <a:srgbClr val="FF6600"/>
                </a:solidFill>
                <a:latin typeface="CentSchbkCyrill BT" panose="02040603050705020303" pitchFamily="18" charset="-52"/>
                <a:cs typeface="Times New Roman" panose="02020603050405020304" pitchFamily="18" charset="0"/>
              </a:rPr>
              <a:t>Но ответ найти сумели,</a:t>
            </a:r>
            <a:br>
              <a:rPr lang="ru-RU" sz="2000" b="1" cap="none" dirty="0" smtClean="0">
                <a:solidFill>
                  <a:srgbClr val="FF6600"/>
                </a:solidFill>
                <a:latin typeface="CentSchbkCyrill BT" panose="02040603050705020303" pitchFamily="18" charset="-52"/>
                <a:cs typeface="Times New Roman" panose="02020603050405020304" pitchFamily="18" charset="0"/>
              </a:rPr>
            </a:br>
            <a:r>
              <a:rPr lang="ru-RU" sz="2000" b="1" cap="none" dirty="0" smtClean="0">
                <a:solidFill>
                  <a:srgbClr val="FF6600"/>
                </a:solidFill>
                <a:latin typeface="CentSchbkCyrill BT" panose="02040603050705020303" pitchFamily="18" charset="-52"/>
                <a:cs typeface="Times New Roman" panose="02020603050405020304" pitchFamily="18" charset="0"/>
              </a:rPr>
              <a:t>И ответа нет верней:</a:t>
            </a:r>
            <a:br>
              <a:rPr lang="ru-RU" sz="2000" b="1" cap="none" dirty="0" smtClean="0">
                <a:solidFill>
                  <a:srgbClr val="FF6600"/>
                </a:solidFill>
                <a:latin typeface="CentSchbkCyrill BT" panose="02040603050705020303" pitchFamily="18" charset="-52"/>
                <a:cs typeface="Times New Roman" panose="02020603050405020304" pitchFamily="18" charset="0"/>
              </a:rPr>
            </a:br>
            <a:r>
              <a:rPr lang="ru-RU" sz="2000" b="1" cap="none" dirty="0" smtClean="0">
                <a:solidFill>
                  <a:srgbClr val="FF6600"/>
                </a:solidFill>
                <a:latin typeface="CentSchbkCyrill BT" panose="02040603050705020303" pitchFamily="18" charset="-52"/>
                <a:cs typeface="Times New Roman" panose="02020603050405020304" pitchFamily="18" charset="0"/>
              </a:rPr>
              <a:t>Ровно семь в неделе дней!</a:t>
            </a:r>
            <a:endParaRPr lang="ru-RU" sz="2000" b="1" cap="none" dirty="0">
              <a:solidFill>
                <a:srgbClr val="FF6600"/>
              </a:solidFill>
              <a:latin typeface="CentSchbkCyrill BT" panose="02040603050705020303" pitchFamily="18" charset="-52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718" y="926025"/>
            <a:ext cx="4524809" cy="61514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575" y="926025"/>
            <a:ext cx="5028309" cy="60843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04750" y="279694"/>
            <a:ext cx="5451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дней в неделе ?</a:t>
            </a:r>
            <a:endParaRPr lang="ru-RU" sz="36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87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332509" y="196566"/>
            <a:ext cx="11637818" cy="6616977"/>
            <a:chOff x="332509" y="196566"/>
            <a:chExt cx="11637818" cy="6616977"/>
          </a:xfrm>
        </p:grpSpPr>
        <p:sp>
          <p:nvSpPr>
            <p:cNvPr id="3" name="TextBox 2"/>
            <p:cNvSpPr txBox="1"/>
            <p:nvPr/>
          </p:nvSpPr>
          <p:spPr>
            <a:xfrm>
              <a:off x="3280059" y="196566"/>
              <a:ext cx="59470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spc="50" dirty="0" smtClean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Зачем дням недели имена?</a:t>
              </a:r>
              <a:endParaRPr lang="ru-RU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2785" y="2668188"/>
              <a:ext cx="3337542" cy="4145355"/>
            </a:xfrm>
            <a:prstGeom prst="rect">
              <a:avLst/>
            </a:prstGeom>
          </p:spPr>
        </p:pic>
        <p:grpSp>
          <p:nvGrpSpPr>
            <p:cNvPr id="7" name="Группа 6"/>
            <p:cNvGrpSpPr/>
            <p:nvPr/>
          </p:nvGrpSpPr>
          <p:grpSpPr>
            <a:xfrm>
              <a:off x="332509" y="842896"/>
              <a:ext cx="9033164" cy="5211539"/>
              <a:chOff x="2396836" y="2313709"/>
              <a:chExt cx="8118764" cy="2937163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3480168" y="2741534"/>
                <a:ext cx="6539388" cy="2081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Раньше никаких имён у дней недели не было и из-за этого была страшная путаница. </a:t>
                </a:r>
              </a:p>
              <a:p>
                <a:pPr>
                  <a:lnSpc>
                    <a:spcPct val="150000"/>
                  </a:lnSpc>
                </a:pP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Захотел, например кто-то прийти в гости, а когда не сказал? И вот: день его ждут, два, три, а он всё - не приходит… Перестали ждать, а он тут как тут! </a:t>
                </a:r>
              </a:p>
              <a:p>
                <a:pPr>
                  <a:lnSpc>
                    <a:spcPct val="150000"/>
                  </a:lnSpc>
                </a:pP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Вот поэтому и решили дни имена себе придумать.</a:t>
                </a:r>
              </a:p>
              <a:p>
                <a:endParaRPr lang="ru-RU" dirty="0"/>
              </a:p>
            </p:txBody>
          </p:sp>
          <p:sp>
            <p:nvSpPr>
              <p:cNvPr id="6" name="Выноска-облако 5"/>
              <p:cNvSpPr/>
              <p:nvPr/>
            </p:nvSpPr>
            <p:spPr>
              <a:xfrm flipH="1">
                <a:off x="2396836" y="2313709"/>
                <a:ext cx="8118764" cy="2937163"/>
              </a:xfrm>
              <a:prstGeom prst="cloudCallou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0891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6985144" y="2853031"/>
            <a:ext cx="4952815" cy="3357150"/>
            <a:chOff x="6985144" y="2853031"/>
            <a:chExt cx="4952815" cy="3357150"/>
          </a:xfrm>
        </p:grpSpPr>
        <p:sp>
          <p:nvSpPr>
            <p:cNvPr id="9" name="Выноска-облако 8"/>
            <p:cNvSpPr/>
            <p:nvPr/>
          </p:nvSpPr>
          <p:spPr>
            <a:xfrm rot="6261125">
              <a:off x="7782977" y="2055198"/>
              <a:ext cx="3357150" cy="4952815"/>
            </a:xfrm>
            <a:prstGeom prst="cloud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 flipH="1">
              <a:off x="7630138" y="3746775"/>
              <a:ext cx="407324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ладошке первый я </a:t>
              </a:r>
            </a:p>
            <a:p>
              <a:r>
                <a: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 в неделе </a:t>
              </a:r>
              <a:r>
                <a:rPr lang="ru-RU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тоже.</a:t>
              </a:r>
              <a:endPara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Первый </a:t>
              </a:r>
              <a:r>
                <a: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день </a:t>
              </a:r>
              <a:r>
                <a:rPr lang="ru-RU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 </a:t>
              </a:r>
              <a:r>
                <a: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всем </a:t>
              </a:r>
              <a:r>
                <a:rPr lang="ru-RU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неделям </a:t>
              </a:r>
              <a:r>
                <a: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Носит имя </a:t>
              </a:r>
              <a:r>
                <a:rPr lang="ru-RU" sz="2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Понедельник</a:t>
              </a:r>
              <a:r>
                <a:rPr lang="ru-RU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 rot="898027">
            <a:off x="153340" y="913864"/>
            <a:ext cx="6278276" cy="5665823"/>
            <a:chOff x="2032565" y="484186"/>
            <a:chExt cx="6699439" cy="6055669"/>
          </a:xfrm>
        </p:grpSpPr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298" t="9853" r="3458" b="68889"/>
            <a:stretch/>
          </p:blipFill>
          <p:spPr>
            <a:xfrm>
              <a:off x="2032565" y="665019"/>
              <a:ext cx="6699439" cy="5874836"/>
            </a:xfrm>
            <a:prstGeom prst="rect">
              <a:avLst/>
            </a:prstGeom>
          </p:spPr>
        </p:pic>
        <p:sp>
          <p:nvSpPr>
            <p:cNvPr id="21" name="Полилиния 20"/>
            <p:cNvSpPr/>
            <p:nvPr/>
          </p:nvSpPr>
          <p:spPr>
            <a:xfrm>
              <a:off x="5237018" y="1995055"/>
              <a:ext cx="845147" cy="665567"/>
            </a:xfrm>
            <a:custGeom>
              <a:avLst/>
              <a:gdLst>
                <a:gd name="connsiteX0" fmla="*/ 0 w 845147"/>
                <a:gd name="connsiteY0" fmla="*/ 221672 h 665567"/>
                <a:gd name="connsiteX1" fmla="*/ 207818 w 845147"/>
                <a:gd name="connsiteY1" fmla="*/ 595745 h 665567"/>
                <a:gd name="connsiteX2" fmla="*/ 387927 w 845147"/>
                <a:gd name="connsiteY2" fmla="*/ 665018 h 665567"/>
                <a:gd name="connsiteX3" fmla="*/ 581891 w 845147"/>
                <a:gd name="connsiteY3" fmla="*/ 623454 h 665567"/>
                <a:gd name="connsiteX4" fmla="*/ 803564 w 845147"/>
                <a:gd name="connsiteY4" fmla="*/ 540327 h 665567"/>
                <a:gd name="connsiteX5" fmla="*/ 845127 w 845147"/>
                <a:gd name="connsiteY5" fmla="*/ 0 h 665567"/>
                <a:gd name="connsiteX6" fmla="*/ 845127 w 845147"/>
                <a:gd name="connsiteY6" fmla="*/ 0 h 66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5147" h="665567">
                  <a:moveTo>
                    <a:pt x="0" y="221672"/>
                  </a:moveTo>
                  <a:cubicBezTo>
                    <a:pt x="71582" y="371763"/>
                    <a:pt x="143164" y="521854"/>
                    <a:pt x="207818" y="595745"/>
                  </a:cubicBezTo>
                  <a:cubicBezTo>
                    <a:pt x="272472" y="669636"/>
                    <a:pt x="325582" y="660400"/>
                    <a:pt x="387927" y="665018"/>
                  </a:cubicBezTo>
                  <a:cubicBezTo>
                    <a:pt x="450272" y="669636"/>
                    <a:pt x="512618" y="644236"/>
                    <a:pt x="581891" y="623454"/>
                  </a:cubicBezTo>
                  <a:cubicBezTo>
                    <a:pt x="651164" y="602672"/>
                    <a:pt x="759691" y="644236"/>
                    <a:pt x="803564" y="540327"/>
                  </a:cubicBezTo>
                  <a:cubicBezTo>
                    <a:pt x="847437" y="436418"/>
                    <a:pt x="845127" y="0"/>
                    <a:pt x="845127" y="0"/>
                  </a:cubicBezTo>
                  <a:lnTo>
                    <a:pt x="845127" y="0"/>
                  </a:lnTo>
                </a:path>
              </a:pathLst>
            </a:custGeom>
            <a:noFill/>
            <a:ln w="762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4904509" y="484186"/>
              <a:ext cx="1025236" cy="596469"/>
            </a:xfrm>
            <a:custGeom>
              <a:avLst/>
              <a:gdLst>
                <a:gd name="connsiteX0" fmla="*/ 0 w 1025236"/>
                <a:gd name="connsiteY0" fmla="*/ 596469 h 596469"/>
                <a:gd name="connsiteX1" fmla="*/ 13855 w 1025236"/>
                <a:gd name="connsiteY1" fmla="*/ 291669 h 596469"/>
                <a:gd name="connsiteX2" fmla="*/ 13855 w 1025236"/>
                <a:gd name="connsiteY2" fmla="*/ 208541 h 596469"/>
                <a:gd name="connsiteX3" fmla="*/ 69273 w 1025236"/>
                <a:gd name="connsiteY3" fmla="*/ 166978 h 596469"/>
                <a:gd name="connsiteX4" fmla="*/ 221673 w 1025236"/>
                <a:gd name="connsiteY4" fmla="*/ 83850 h 596469"/>
                <a:gd name="connsiteX5" fmla="*/ 429491 w 1025236"/>
                <a:gd name="connsiteY5" fmla="*/ 28432 h 596469"/>
                <a:gd name="connsiteX6" fmla="*/ 651164 w 1025236"/>
                <a:gd name="connsiteY6" fmla="*/ 723 h 596469"/>
                <a:gd name="connsiteX7" fmla="*/ 831273 w 1025236"/>
                <a:gd name="connsiteY7" fmla="*/ 56141 h 596469"/>
                <a:gd name="connsiteX8" fmla="*/ 914400 w 1025236"/>
                <a:gd name="connsiteY8" fmla="*/ 153123 h 596469"/>
                <a:gd name="connsiteX9" fmla="*/ 1011382 w 1025236"/>
                <a:gd name="connsiteY9" fmla="*/ 347087 h 596469"/>
                <a:gd name="connsiteX10" fmla="*/ 1025236 w 1025236"/>
                <a:gd name="connsiteY10" fmla="*/ 374796 h 596469"/>
                <a:gd name="connsiteX11" fmla="*/ 983673 w 1025236"/>
                <a:gd name="connsiteY11" fmla="*/ 402505 h 596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25236" h="596469">
                  <a:moveTo>
                    <a:pt x="0" y="596469"/>
                  </a:moveTo>
                  <a:cubicBezTo>
                    <a:pt x="5773" y="476396"/>
                    <a:pt x="11546" y="356324"/>
                    <a:pt x="13855" y="291669"/>
                  </a:cubicBezTo>
                  <a:cubicBezTo>
                    <a:pt x="16164" y="227014"/>
                    <a:pt x="13855" y="208541"/>
                    <a:pt x="13855" y="208541"/>
                  </a:cubicBezTo>
                  <a:cubicBezTo>
                    <a:pt x="23091" y="187759"/>
                    <a:pt x="34637" y="187760"/>
                    <a:pt x="69273" y="166978"/>
                  </a:cubicBezTo>
                  <a:cubicBezTo>
                    <a:pt x="103909" y="146196"/>
                    <a:pt x="161637" y="106941"/>
                    <a:pt x="221673" y="83850"/>
                  </a:cubicBezTo>
                  <a:cubicBezTo>
                    <a:pt x="281709" y="60759"/>
                    <a:pt x="357909" y="42286"/>
                    <a:pt x="429491" y="28432"/>
                  </a:cubicBezTo>
                  <a:cubicBezTo>
                    <a:pt x="501073" y="14577"/>
                    <a:pt x="584200" y="-3895"/>
                    <a:pt x="651164" y="723"/>
                  </a:cubicBezTo>
                  <a:cubicBezTo>
                    <a:pt x="718128" y="5341"/>
                    <a:pt x="787400" y="30741"/>
                    <a:pt x="831273" y="56141"/>
                  </a:cubicBezTo>
                  <a:cubicBezTo>
                    <a:pt x="875146" y="81541"/>
                    <a:pt x="884382" y="104632"/>
                    <a:pt x="914400" y="153123"/>
                  </a:cubicBezTo>
                  <a:cubicBezTo>
                    <a:pt x="944418" y="201614"/>
                    <a:pt x="1011382" y="347087"/>
                    <a:pt x="1011382" y="347087"/>
                  </a:cubicBezTo>
                  <a:lnTo>
                    <a:pt x="1025236" y="374796"/>
                  </a:lnTo>
                  <a:cubicBezTo>
                    <a:pt x="1020618" y="384032"/>
                    <a:pt x="1002145" y="393268"/>
                    <a:pt x="983673" y="402505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762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5423081" y="2147341"/>
              <a:ext cx="511795" cy="347923"/>
            </a:xfrm>
            <a:custGeom>
              <a:avLst/>
              <a:gdLst>
                <a:gd name="connsiteX0" fmla="*/ 21755 w 511795"/>
                <a:gd name="connsiteY0" fmla="*/ 55532 h 347923"/>
                <a:gd name="connsiteX1" fmla="*/ 21755 w 511795"/>
                <a:gd name="connsiteY1" fmla="*/ 152514 h 347923"/>
                <a:gd name="connsiteX2" fmla="*/ 7901 w 511795"/>
                <a:gd name="connsiteY2" fmla="*/ 277204 h 347923"/>
                <a:gd name="connsiteX3" fmla="*/ 160301 w 511795"/>
                <a:gd name="connsiteY3" fmla="*/ 332623 h 347923"/>
                <a:gd name="connsiteX4" fmla="*/ 312701 w 511795"/>
                <a:gd name="connsiteY4" fmla="*/ 346477 h 347923"/>
                <a:gd name="connsiteX5" fmla="*/ 437392 w 511795"/>
                <a:gd name="connsiteY5" fmla="*/ 304914 h 347923"/>
                <a:gd name="connsiteX6" fmla="*/ 506664 w 511795"/>
                <a:gd name="connsiteY6" fmla="*/ 249495 h 347923"/>
                <a:gd name="connsiteX7" fmla="*/ 506664 w 511795"/>
                <a:gd name="connsiteY7" fmla="*/ 152514 h 347923"/>
                <a:gd name="connsiteX8" fmla="*/ 506664 w 511795"/>
                <a:gd name="connsiteY8" fmla="*/ 97095 h 347923"/>
                <a:gd name="connsiteX9" fmla="*/ 451246 w 511795"/>
                <a:gd name="connsiteY9" fmla="*/ 13968 h 347923"/>
                <a:gd name="connsiteX10" fmla="*/ 451246 w 511795"/>
                <a:gd name="connsiteY10" fmla="*/ 114 h 347923"/>
                <a:gd name="connsiteX11" fmla="*/ 437392 w 511795"/>
                <a:gd name="connsiteY11" fmla="*/ 13968 h 347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1795" h="347923">
                  <a:moveTo>
                    <a:pt x="21755" y="55532"/>
                  </a:moveTo>
                  <a:cubicBezTo>
                    <a:pt x="22909" y="85550"/>
                    <a:pt x="24064" y="115569"/>
                    <a:pt x="21755" y="152514"/>
                  </a:cubicBezTo>
                  <a:cubicBezTo>
                    <a:pt x="19446" y="189459"/>
                    <a:pt x="-15190" y="247186"/>
                    <a:pt x="7901" y="277204"/>
                  </a:cubicBezTo>
                  <a:cubicBezTo>
                    <a:pt x="30992" y="307222"/>
                    <a:pt x="109501" y="321077"/>
                    <a:pt x="160301" y="332623"/>
                  </a:cubicBezTo>
                  <a:cubicBezTo>
                    <a:pt x="211101" y="344169"/>
                    <a:pt x="266519" y="351095"/>
                    <a:pt x="312701" y="346477"/>
                  </a:cubicBezTo>
                  <a:cubicBezTo>
                    <a:pt x="358883" y="341859"/>
                    <a:pt x="405065" y="321078"/>
                    <a:pt x="437392" y="304914"/>
                  </a:cubicBezTo>
                  <a:cubicBezTo>
                    <a:pt x="469719" y="288750"/>
                    <a:pt x="495119" y="274895"/>
                    <a:pt x="506664" y="249495"/>
                  </a:cubicBezTo>
                  <a:cubicBezTo>
                    <a:pt x="518209" y="224095"/>
                    <a:pt x="506664" y="152514"/>
                    <a:pt x="506664" y="152514"/>
                  </a:cubicBezTo>
                  <a:cubicBezTo>
                    <a:pt x="506664" y="127114"/>
                    <a:pt x="515900" y="120186"/>
                    <a:pt x="506664" y="97095"/>
                  </a:cubicBezTo>
                  <a:cubicBezTo>
                    <a:pt x="497428" y="74004"/>
                    <a:pt x="451246" y="13968"/>
                    <a:pt x="451246" y="13968"/>
                  </a:cubicBezTo>
                  <a:cubicBezTo>
                    <a:pt x="442010" y="-2196"/>
                    <a:pt x="453555" y="114"/>
                    <a:pt x="451246" y="114"/>
                  </a:cubicBezTo>
                  <a:cubicBezTo>
                    <a:pt x="448937" y="114"/>
                    <a:pt x="443164" y="7041"/>
                    <a:pt x="437392" y="13968"/>
                  </a:cubicBezTo>
                </a:path>
              </a:pathLst>
            </a:custGeom>
            <a:noFill/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5500255" y="2036618"/>
              <a:ext cx="304800" cy="69273"/>
            </a:xfrm>
            <a:custGeom>
              <a:avLst/>
              <a:gdLst>
                <a:gd name="connsiteX0" fmla="*/ 0 w 304800"/>
                <a:gd name="connsiteY0" fmla="*/ 55418 h 69273"/>
                <a:gd name="connsiteX1" fmla="*/ 124690 w 304800"/>
                <a:gd name="connsiteY1" fmla="*/ 69273 h 69273"/>
                <a:gd name="connsiteX2" fmla="*/ 124690 w 304800"/>
                <a:gd name="connsiteY2" fmla="*/ 69273 h 69273"/>
                <a:gd name="connsiteX3" fmla="*/ 304800 w 304800"/>
                <a:gd name="connsiteY3" fmla="*/ 0 h 69273"/>
                <a:gd name="connsiteX4" fmla="*/ 304800 w 304800"/>
                <a:gd name="connsiteY4" fmla="*/ 0 h 69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0" h="69273">
                  <a:moveTo>
                    <a:pt x="0" y="55418"/>
                  </a:moveTo>
                  <a:lnTo>
                    <a:pt x="124690" y="69273"/>
                  </a:lnTo>
                  <a:lnTo>
                    <a:pt x="124690" y="69273"/>
                  </a:lnTo>
                  <a:lnTo>
                    <a:pt x="304800" y="0"/>
                  </a:lnTo>
                  <a:lnTo>
                    <a:pt x="304800" y="0"/>
                  </a:lnTo>
                </a:path>
              </a:pathLst>
            </a:cu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5070764" y="607214"/>
              <a:ext cx="595745" cy="224059"/>
            </a:xfrm>
            <a:custGeom>
              <a:avLst/>
              <a:gdLst>
                <a:gd name="connsiteX0" fmla="*/ 0 w 595745"/>
                <a:gd name="connsiteY0" fmla="*/ 224059 h 224059"/>
                <a:gd name="connsiteX1" fmla="*/ 27709 w 595745"/>
                <a:gd name="connsiteY1" fmla="*/ 154786 h 224059"/>
                <a:gd name="connsiteX2" fmla="*/ 152400 w 595745"/>
                <a:gd name="connsiteY2" fmla="*/ 57804 h 224059"/>
                <a:gd name="connsiteX3" fmla="*/ 374072 w 595745"/>
                <a:gd name="connsiteY3" fmla="*/ 2386 h 224059"/>
                <a:gd name="connsiteX4" fmla="*/ 526472 w 595745"/>
                <a:gd name="connsiteY4" fmla="*/ 16241 h 224059"/>
                <a:gd name="connsiteX5" fmla="*/ 595745 w 595745"/>
                <a:gd name="connsiteY5" fmla="*/ 71659 h 224059"/>
                <a:gd name="connsiteX6" fmla="*/ 595745 w 595745"/>
                <a:gd name="connsiteY6" fmla="*/ 71659 h 224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745" h="224059">
                  <a:moveTo>
                    <a:pt x="0" y="224059"/>
                  </a:moveTo>
                  <a:cubicBezTo>
                    <a:pt x="1154" y="203277"/>
                    <a:pt x="2309" y="182495"/>
                    <a:pt x="27709" y="154786"/>
                  </a:cubicBezTo>
                  <a:cubicBezTo>
                    <a:pt x="53109" y="127077"/>
                    <a:pt x="94673" y="83204"/>
                    <a:pt x="152400" y="57804"/>
                  </a:cubicBezTo>
                  <a:cubicBezTo>
                    <a:pt x="210127" y="32404"/>
                    <a:pt x="311727" y="9313"/>
                    <a:pt x="374072" y="2386"/>
                  </a:cubicBezTo>
                  <a:cubicBezTo>
                    <a:pt x="436417" y="-4541"/>
                    <a:pt x="489527" y="4695"/>
                    <a:pt x="526472" y="16241"/>
                  </a:cubicBezTo>
                  <a:cubicBezTo>
                    <a:pt x="563418" y="27786"/>
                    <a:pt x="595745" y="71659"/>
                    <a:pt x="595745" y="71659"/>
                  </a:cubicBezTo>
                  <a:lnTo>
                    <a:pt x="595745" y="71659"/>
                  </a:lnTo>
                </a:path>
              </a:pathLst>
            </a:custGeom>
            <a:noFill/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TextBox 13"/>
          <p:cNvSpPr txBox="1"/>
          <p:nvPr/>
        </p:nvSpPr>
        <p:spPr>
          <a:xfrm rot="20345914">
            <a:off x="3849903" y="2834314"/>
            <a:ext cx="2595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ПОНЕДЕЛЬНИК</a:t>
            </a:r>
            <a:endParaRPr lang="ru-RU" sz="2400" b="1" i="1" dirty="0">
              <a:ln w="12700">
                <a:solidFill>
                  <a:schemeClr val="accent5"/>
                </a:solidFill>
                <a:prstDash val="solid"/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52059" y="1808683"/>
            <a:ext cx="577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endParaRPr lang="ru-RU" sz="4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76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25" r="3685" b="68687"/>
          <a:stretch/>
        </p:blipFill>
        <p:spPr>
          <a:xfrm rot="864359">
            <a:off x="6394715" y="508992"/>
            <a:ext cx="4864169" cy="6389377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 rot="793196" flipH="1">
            <a:off x="1622192" y="572964"/>
            <a:ext cx="5390838" cy="3279278"/>
            <a:chOff x="6985144" y="2853031"/>
            <a:chExt cx="4952815" cy="3357150"/>
          </a:xfrm>
        </p:grpSpPr>
        <p:sp>
          <p:nvSpPr>
            <p:cNvPr id="7" name="Выноска-облако 6"/>
            <p:cNvSpPr/>
            <p:nvPr/>
          </p:nvSpPr>
          <p:spPr>
            <a:xfrm rot="6261125">
              <a:off x="7782977" y="2055198"/>
              <a:ext cx="3357150" cy="4952815"/>
            </a:xfrm>
            <a:prstGeom prst="cloud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 rot="1595902" flipH="1">
              <a:off x="7386260" y="4046246"/>
              <a:ext cx="4205404" cy="710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</a:t>
              </a:r>
              <a:r>
                <a:rPr lang="ru-RU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второй за ним </a:t>
              </a:r>
              <a:r>
                <a:rPr lang="ru-RU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стою</a:t>
              </a:r>
              <a:r>
                <a:rPr lang="ru-RU" sz="20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  <a:p>
              <a:r>
                <a:rPr lang="ru-RU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Значит </a:t>
              </a:r>
              <a:r>
                <a:rPr lang="ru-RU" sz="2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Вторник</a:t>
              </a:r>
              <a:r>
                <a:rPr lang="ru-RU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здесь в строю</a:t>
              </a:r>
              <a:r>
                <a: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 rot="16796927">
            <a:off x="7985741" y="2183283"/>
            <a:ext cx="23348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ВТОРНИК</a:t>
            </a:r>
            <a:endParaRPr lang="ru-RU" sz="30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56760" y="626261"/>
            <a:ext cx="551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ru-RU" sz="4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26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7" r="73612" b="37576"/>
          <a:stretch/>
        </p:blipFill>
        <p:spPr>
          <a:xfrm rot="936225">
            <a:off x="5818910" y="518845"/>
            <a:ext cx="4946072" cy="6087795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 rot="793196" flipH="1">
            <a:off x="862886" y="902820"/>
            <a:ext cx="4665865" cy="3078266"/>
            <a:chOff x="7487384" y="2913648"/>
            <a:chExt cx="4508998" cy="2851711"/>
          </a:xfrm>
        </p:grpSpPr>
        <p:sp>
          <p:nvSpPr>
            <p:cNvPr id="6" name="Выноска-облако 5"/>
            <p:cNvSpPr/>
            <p:nvPr/>
          </p:nvSpPr>
          <p:spPr>
            <a:xfrm rot="6261125">
              <a:off x="8316027" y="2085005"/>
              <a:ext cx="2851711" cy="4508998"/>
            </a:xfrm>
            <a:prstGeom prst="cloud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 rot="1595902" flipH="1">
              <a:off x="7809734" y="3886913"/>
              <a:ext cx="3567257" cy="769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Третий, средний я всегда Значит буду я </a:t>
              </a:r>
              <a:r>
                <a:rPr lang="ru-RU" sz="2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 Среда!</a:t>
              </a:r>
              <a:endPara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 rot="16965177">
            <a:off x="6766899" y="1435304"/>
            <a:ext cx="1751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СРЕДА</a:t>
            </a:r>
            <a:endParaRPr lang="ru-RU" sz="40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24603" y="263245"/>
            <a:ext cx="5957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endParaRPr lang="ru-RU" sz="44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02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7" t="31111" r="37059" b="37172"/>
          <a:stretch/>
        </p:blipFill>
        <p:spPr>
          <a:xfrm rot="1325017">
            <a:off x="6070735" y="394173"/>
            <a:ext cx="5436362" cy="6565455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 rot="793196" flipH="1">
            <a:off x="1270372" y="406640"/>
            <a:ext cx="5014671" cy="3410920"/>
            <a:chOff x="7487384" y="2913648"/>
            <a:chExt cx="4508998" cy="2851711"/>
          </a:xfrm>
        </p:grpSpPr>
        <p:sp>
          <p:nvSpPr>
            <p:cNvPr id="9" name="Выноска-облако 8"/>
            <p:cNvSpPr/>
            <p:nvPr/>
          </p:nvSpPr>
          <p:spPr>
            <a:xfrm rot="6261125">
              <a:off x="8316027" y="2085005"/>
              <a:ext cx="2851711" cy="4508998"/>
            </a:xfrm>
            <a:prstGeom prst="cloud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 rot="793196" flipH="1">
              <a:off x="7818966" y="3887909"/>
              <a:ext cx="3567257" cy="694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Я четвёртый там и тут,</a:t>
              </a:r>
            </a:p>
            <a:p>
              <a:r>
                <a:rPr lang="ru-RU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Этот день –</a:t>
              </a:r>
              <a:r>
                <a:rPr lang="ru-RU" sz="2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Четверг</a:t>
              </a:r>
              <a:r>
                <a:rPr lang="ru-RU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зовут!</a:t>
              </a:r>
              <a:endPara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 rot="17286470">
            <a:off x="6688732" y="1672234"/>
            <a:ext cx="2037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ЧЕТВЕРГ</a:t>
            </a:r>
            <a:endParaRPr lang="ru-RU" sz="40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30830" y="484918"/>
            <a:ext cx="5957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endParaRPr lang="ru-RU" sz="44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388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28" t="30909" r="1187" b="37576"/>
          <a:stretch/>
        </p:blipFill>
        <p:spPr>
          <a:xfrm rot="1215466">
            <a:off x="5903816" y="445324"/>
            <a:ext cx="5506292" cy="61355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45730" y="1399318"/>
            <a:ext cx="5957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</a:t>
            </a:r>
            <a:endParaRPr lang="ru-RU" sz="44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 rot="177132" flipH="1">
            <a:off x="153198" y="2174503"/>
            <a:ext cx="5390838" cy="3584316"/>
            <a:chOff x="6985144" y="2853031"/>
            <a:chExt cx="4952815" cy="3357150"/>
          </a:xfrm>
        </p:grpSpPr>
        <p:sp>
          <p:nvSpPr>
            <p:cNvPr id="7" name="Выноска-облако 6"/>
            <p:cNvSpPr/>
            <p:nvPr/>
          </p:nvSpPr>
          <p:spPr>
            <a:xfrm rot="6261125">
              <a:off x="7782977" y="2055198"/>
              <a:ext cx="3357150" cy="4952815"/>
            </a:xfrm>
            <a:prstGeom prst="cloud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 rot="793196" flipH="1">
              <a:off x="7653985" y="4176261"/>
              <a:ext cx="3615135" cy="710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череде рабочих дней,</a:t>
              </a:r>
            </a:p>
            <a:p>
              <a:r>
                <a:rPr lang="ru-RU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Пятый – </a:t>
              </a:r>
              <a:r>
                <a:rPr lang="ru-RU" sz="2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Пятница</a:t>
              </a:r>
              <a:r>
                <a:rPr lang="ru-RU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теперь!</a:t>
              </a:r>
              <a:endPara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 rot="16748190">
            <a:off x="5992702" y="2544690"/>
            <a:ext cx="20128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ПЯТНИЦА</a:t>
            </a:r>
            <a:endParaRPr lang="ru-RU" sz="3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654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98" r="3912" b="69091"/>
          <a:stretch/>
        </p:blipFill>
        <p:spPr>
          <a:xfrm flipH="1">
            <a:off x="7279472" y="445837"/>
            <a:ext cx="4817946" cy="62469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03117" y="2362431"/>
            <a:ext cx="5818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r>
            <a:endParaRPr lang="ru-RU" sz="44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33226" y="506816"/>
            <a:ext cx="5818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  <a:endParaRPr lang="ru-RU" sz="44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216099" y="144940"/>
            <a:ext cx="5017662" cy="1203657"/>
            <a:chOff x="189623" y="1595959"/>
            <a:chExt cx="5017662" cy="1203657"/>
          </a:xfrm>
        </p:grpSpPr>
        <p:sp>
          <p:nvSpPr>
            <p:cNvPr id="4" name="TextBox 3"/>
            <p:cNvSpPr txBox="1"/>
            <p:nvPr/>
          </p:nvSpPr>
          <p:spPr>
            <a:xfrm>
              <a:off x="1023132" y="1957835"/>
              <a:ext cx="41841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Вся закончена </a:t>
              </a:r>
              <a:r>
                <a:rPr lang="ru-RU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работа</a:t>
              </a:r>
              <a:r>
                <a: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/>
              </a:r>
              <a:br>
                <a: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endPara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Выноска-облако 9"/>
            <p:cNvSpPr/>
            <p:nvPr/>
          </p:nvSpPr>
          <p:spPr>
            <a:xfrm>
              <a:off x="189623" y="1595959"/>
              <a:ext cx="4963633" cy="1203657"/>
            </a:xfrm>
            <a:prstGeom prst="cloud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TextBox 10"/>
          <p:cNvSpPr txBox="1"/>
          <p:nvPr/>
        </p:nvSpPr>
        <p:spPr>
          <a:xfrm rot="1624314">
            <a:off x="7530740" y="3414333"/>
            <a:ext cx="179697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</a:rPr>
              <a:t>СУББОТА</a:t>
            </a:r>
            <a:endParaRPr lang="ru-RU" sz="3000" b="1" dirty="0">
              <a:ln w="1270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7246276">
            <a:off x="8396717" y="2210490"/>
            <a:ext cx="2488358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</a:rPr>
              <a:t>ВОСКРЕСЕНЬЕ</a:t>
            </a:r>
            <a:endParaRPr lang="ru-RU" sz="3000" b="1" dirty="0">
              <a:ln w="1270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0" y="1546942"/>
            <a:ext cx="3175735" cy="3643745"/>
            <a:chOff x="455778" y="2835414"/>
            <a:chExt cx="3175735" cy="3643745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79" r="77244" b="68889"/>
            <a:stretch/>
          </p:blipFill>
          <p:spPr>
            <a:xfrm rot="999908">
              <a:off x="455778" y="2835414"/>
              <a:ext cx="3175735" cy="3643745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658081" y="3509595"/>
              <a:ext cx="58189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5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19093" y="3184612"/>
              <a:ext cx="58189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solidFill>
                    <a:srgbClr val="00B050"/>
                  </a:solid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4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883116" y="3020512"/>
              <a:ext cx="58189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618512" y="3124875"/>
              <a:ext cx="58189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ln w="12700">
                    <a:solidFill>
                      <a:schemeClr val="accent1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618514" y="3951158"/>
              <a:ext cx="58189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ln w="12700">
                    <a:solidFill>
                      <a:schemeClr val="accent5"/>
                    </a:solidFill>
                    <a:prstDash val="solid"/>
                  </a:ln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</a:t>
              </a: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3283242" y="3448307"/>
            <a:ext cx="5012113" cy="3231366"/>
            <a:chOff x="3283242" y="3448307"/>
            <a:chExt cx="5012113" cy="3231366"/>
          </a:xfrm>
        </p:grpSpPr>
        <p:sp>
          <p:nvSpPr>
            <p:cNvPr id="18" name="Выноска-облако 17"/>
            <p:cNvSpPr/>
            <p:nvPr/>
          </p:nvSpPr>
          <p:spPr>
            <a:xfrm rot="12386347">
              <a:off x="3283242" y="3448307"/>
              <a:ext cx="5012113" cy="3231366"/>
            </a:xfrm>
            <a:prstGeom prst="cloud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675774" y="4531703"/>
              <a:ext cx="422704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День шестой всегда </a:t>
              </a:r>
              <a:r>
                <a:rPr lang="ru-RU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Суббота</a:t>
              </a:r>
              <a:r>
                <a: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br>
                <a: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День седьмой? Его мы знаем:</a:t>
              </a:r>
              <a:br>
                <a: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Воскресенье</a:t>
              </a:r>
              <a:r>
                <a: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- отдыхаем!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423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905619"/>
            <a:ext cx="3987301" cy="4952381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3602883" y="1008369"/>
            <a:ext cx="5070062" cy="3757594"/>
            <a:chOff x="2855440" y="2961861"/>
            <a:chExt cx="5181600" cy="3896139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5440" y="2961861"/>
              <a:ext cx="5181600" cy="389613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4650306" y="3172692"/>
              <a:ext cx="15918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ДНИ НЕДЕЛИ</a:t>
              </a:r>
              <a:endParaRPr lang="ru-RU" sz="16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9033163" y="5215906"/>
            <a:ext cx="32973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</a:p>
          <a:p>
            <a:pPr lvl="0"/>
            <a:r>
              <a:rPr lang="ru-RU" sz="2000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д/с №92</a:t>
            </a:r>
          </a:p>
          <a:p>
            <a:pPr lvl="0"/>
            <a:r>
              <a:rPr lang="ru-RU" sz="2000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Ростовская обл., г. Таганрог</a:t>
            </a:r>
          </a:p>
          <a:p>
            <a:pPr lvl="0"/>
            <a:r>
              <a:rPr lang="ru-RU" sz="2000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Л.Г. </a:t>
            </a:r>
            <a:r>
              <a:rPr lang="ru-RU" sz="2000" dirty="0" err="1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Выродова</a:t>
            </a:r>
            <a:endParaRPr lang="ru-RU" sz="2000" dirty="0">
              <a:solidFill>
                <a:srgbClr val="FF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9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674</TotalTime>
  <Words>249</Words>
  <Application>Microsoft Office PowerPoint</Application>
  <PresentationFormat>Широкоэкранный</PresentationFormat>
  <Paragraphs>53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MS Gothic</vt:lpstr>
      <vt:lpstr>Arial</vt:lpstr>
      <vt:lpstr>Calibri</vt:lpstr>
      <vt:lpstr>Calibri Light</vt:lpstr>
      <vt:lpstr>CentSchbkCyrill BT</vt:lpstr>
      <vt:lpstr>Times New Roman</vt:lpstr>
      <vt:lpstr>Tw Cen MT</vt:lpstr>
      <vt:lpstr>Verdana</vt:lpstr>
      <vt:lpstr>Тема Office</vt:lpstr>
      <vt:lpstr>Капля</vt:lpstr>
      <vt:lpstr>Презентация PowerPoint</vt:lpstr>
      <vt:lpstr>Презентация PowerPoint</vt:lpstr>
      <vt:lpstr>Как-то с другом захотели Мы однажды посчитать: Сколько дней у нас в неделе- Три, четыре или пять? Мы до вечера пыхтели, Но ответ найти сумели, И ответа нет верней: Ровно семь в неделе дней!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64</cp:revision>
  <dcterms:created xsi:type="dcterms:W3CDTF">2022-05-08T20:02:24Z</dcterms:created>
  <dcterms:modified xsi:type="dcterms:W3CDTF">2022-05-12T07:14:42Z</dcterms:modified>
</cp:coreProperties>
</file>