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  <p:sldId id="263" r:id="rId6"/>
    <p:sldId id="274" r:id="rId7"/>
    <p:sldId id="260" r:id="rId8"/>
    <p:sldId id="261" r:id="rId9"/>
    <p:sldId id="262" r:id="rId10"/>
    <p:sldId id="264" r:id="rId11"/>
    <p:sldId id="265" r:id="rId12"/>
    <p:sldId id="267" r:id="rId13"/>
    <p:sldId id="266" r:id="rId14"/>
    <p:sldId id="268" r:id="rId15"/>
    <p:sldId id="269" r:id="rId16"/>
    <p:sldId id="270" r:id="rId17"/>
    <p:sldId id="272" r:id="rId18"/>
    <p:sldId id="273" r:id="rId19"/>
    <p:sldId id="27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99FF"/>
    <a:srgbClr val="CCFFFF"/>
    <a:srgbClr val="66FF33"/>
    <a:srgbClr val="66FF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68563369-E95F-4C53-A8AC-B45DEFF62871}" type="datetimeFigureOut">
              <a:rPr lang="ru-RU" smtClean="0"/>
              <a:t>вт 10.09.19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46038DC0-5E26-460E-8755-E3466C4E55CB}" type="slidenum">
              <a:rPr lang="ru-RU" smtClean="0"/>
              <a:t>‹#›</a:t>
            </a:fld>
            <a:endParaRPr lang="ru-RU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stihi.ru/avtor/marinam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7624" y="1196752"/>
            <a:ext cx="7128792" cy="280076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8800" b="1" cap="all" dirty="0" smtClean="0">
                <a:ln w="0"/>
                <a:solidFill>
                  <a:srgbClr val="FFC000"/>
                </a:solidFill>
                <a:effectLst>
                  <a:reflection blurRad="12700" stA="50000" endPos="50000" dist="5000" dir="5400000" sy="-100000" rotWithShape="0"/>
                </a:effectLst>
              </a:rPr>
              <a:t>Золотая осень</a:t>
            </a:r>
            <a:endParaRPr lang="ru-RU" sz="8800" b="1" cap="all" spc="0" dirty="0">
              <a:ln w="0"/>
              <a:solidFill>
                <a:srgbClr val="FFC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768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764704"/>
            <a:ext cx="7125112" cy="5094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 smtClean="0">
                <a:solidFill>
                  <a:srgbClr val="CCFFFF"/>
                </a:solidFill>
                <a:latin typeface="Monotype Corsiva" pitchFamily="66" charset="0"/>
              </a:rPr>
              <a:t>Утром </a:t>
            </a: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мы во двор идем —</a:t>
            </a:r>
            <a:b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</a:b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Листья сыплются дождём,</a:t>
            </a:r>
            <a:b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</a:b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Под ногами шелестят</a:t>
            </a:r>
            <a:b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</a:b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И летят… летят… летят…</a:t>
            </a:r>
          </a:p>
          <a:p>
            <a:pPr marL="0" indent="0">
              <a:buNone/>
            </a:pP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Пролетают паутинки</a:t>
            </a:r>
            <a:b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</a:b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С паучками в серединке,</a:t>
            </a:r>
            <a:b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</a:b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И высоко от земли</a:t>
            </a:r>
            <a:b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</a:b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Пролетели журавли.</a:t>
            </a:r>
          </a:p>
          <a:p>
            <a:pPr marL="0" indent="0">
              <a:buNone/>
            </a:pP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Всё летит! Должно быть, это</a:t>
            </a:r>
            <a:b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</a:br>
            <a:r>
              <a:rPr lang="ru-RU" sz="2400" i="1" dirty="0">
                <a:solidFill>
                  <a:srgbClr val="CCFFFF"/>
                </a:solidFill>
                <a:latin typeface="Monotype Corsiva" pitchFamily="66" charset="0"/>
              </a:rPr>
              <a:t>Улетает наше лето</a:t>
            </a:r>
          </a:p>
          <a:p>
            <a:pPr marL="0" indent="0" algn="r">
              <a:buNone/>
            </a:pPr>
            <a:r>
              <a:rPr lang="ru-RU" b="1" dirty="0">
                <a:solidFill>
                  <a:srgbClr val="0070C0"/>
                </a:solidFill>
              </a:rPr>
              <a:t>Е. Трутнева</a:t>
            </a:r>
            <a:endParaRPr lang="ru-RU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018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3986478" cy="266429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149" y="3573016"/>
            <a:ext cx="3967088" cy="29753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92080" y="692696"/>
            <a:ext cx="29523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0" i="0" dirty="0" smtClean="0">
                <a:solidFill>
                  <a:srgbClr val="000000"/>
                </a:solidFill>
                <a:effectLst/>
                <a:latin typeface="Times New Roman Cyr"/>
              </a:rPr>
              <a:t> </a:t>
            </a: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Проходит осень по лесам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и птичьи стаи собирает,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и в трудный путь их отправляет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к далёким берегам.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Они взлетают над землёй,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прощальный взгляд бросая вниз,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прощальный взгляд бросая вниз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на край родимый свой.</a:t>
            </a:r>
            <a:endParaRPr lang="ru-RU" sz="14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5452" y="3711395"/>
            <a:ext cx="2880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Они взмывают и парят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над сжатой нивой и рекой.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А осень машет им рукой – 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и птицы вдаль летят.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И осень бродит не спеша,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и птичьи стаи провожает.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А листья ветром подметает.</a:t>
            </a:r>
            <a: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400" b="0" i="0" dirty="0" smtClean="0">
                <a:solidFill>
                  <a:schemeClr val="tx1">
                    <a:lumMod val="95000"/>
                  </a:schemeClr>
                </a:solidFill>
                <a:effectLst/>
                <a:latin typeface="Times New Roman Cyr"/>
              </a:rPr>
              <a:t>  И ей они шуршат…</a:t>
            </a:r>
          </a:p>
          <a:p>
            <a:pPr algn="r"/>
            <a:r>
              <a:rPr lang="ru-RU" sz="1400" b="1" i="1" u="none" strike="noStrike" dirty="0" smtClean="0">
                <a:solidFill>
                  <a:srgbClr val="FF3000"/>
                </a:solidFill>
                <a:effectLst/>
                <a:latin typeface="Times New Roman Cyr"/>
                <a:hlinkClick r:id="rId4"/>
              </a:rPr>
              <a:t>Марина </a:t>
            </a:r>
            <a:r>
              <a:rPr lang="ru-RU" sz="1400" b="1" i="1" u="none" strike="noStrike" dirty="0" err="1" smtClean="0">
                <a:solidFill>
                  <a:srgbClr val="FF3000"/>
                </a:solidFill>
                <a:effectLst/>
                <a:latin typeface="Times New Roman Cyr"/>
                <a:hlinkClick r:id="rId4"/>
              </a:rPr>
              <a:t>Мишакова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74746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271" y="277265"/>
            <a:ext cx="4299854" cy="28637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98" y="3501008"/>
            <a:ext cx="4302373" cy="28696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560" y="764704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 smtClean="0">
                <a:solidFill>
                  <a:srgbClr val="FFC000"/>
                </a:solidFill>
                <a:effectLst/>
                <a:latin typeface="Times New Roman"/>
              </a:rPr>
              <a:t>Лес, точно терем расписной,</a:t>
            </a:r>
            <a:r>
              <a:rPr lang="ru-RU" dirty="0" smtClean="0">
                <a:solidFill>
                  <a:srgbClr val="FFC000"/>
                </a:solidFill>
              </a:rPr>
              <a:t/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b="0" i="0" dirty="0" smtClean="0">
                <a:solidFill>
                  <a:srgbClr val="FFC000"/>
                </a:solidFill>
                <a:effectLst/>
                <a:latin typeface="Times New Roman"/>
              </a:rPr>
              <a:t>Лиловый, золотой, багряный,</a:t>
            </a:r>
            <a:r>
              <a:rPr lang="ru-RU" dirty="0" smtClean="0">
                <a:solidFill>
                  <a:srgbClr val="FFC000"/>
                </a:solidFill>
              </a:rPr>
              <a:t/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b="0" i="0" dirty="0" smtClean="0">
                <a:solidFill>
                  <a:srgbClr val="FFC000"/>
                </a:solidFill>
                <a:effectLst/>
                <a:latin typeface="Times New Roman"/>
              </a:rPr>
              <a:t>Веселой, пестрою стеной</a:t>
            </a:r>
            <a:r>
              <a:rPr lang="ru-RU" dirty="0" smtClean="0">
                <a:solidFill>
                  <a:srgbClr val="FFC000"/>
                </a:solidFill>
              </a:rPr>
              <a:t/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b="0" i="0" dirty="0" smtClean="0">
                <a:solidFill>
                  <a:srgbClr val="FFC000"/>
                </a:solidFill>
                <a:effectLst/>
                <a:latin typeface="Times New Roman"/>
              </a:rPr>
              <a:t>Стоит над светлою поляной.</a:t>
            </a:r>
          </a:p>
          <a:p>
            <a:pPr algn="r"/>
            <a:r>
              <a:rPr lang="ru-RU" dirty="0" smtClean="0">
                <a:solidFill>
                  <a:srgbClr val="FFC000"/>
                </a:solidFill>
                <a:latin typeface="Times New Roman"/>
              </a:rPr>
              <a:t>Бунин И.А.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92080" y="3933056"/>
            <a:ext cx="28083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Листья жёлтые танцуют,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0" i="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С веток падают, летят.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0" i="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Эту сказку золотую</a:t>
            </a:r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0" i="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Называют «</a:t>
            </a:r>
            <a:r>
              <a:rPr lang="ru-RU" b="1" i="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листопад</a:t>
            </a:r>
            <a:r>
              <a:rPr lang="ru-RU" b="0" i="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algn="r"/>
            <a:r>
              <a:rPr lang="ru-RU" i="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О. Киселева</a:t>
            </a:r>
            <a:endParaRPr lang="ru-RU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00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6" t="3676" r="2790" b="3611"/>
          <a:stretch/>
        </p:blipFill>
        <p:spPr>
          <a:xfrm>
            <a:off x="315361" y="188640"/>
            <a:ext cx="4176464" cy="30346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562910"/>
            <a:ext cx="4176464" cy="31323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3562910"/>
            <a:ext cx="3024336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latin typeface="Arial" pitchFamily="34" charset="0"/>
                <a:cs typeface="Arial" pitchFamily="34" charset="0"/>
              </a:rPr>
              <a:t>Дождь</a:t>
            </a:r>
            <a:r>
              <a:rPr lang="ru-RU" sz="1500" dirty="0">
                <a:latin typeface="Arial" pitchFamily="34" charset="0"/>
                <a:cs typeface="Arial" pitchFamily="34" charset="0"/>
              </a:rPr>
              <a:t> льёт три дня без 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>передышки</a:t>
            </a:r>
            <a:r>
              <a:rPr lang="ru-RU" sz="1500" dirty="0">
                <a:latin typeface="Arial" pitchFamily="34" charset="0"/>
                <a:cs typeface="Arial" pitchFamily="34" charset="0"/>
              </a:rPr>
              <a:t>,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500" dirty="0" smtClean="0">
                <a:latin typeface="Arial" pitchFamily="34" charset="0"/>
                <a:cs typeface="Arial" pitchFamily="34" charset="0"/>
              </a:rPr>
            </a:br>
            <a:r>
              <a:rPr lang="ru-RU" sz="1500" dirty="0">
                <a:latin typeface="Arial" pitchFamily="34" charset="0"/>
                <a:cs typeface="Arial" pitchFamily="34" charset="0"/>
              </a:rPr>
              <a:t>Промокли лисы, зайцы, мышки,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500" dirty="0" smtClean="0">
                <a:latin typeface="Arial" pitchFamily="34" charset="0"/>
                <a:cs typeface="Arial" pitchFamily="34" charset="0"/>
              </a:rPr>
            </a:br>
            <a:r>
              <a:rPr lang="ru-RU" sz="1500" dirty="0">
                <a:latin typeface="Arial" pitchFamily="34" charset="0"/>
                <a:cs typeface="Arial" pitchFamily="34" charset="0"/>
              </a:rPr>
              <a:t>Куда ни глянь – вода кругом,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500" dirty="0" smtClean="0">
                <a:latin typeface="Arial" pitchFamily="34" charset="0"/>
                <a:cs typeface="Arial" pitchFamily="34" charset="0"/>
              </a:rPr>
            </a:br>
            <a:r>
              <a:rPr lang="ru-RU" sz="1500" dirty="0">
                <a:latin typeface="Arial" pitchFamily="34" charset="0"/>
                <a:cs typeface="Arial" pitchFamily="34" charset="0"/>
              </a:rPr>
              <a:t>В обед затоплен кошкин дом.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500" dirty="0" smtClean="0">
                <a:latin typeface="Arial" pitchFamily="34" charset="0"/>
                <a:cs typeface="Arial" pitchFamily="34" charset="0"/>
              </a:rPr>
            </a:br>
            <a:r>
              <a:rPr lang="ru-RU" sz="1500" dirty="0">
                <a:latin typeface="Arial" pitchFamily="34" charset="0"/>
                <a:cs typeface="Arial" pitchFamily="34" charset="0"/>
              </a:rPr>
              <a:t>Такая вот настала осень,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500" dirty="0" smtClean="0">
                <a:latin typeface="Arial" pitchFamily="34" charset="0"/>
                <a:cs typeface="Arial" pitchFamily="34" charset="0"/>
              </a:rPr>
            </a:br>
            <a:r>
              <a:rPr lang="ru-RU" sz="1500" dirty="0">
                <a:latin typeface="Arial" pitchFamily="34" charset="0"/>
                <a:cs typeface="Arial" pitchFamily="34" charset="0"/>
              </a:rPr>
              <a:t>В тревоге мишки, волки, лоси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500" dirty="0" smtClean="0">
                <a:latin typeface="Arial" pitchFamily="34" charset="0"/>
                <a:cs typeface="Arial" pitchFamily="34" charset="0"/>
              </a:rPr>
            </a:br>
            <a:r>
              <a:rPr lang="ru-RU" sz="1500" dirty="0">
                <a:latin typeface="Arial" pitchFamily="34" charset="0"/>
                <a:cs typeface="Arial" pitchFamily="34" charset="0"/>
              </a:rPr>
              <a:t>И только белочки-летяги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500" dirty="0" smtClean="0">
                <a:latin typeface="Arial" pitchFamily="34" charset="0"/>
                <a:cs typeface="Arial" pitchFamily="34" charset="0"/>
              </a:rPr>
            </a:br>
            <a:r>
              <a:rPr lang="ru-RU" sz="1500" dirty="0">
                <a:latin typeface="Arial" pitchFamily="34" charset="0"/>
                <a:cs typeface="Arial" pitchFamily="34" charset="0"/>
              </a:rPr>
              <a:t>Живут решимостью отваги</a:t>
            </a:r>
            <a:r>
              <a:rPr lang="ru-RU" sz="15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r"/>
            <a:r>
              <a:rPr lang="ru-RU" sz="1400" dirty="0" smtClean="0">
                <a:latin typeface="Arial" pitchFamily="34" charset="0"/>
                <a:cs typeface="Arial" pitchFamily="34" charset="0"/>
              </a:rPr>
              <a:t>С. </a:t>
            </a:r>
            <a:r>
              <a:rPr lang="ru-RU" sz="1400" dirty="0" err="1" smtClean="0">
                <a:latin typeface="Arial" pitchFamily="34" charset="0"/>
                <a:cs typeface="Arial" pitchFamily="34" charset="0"/>
              </a:rPr>
              <a:t>Устабеков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543" y="39077"/>
            <a:ext cx="3333750" cy="3333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5715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b="1" dirty="0" smtClean="0">
                <a:cs typeface="Aharoni" pitchFamily="2" charset="-79"/>
              </a:rPr>
              <a:t/>
            </a:r>
            <a:br>
              <a:rPr lang="ru-RU" sz="5400" b="1" dirty="0" smtClean="0">
                <a:cs typeface="Aharoni" pitchFamily="2" charset="-79"/>
              </a:rPr>
            </a:br>
            <a:r>
              <a:rPr lang="ru-RU" sz="5400" b="1" dirty="0">
                <a:cs typeface="Aharoni" pitchFamily="2" charset="-79"/>
              </a:rPr>
              <a:t/>
            </a:r>
            <a:br>
              <a:rPr lang="ru-RU" sz="5400" b="1" dirty="0">
                <a:cs typeface="Aharoni" pitchFamily="2" charset="-79"/>
              </a:rPr>
            </a:br>
            <a:r>
              <a:rPr lang="ru-RU" sz="5400" b="1" dirty="0" smtClean="0">
                <a:cs typeface="Aharoni" pitchFamily="2" charset="-79"/>
              </a:rPr>
              <a:t/>
            </a:r>
            <a:br>
              <a:rPr lang="ru-RU" sz="5400" b="1" dirty="0" smtClean="0">
                <a:cs typeface="Aharoni" pitchFamily="2" charset="-79"/>
              </a:rPr>
            </a:br>
            <a:r>
              <a:rPr lang="ru-RU" sz="5400" b="1" dirty="0">
                <a:cs typeface="Aharoni" pitchFamily="2" charset="-79"/>
              </a:rPr>
              <a:t/>
            </a:r>
            <a:br>
              <a:rPr lang="ru-RU" sz="5400" b="1" dirty="0">
                <a:cs typeface="Aharoni" pitchFamily="2" charset="-79"/>
              </a:rPr>
            </a:br>
            <a:r>
              <a:rPr lang="ru-RU" sz="8000" b="1" i="1" dirty="0" smtClean="0">
                <a:latin typeface="AnnaLightCTT" pitchFamily="2" charset="0"/>
                <a:cs typeface="Aharoni" pitchFamily="2" charset="-79"/>
              </a:rPr>
              <a:t>Подготовка животных </a:t>
            </a:r>
            <a:br>
              <a:rPr lang="ru-RU" sz="8000" b="1" i="1" dirty="0" smtClean="0">
                <a:latin typeface="AnnaLightCTT" pitchFamily="2" charset="0"/>
                <a:cs typeface="Aharoni" pitchFamily="2" charset="-79"/>
              </a:rPr>
            </a:br>
            <a:r>
              <a:rPr lang="ru-RU" sz="8000" b="1" i="1" smtClean="0">
                <a:latin typeface="AnnaLightCTT" pitchFamily="2" charset="0"/>
                <a:cs typeface="Aharoni" pitchFamily="2" charset="-79"/>
              </a:rPr>
              <a:t>к зиме</a:t>
            </a:r>
            <a:endParaRPr lang="ru-RU" sz="8000" b="1" i="1" dirty="0">
              <a:latin typeface="AnnaLightCTT" pitchFamily="2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769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r="4182"/>
          <a:stretch/>
        </p:blipFill>
        <p:spPr>
          <a:xfrm>
            <a:off x="539552" y="374344"/>
            <a:ext cx="3744417" cy="312666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7" y="3573016"/>
            <a:ext cx="3744417" cy="28083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5536" y="4147833"/>
            <a:ext cx="31683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 smtClean="0">
                <a:solidFill>
                  <a:schemeClr val="tx2"/>
                </a:solidFill>
                <a:effectLst/>
                <a:latin typeface="Roboto"/>
              </a:rPr>
              <a:t>Далеко ещё зима, </a:t>
            </a:r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b="0" i="0" dirty="0" smtClean="0">
                <a:solidFill>
                  <a:schemeClr val="tx2"/>
                </a:solidFill>
                <a:effectLst/>
                <a:latin typeface="Roboto"/>
              </a:rPr>
              <a:t>Но совсем не для потехи </a:t>
            </a:r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b="0" i="0" dirty="0" smtClean="0">
                <a:solidFill>
                  <a:schemeClr val="tx2"/>
                </a:solidFill>
                <a:effectLst/>
                <a:latin typeface="Roboto"/>
              </a:rPr>
              <a:t>Тащит белка в закрома </a:t>
            </a:r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b="0" i="0" dirty="0" smtClean="0">
                <a:solidFill>
                  <a:schemeClr val="tx2"/>
                </a:solidFill>
                <a:effectLst/>
                <a:latin typeface="Roboto"/>
              </a:rPr>
              <a:t>Шишки, ягоды, орехи... </a:t>
            </a:r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b="0" i="0" dirty="0" smtClean="0">
                <a:solidFill>
                  <a:schemeClr val="tx2"/>
                </a:solidFill>
                <a:effectLst/>
                <a:latin typeface="Roboto"/>
              </a:rPr>
              <a:t>Знает маленький зверёк: </a:t>
            </a:r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b="0" i="0" dirty="0" smtClean="0">
                <a:solidFill>
                  <a:schemeClr val="tx2"/>
                </a:solidFill>
                <a:effectLst/>
                <a:latin typeface="Roboto"/>
              </a:rPr>
              <a:t>Запасаться надо в срок</a:t>
            </a:r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b="0" i="0" dirty="0" smtClean="0">
                <a:solidFill>
                  <a:schemeClr val="tx2"/>
                </a:solidFill>
                <a:effectLst/>
                <a:latin typeface="Roboto"/>
              </a:rPr>
              <a:t>                   </a:t>
            </a:r>
            <a:r>
              <a:rPr lang="ru-RU" b="0" i="1" dirty="0" smtClean="0">
                <a:solidFill>
                  <a:schemeClr val="tx2"/>
                </a:solidFill>
                <a:effectLst/>
                <a:latin typeface="Roboto"/>
              </a:rPr>
              <a:t>     А. Ганиев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24029" y="764704"/>
            <a:ext cx="28083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С ветки на ветку</a:t>
            </a:r>
          </a:p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Могу я летать.</a:t>
            </a:r>
          </a:p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Рыженький хвост</a:t>
            </a:r>
          </a:p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Никому не поймать.</a:t>
            </a:r>
          </a:p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Некогда летом</a:t>
            </a:r>
          </a:p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В лесу мне играть -</a:t>
            </a:r>
          </a:p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Надо грибы</a:t>
            </a:r>
          </a:p>
          <a:p>
            <a:r>
              <a:rPr lang="ru-RU" sz="1600" b="0" i="0" dirty="0" smtClean="0">
                <a:solidFill>
                  <a:schemeClr val="tx2"/>
                </a:solidFill>
                <a:effectLst/>
                <a:latin typeface="Roboto"/>
              </a:rPr>
              <a:t>Для зимы собирать.</a:t>
            </a:r>
            <a:endParaRPr lang="en-US" sz="1600" b="0" i="0" dirty="0" smtClean="0">
              <a:solidFill>
                <a:schemeClr val="tx2"/>
              </a:solidFill>
              <a:effectLst/>
              <a:latin typeface="Roboto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8144" y="29969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(Белка)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19721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3744967" cy="297435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379017"/>
            <a:ext cx="3878274" cy="29743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3933056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/>
              </a:rPr>
              <a:t>Заяц в лес бежал по лугу.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/>
              </a:rPr>
              <a:t>Я из лесу шёл домой.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/>
              </a:rPr>
              <a:t>Бедный заяц с перепугу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/>
              </a:rPr>
              <a:t>Так и сел передо мной!</a:t>
            </a:r>
          </a:p>
          <a:p>
            <a:pPr algn="r"/>
            <a:r>
              <a:rPr lang="ru-RU" b="0" i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/>
              </a:rPr>
              <a:t>Гвоздев В.</a:t>
            </a:r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8064" y="836712"/>
            <a:ext cx="23762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 pitchFamily="18" charset="0"/>
                <a:cs typeface="Times New Roman" pitchFamily="18" charset="0"/>
              </a:rPr>
              <a:t>Это что за зверь лесной</a:t>
            </a:r>
          </a:p>
          <a:p>
            <a:pPr algn="just"/>
            <a:r>
              <a:rPr lang="ru-RU" sz="1600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 pitchFamily="18" charset="0"/>
                <a:cs typeface="Times New Roman" pitchFamily="18" charset="0"/>
              </a:rPr>
              <a:t>Встал, как столбик, под сосной?</a:t>
            </a:r>
          </a:p>
          <a:p>
            <a:pPr algn="just"/>
            <a:r>
              <a:rPr lang="ru-RU" sz="1600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 pitchFamily="18" charset="0"/>
                <a:cs typeface="Times New Roman" pitchFamily="18" charset="0"/>
              </a:rPr>
              <a:t>И стоит среди травы -</a:t>
            </a:r>
          </a:p>
          <a:p>
            <a:pPr algn="just"/>
            <a:r>
              <a:rPr lang="ru-RU" sz="1600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 pitchFamily="18" charset="0"/>
                <a:cs typeface="Times New Roman" pitchFamily="18" charset="0"/>
              </a:rPr>
              <a:t>Уши больше головы.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732240" y="256490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0" i="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Georgia" pitchFamily="18" charset="0"/>
                <a:cs typeface="Times New Roman" pitchFamily="18" charset="0"/>
              </a:rPr>
              <a:t>(Заяц)</a:t>
            </a:r>
            <a:endParaRPr lang="ru-RU" b="0" i="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Georgia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206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22" y="389088"/>
            <a:ext cx="3577318" cy="26798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645024"/>
            <a:ext cx="3600269" cy="27002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04048" y="620688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Не любит семечки из шишек,</a:t>
            </a:r>
          </a:p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А ловит бедных серых мышек.</a:t>
            </a:r>
          </a:p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Среди зверей она – краса!</a:t>
            </a:r>
          </a:p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Плутовка рыжая…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88158" y="2204864"/>
            <a:ext cx="100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(Лиса)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99592" y="4005064"/>
            <a:ext cx="3024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рыжем платьице из ситца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latin typeface="Arial" pitchFamily="34" charset="0"/>
                <a:cs typeface="Arial" pitchFamily="34" charset="0"/>
              </a:rPr>
              <a:t>раскрасавица </a:t>
            </a:r>
            <a:r>
              <a:rPr lang="ru-RU" sz="1600" b="1" dirty="0">
                <a:latin typeface="Arial" pitchFamily="34" charset="0"/>
                <a:cs typeface="Arial" pitchFamily="34" charset="0"/>
              </a:rPr>
              <a:t>лисица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latin typeface="Arial" pitchFamily="34" charset="0"/>
                <a:cs typeface="Arial" pitchFamily="34" charset="0"/>
              </a:rPr>
              <a:t>Хвостик — с белым кончиком,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 smtClean="0">
                <a:latin typeface="Arial" pitchFamily="34" charset="0"/>
                <a:cs typeface="Arial" pitchFamily="34" charset="0"/>
              </a:rPr>
            </a:br>
            <a:r>
              <a:rPr lang="ru-RU" sz="1600" dirty="0">
                <a:latin typeface="Arial" pitchFamily="34" charset="0"/>
                <a:cs typeface="Arial" pitchFamily="34" charset="0"/>
              </a:rPr>
              <a:t>краска, что ли, кончилась? 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1600" dirty="0" smtClean="0">
                <a:latin typeface="Arial" pitchFamily="34" charset="0"/>
                <a:cs typeface="Arial" pitchFamily="34" charset="0"/>
              </a:rPr>
              <a:t>Л. Сашина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05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type="body" sz="half" idx="4294967295"/>
          </p:nvPr>
        </p:nvSpPr>
        <p:spPr>
          <a:xfrm>
            <a:off x="251520" y="3617640"/>
            <a:ext cx="8280920" cy="3240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Lucida Grande"/>
              </a:rPr>
              <a:t> </a:t>
            </a:r>
            <a:r>
              <a:rPr lang="ru-RU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Lucida Grande"/>
              </a:rPr>
              <a:t>Бурые </a:t>
            </a:r>
            <a:r>
              <a:rPr lang="ru-RU" sz="1600" dirty="0">
                <a:solidFill>
                  <a:schemeClr val="accent6">
                    <a:lumMod val="20000"/>
                    <a:lumOff val="80000"/>
                  </a:schemeClr>
                </a:solidFill>
                <a:latin typeface="Lucida Grande"/>
              </a:rPr>
              <a:t>медведи устраивают себе берлогу в потаённом, малодоступном месте. Чаще всего- под корнем вывороченного дерева или в буреломе. В ноябре медведи забираются туда и погружаются в сон. Спят медведи беспокойно. Если их что-то потревожит, они могут бросить берлогу и соорудить другую. В берлоге у медведицы рождаются медвежата, обычно 1-2, редко 3. Они очень маленькие, размером с рукавицу. Мама медведица кормит их молоком 8 мес. и даже тогда, когда она спит зимой.</a:t>
            </a:r>
            <a:endParaRPr lang="ru-RU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  <a:p>
            <a:endParaRPr lang="ru-RU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0992"/>
            <a:ext cx="3960440" cy="264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5218569" y="1338529"/>
            <a:ext cx="34563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Lucida Grande"/>
              </a:rPr>
              <a:t>Первое животное, о котором мы с вами сегодня поговорим это- хозяин всех лесов- медведь. Что вы знаете о нём? ( ответы детей)  Основную пищу медведя составляют ягоды, орехи, корни, луковицы, муравьи, личинки жуков и рыба. Этим он накапливает жировой слой к зиме. 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6964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90143"/>
            <a:ext cx="4076475" cy="263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3717032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libri Light" pitchFamily="34" charset="0"/>
              </a:rPr>
              <a:t>Ночью </a:t>
            </a:r>
            <a:r>
              <a:rPr lang="ru-RU" dirty="0">
                <a:latin typeface="Calibri Light" pitchFamily="34" charset="0"/>
              </a:rPr>
              <a:t>и днём таскает в нору сухие листья и мягкий лесной мох. В зимней спячке ёж проводит более шести месяцев. В это время он ничего не ест и не двигается. Спит он свернувшись клубком, в логове, под глубоким сугробом, как под толстым, пушистым одеялом. И спит он так всю зиму, до весеннего солнышка.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135086" y="790143"/>
            <a:ext cx="32403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alibri Light" pitchFamily="34" charset="0"/>
              </a:rPr>
              <a:t>Ёж. К холодам ежам надо накапливать жир, а осенью у ежей мало добычи. Черви прячутся в землю, Скрываются юркие ящерицы. Трудно находить жуков и лягушек. В ясные осенние дни ёж готовит себе тёплое гнездо для зимовки.</a:t>
            </a:r>
            <a:endParaRPr lang="ru-RU" dirty="0">
              <a:latin typeface="Calibri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96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3634548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3861048"/>
            <a:ext cx="74888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Суслики – грызуны семейства беличьих. Копают </a:t>
            </a:r>
            <a:r>
              <a:rPr lang="ru-RU" dirty="0"/>
              <a:t>себе норки, едят </a:t>
            </a:r>
            <a:r>
              <a:rPr lang="ru-RU" dirty="0" smtClean="0"/>
              <a:t>травку. Когда </a:t>
            </a:r>
            <a:r>
              <a:rPr lang="ru-RU" dirty="0"/>
              <a:t>наступает зима, суслики уходят под землю. </a:t>
            </a:r>
            <a:r>
              <a:rPr lang="ru-RU" dirty="0" smtClean="0"/>
              <a:t> И там впадают в спячку. Зимняя </a:t>
            </a:r>
            <a:r>
              <a:rPr lang="ru-RU" dirty="0"/>
              <a:t>спячка сусликов может длиться до 8 месяцев. </a:t>
            </a:r>
            <a:r>
              <a:rPr lang="ru-RU" dirty="0" smtClean="0"/>
              <a:t>Кстати</a:t>
            </a:r>
            <a:r>
              <a:rPr lang="ru-RU" dirty="0"/>
              <a:t>, во время зимовки суслик спит подряд только недели три. Потом выходит из спячки на несколько часов, а потом засыпает снова.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62"/>
          <a:stretch/>
        </p:blipFill>
        <p:spPr>
          <a:xfrm>
            <a:off x="4788024" y="761721"/>
            <a:ext cx="3546292" cy="250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84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6752"/>
            <a:ext cx="4305776" cy="28705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194663"/>
            <a:ext cx="4766478" cy="29790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8" t="3807" r="3239" b="7218"/>
          <a:stretch/>
        </p:blipFill>
        <p:spPr>
          <a:xfrm>
            <a:off x="1187624" y="3501008"/>
            <a:ext cx="4752528" cy="31630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60032" y="476672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66FF33"/>
                </a:solidFill>
                <a:latin typeface="Monotype Corsiva" pitchFamily="66" charset="0"/>
              </a:rPr>
              <a:t>Осень – пора сбора урожая (где собирают урожай?)</a:t>
            </a:r>
            <a:endParaRPr lang="ru-RU" sz="2400" b="1" dirty="0">
              <a:solidFill>
                <a:srgbClr val="66FF33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01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8640"/>
            <a:ext cx="3111980" cy="331107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70"/>
          <a:stretch/>
        </p:blipFill>
        <p:spPr>
          <a:xfrm>
            <a:off x="971600" y="3356992"/>
            <a:ext cx="3111980" cy="324036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2822" y="661714"/>
            <a:ext cx="453650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1 Сентября </a:t>
            </a:r>
          </a:p>
          <a:p>
            <a:pPr algn="ctr"/>
            <a:r>
              <a:rPr lang="ru-RU" sz="4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день знаний</a:t>
            </a:r>
            <a:endParaRPr lang="ru-RU" sz="4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32" y="3623447"/>
            <a:ext cx="381642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Monotype Corsiva" pitchFamily="66" charset="0"/>
              </a:rPr>
              <a:t>Прозвенел первый звонок,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Ну, ребята, на урок!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Все девчонки и мальчишки,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Достаем тетради, книжки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И скорей идём учиться,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Чтоб умнее становиться!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И пусть на пути к успеху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Вам не встретятся помехи,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А все школьные деньки</a:t>
            </a:r>
            <a:r>
              <a:rPr lang="ru-RU" sz="2000" dirty="0" smtClean="0">
                <a:latin typeface="Monotype Corsiva" pitchFamily="66" charset="0"/>
              </a:rPr>
              <a:t/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>
                <a:latin typeface="Monotype Corsiva" pitchFamily="66" charset="0"/>
              </a:rPr>
              <a:t>Будут ярки и легки!</a:t>
            </a:r>
            <a:r>
              <a:rPr lang="ru-RU" sz="1600" dirty="0">
                <a:latin typeface="Monotype Corsiva" pitchFamily="66" charset="0"/>
              </a:rPr>
              <a:t/>
            </a:r>
            <a:br>
              <a:rPr lang="ru-RU" sz="1600" dirty="0">
                <a:latin typeface="Monotype Corsiva" pitchFamily="66" charset="0"/>
              </a:rPr>
            </a:br>
            <a:r>
              <a:rPr lang="ru-RU" sz="1600" dirty="0" smtClean="0">
                <a:latin typeface="Monotype Corsiva" pitchFamily="66" charset="0"/>
              </a:rPr>
              <a:t/>
            </a:r>
            <a:br>
              <a:rPr lang="ru-RU" sz="1600" dirty="0" smtClean="0">
                <a:latin typeface="Monotype Corsiva" pitchFamily="66" charset="0"/>
              </a:rPr>
            </a:br>
            <a:endParaRPr lang="ru-RU" sz="16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75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60648"/>
            <a:ext cx="3343275" cy="30765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6" y="4149080"/>
            <a:ext cx="6867525" cy="18288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788024" y="332656"/>
            <a:ext cx="402867" cy="1224136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ru-RU" sz="1200" dirty="0" smtClean="0">
                <a:solidFill>
                  <a:srgbClr val="FF0000"/>
                </a:solidFill>
              </a:rPr>
              <a:t>дождь</a:t>
            </a:r>
            <a:endParaRPr lang="ru-RU" sz="12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64088" y="332656"/>
            <a:ext cx="288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заяц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3928" y="1052736"/>
            <a:ext cx="288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туча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35896" y="1776487"/>
            <a:ext cx="2880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лиса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08004" y="1763275"/>
            <a:ext cx="3600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грибы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30393" y="1991279"/>
            <a:ext cx="2880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осень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55424" y="611020"/>
            <a:ext cx="15609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spc="800" dirty="0" err="1" smtClean="0">
                <a:solidFill>
                  <a:srgbClr val="0070C0"/>
                </a:solidFill>
              </a:rPr>
              <a:t>ур</a:t>
            </a:r>
            <a:r>
              <a:rPr lang="ru-RU" sz="1400" spc="800" dirty="0" smtClean="0">
                <a:solidFill>
                  <a:srgbClr val="0070C0"/>
                </a:solidFill>
              </a:rPr>
              <a:t> ж  й</a:t>
            </a:r>
            <a:endParaRPr lang="ru-RU" sz="1400" spc="8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74667" y="1024817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spc="850" dirty="0" smtClean="0">
                <a:solidFill>
                  <a:srgbClr val="0070C0"/>
                </a:solidFill>
              </a:rPr>
              <a:t>лис  </a:t>
            </a:r>
            <a:r>
              <a:rPr lang="ru-RU" sz="1400" spc="850" dirty="0" err="1" smtClean="0">
                <a:solidFill>
                  <a:srgbClr val="0070C0"/>
                </a:solidFill>
              </a:rPr>
              <a:t>опа</a:t>
            </a:r>
            <a:r>
              <a:rPr lang="ru-RU" sz="1400" spc="850" dirty="0" smtClean="0">
                <a:solidFill>
                  <a:srgbClr val="0070C0"/>
                </a:solidFill>
              </a:rPr>
              <a:t> </a:t>
            </a:r>
            <a:endParaRPr lang="ru-RU" sz="1400" spc="850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15816" y="1738181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spc="800" dirty="0" err="1" smtClean="0">
                <a:solidFill>
                  <a:srgbClr val="0070C0"/>
                </a:solidFill>
              </a:rPr>
              <a:t>шко</a:t>
            </a:r>
            <a:endParaRPr lang="ru-RU" sz="1400" spc="800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34580" y="2163407"/>
            <a:ext cx="14895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spc="1080" dirty="0" smtClean="0">
                <a:solidFill>
                  <a:srgbClr val="0070C0"/>
                </a:solidFill>
              </a:rPr>
              <a:t>у л к</a:t>
            </a:r>
          </a:p>
        </p:txBody>
      </p:sp>
    </p:spTree>
    <p:extLst>
      <p:ext uri="{BB962C8B-B14F-4D97-AF65-F5344CB8AC3E}">
        <p14:creationId xmlns:p14="http://schemas.microsoft.com/office/powerpoint/2010/main" val="217210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Какое животное впадает в спячку?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8"/>
            <a:ext cx="2733675" cy="2395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340768"/>
            <a:ext cx="2662802" cy="23959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05064"/>
            <a:ext cx="2744905" cy="23959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1" t="14825" r="17822" b="11777"/>
          <a:stretch/>
        </p:blipFill>
        <p:spPr>
          <a:xfrm>
            <a:off x="5179020" y="4005064"/>
            <a:ext cx="2744905" cy="23959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79565" y="5018385"/>
            <a:ext cx="2343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Верно</a:t>
            </a:r>
            <a:r>
              <a:rPr lang="en-US" sz="3200" b="1" dirty="0" smtClean="0">
                <a:solidFill>
                  <a:srgbClr val="FF0000"/>
                </a:solidFill>
              </a:rPr>
              <a:t>!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17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704856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Викторина </a:t>
            </a:r>
            <a:r>
              <a:rPr lang="ru-RU" sz="2000" b="1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"Приметы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осени«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А теперь мы вспомним приметы осени, а вернее каждого месяца, но сначала назовите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: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1.Сколько месяцев у времени года- осени. (Три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2.Перечислите осенние месяцы по порядку. (Сентябрь, октябрь, ноябрь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3.Назовите приметы сентября. (Еще ярко светит солнце, много ягод и грибов, много овощей и фруктов, еще видны насекомые, дни стоят теплые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4.Назовите приметы октября. (Часто идут дожди, листья опадают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, улетают 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птицы, насекомые и дикие животные готовятся к зиме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</a:b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5.Назовите приметы ноября. (Уже холодно, птицы улетели в теплые края, листья облетели, дикие животные и насекомые уже спрятались, первые заморозки и снег)</a:t>
            </a:r>
          </a:p>
        </p:txBody>
      </p:sp>
    </p:spTree>
    <p:extLst>
      <p:ext uri="{BB962C8B-B14F-4D97-AF65-F5344CB8AC3E}">
        <p14:creationId xmlns:p14="http://schemas.microsoft.com/office/powerpoint/2010/main" val="229605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764704"/>
            <a:ext cx="705678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FFCC"/>
                </a:solidFill>
                <a:latin typeface="Constantia" pitchFamily="18" charset="0"/>
              </a:rPr>
              <a:t>"</a:t>
            </a:r>
            <a:r>
              <a:rPr lang="ru-RU" b="1" dirty="0">
                <a:solidFill>
                  <a:srgbClr val="FFFFCC"/>
                </a:solidFill>
                <a:latin typeface="Constantia" pitchFamily="18" charset="0"/>
              </a:rPr>
              <a:t>Подбери </a:t>
            </a:r>
            <a:r>
              <a:rPr lang="ru-RU" b="1" dirty="0" smtClean="0">
                <a:solidFill>
                  <a:srgbClr val="FFFFCC"/>
                </a:solidFill>
                <a:latin typeface="Constantia" pitchFamily="18" charset="0"/>
              </a:rPr>
              <a:t>слова«</a:t>
            </a:r>
          </a:p>
          <a:p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rgbClr val="FFFFCC"/>
                </a:solidFill>
                <a:latin typeface="Constantia" pitchFamily="18" charset="0"/>
              </a:rPr>
            </a:br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>1.День летом длинный, а зимой.... -(короткий</a:t>
            </a:r>
            <a:r>
              <a:rPr lang="ru-RU" dirty="0" smtClean="0">
                <a:solidFill>
                  <a:srgbClr val="FFFFCC"/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rgbClr val="FFFFCC"/>
                </a:solidFill>
                <a:latin typeface="Constantia" pitchFamily="18" charset="0"/>
              </a:rPr>
            </a:br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>2.Осень бывает ранняя, а бывает...-(поздняя</a:t>
            </a:r>
            <a:r>
              <a:rPr lang="ru-RU" dirty="0" smtClean="0">
                <a:solidFill>
                  <a:srgbClr val="FFFFCC"/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rgbClr val="FFFFCC"/>
                </a:solidFill>
                <a:latin typeface="Constantia" pitchFamily="18" charset="0"/>
              </a:rPr>
            </a:br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>3.Медведь зверь большой, а заяц...-(маленький</a:t>
            </a:r>
            <a:r>
              <a:rPr lang="ru-RU" dirty="0" smtClean="0">
                <a:solidFill>
                  <a:srgbClr val="FFFFCC"/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rgbClr val="FFFFCC"/>
                </a:solidFill>
                <a:latin typeface="Constantia" pitchFamily="18" charset="0"/>
              </a:rPr>
            </a:br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>4.Лес может быть густым, а может быть...-(редким</a:t>
            </a:r>
            <a:r>
              <a:rPr lang="ru-RU" dirty="0" smtClean="0">
                <a:solidFill>
                  <a:srgbClr val="FFFFCC"/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rgbClr val="FFFFCC"/>
                </a:solidFill>
                <a:latin typeface="Constantia" pitchFamily="18" charset="0"/>
              </a:rPr>
            </a:br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>5.Цветы бывают садовые, а бывают...-(комнатные, полевые</a:t>
            </a:r>
            <a:r>
              <a:rPr lang="ru-RU" dirty="0" smtClean="0">
                <a:solidFill>
                  <a:srgbClr val="FFFFCC"/>
                </a:solidFill>
                <a:latin typeface="Constantia" pitchFamily="18" charset="0"/>
              </a:rPr>
              <a:t>)</a:t>
            </a:r>
          </a:p>
          <a:p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/>
            </a:r>
            <a:br>
              <a:rPr lang="ru-RU" dirty="0">
                <a:solidFill>
                  <a:srgbClr val="FFFFCC"/>
                </a:solidFill>
                <a:latin typeface="Constantia" pitchFamily="18" charset="0"/>
              </a:rPr>
            </a:br>
            <a:r>
              <a:rPr lang="ru-RU" dirty="0">
                <a:solidFill>
                  <a:srgbClr val="FFFFCC"/>
                </a:solidFill>
                <a:latin typeface="Constantia" pitchFamily="18" charset="0"/>
              </a:rPr>
              <a:t>6.Ягоды малины сладкие, а рябины...-(горькие).</a:t>
            </a:r>
          </a:p>
        </p:txBody>
      </p:sp>
    </p:spTree>
    <p:extLst>
      <p:ext uri="{BB962C8B-B14F-4D97-AF65-F5344CB8AC3E}">
        <p14:creationId xmlns:p14="http://schemas.microsoft.com/office/powerpoint/2010/main" val="228689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75656" y="1844824"/>
            <a:ext cx="626469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Спасибо</a:t>
            </a:r>
          </a:p>
          <a:p>
            <a:pPr algn="ctr"/>
            <a:r>
              <a:rPr lang="ru-RU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 внимание!</a:t>
            </a:r>
            <a:endParaRPr lang="ru-RU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6322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TM02455610[[fn=Осень]]</Template>
  <TotalTime>300</TotalTime>
  <Words>454</Words>
  <Application>Microsoft Office PowerPoint</Application>
  <PresentationFormat>Экран (4:3)</PresentationFormat>
  <Paragraphs>76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Autumn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Подготовка животных  к зиме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Какое животное впадает в спячку?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</cp:lastModifiedBy>
  <cp:revision>30</cp:revision>
  <dcterms:created xsi:type="dcterms:W3CDTF">2017-09-14T04:01:06Z</dcterms:created>
  <dcterms:modified xsi:type="dcterms:W3CDTF">2019-09-10T12:14:27Z</dcterms:modified>
</cp:coreProperties>
</file>