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69" r:id="rId5"/>
    <p:sldId id="268" r:id="rId6"/>
    <p:sldId id="267" r:id="rId7"/>
    <p:sldId id="266" r:id="rId8"/>
    <p:sldId id="265" r:id="rId9"/>
    <p:sldId id="264" r:id="rId10"/>
    <p:sldId id="259" r:id="rId11"/>
    <p:sldId id="263" r:id="rId12"/>
    <p:sldId id="262" r:id="rId13"/>
    <p:sldId id="261" r:id="rId14"/>
    <p:sldId id="260" r:id="rId15"/>
    <p:sldId id="270" r:id="rId16"/>
    <p:sldId id="272" r:id="rId17"/>
    <p:sldId id="276" r:id="rId18"/>
    <p:sldId id="273" r:id="rId19"/>
    <p:sldId id="274" r:id="rId20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000000"/>
    <a:srgbClr val="8CF73B"/>
    <a:srgbClr val="E37D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images.jpg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72375" y="3786188"/>
            <a:ext cx="1357313" cy="121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8" descr="24.jpg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044367" flipH="1">
            <a:off x="7182644" y="146844"/>
            <a:ext cx="172878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9" descr="0_115d87_6dca61ec_orig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29625" y="3214688"/>
            <a:ext cx="285750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0" descr="0_115ce1_a0a4bba0_orig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 rot="18970239">
            <a:off x="7920038" y="995363"/>
            <a:ext cx="314325" cy="30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1" descr="0_168ef0_9f3be76_orig.png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 rot="18569276">
            <a:off x="6880225" y="285751"/>
            <a:ext cx="2762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12" descr="0_169545_6a77a23_orig.png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643938" y="2928938"/>
            <a:ext cx="285750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3" descr="5776ce614f575155a8162c2d.png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643938" y="2571750"/>
            <a:ext cx="319087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4" descr="17837122.png"/>
          <p:cNvPicPr>
            <a:picLocks noChangeAspect="1"/>
          </p:cNvPicPr>
          <p:nvPr userDrawn="1"/>
        </p:nvPicPr>
        <p:blipFill>
          <a:blip r:embed="rId10"/>
          <a:srcRect/>
          <a:stretch>
            <a:fillRect/>
          </a:stretch>
        </p:blipFill>
        <p:spPr bwMode="auto">
          <a:xfrm>
            <a:off x="8501063" y="3429000"/>
            <a:ext cx="500062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5" descr="963743329.png"/>
          <p:cNvPicPr>
            <a:picLocks noChangeAspect="1"/>
          </p:cNvPicPr>
          <p:nvPr userDrawn="1"/>
        </p:nvPicPr>
        <p:blipFill>
          <a:blip r:embed="rId11"/>
          <a:srcRect/>
          <a:stretch>
            <a:fillRect/>
          </a:stretch>
        </p:blipFill>
        <p:spPr bwMode="auto">
          <a:xfrm>
            <a:off x="8358188" y="2857500"/>
            <a:ext cx="214312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6" descr="butterfly_pink_icon.png"/>
          <p:cNvPicPr>
            <a:picLocks noChangeAspect="1"/>
          </p:cNvPicPr>
          <p:nvPr userDrawn="1"/>
        </p:nvPicPr>
        <p:blipFill>
          <a:blip r:embed="rId12"/>
          <a:srcRect/>
          <a:stretch>
            <a:fillRect/>
          </a:stretch>
        </p:blipFill>
        <p:spPr bwMode="auto">
          <a:xfrm>
            <a:off x="7215188" y="4643438"/>
            <a:ext cx="3238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Рисунок 17" descr="i.jpg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1259001">
            <a:off x="7881938" y="3830638"/>
            <a:ext cx="695325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8" descr="trturka_tema_susleri_dekorlar_880.png"/>
          <p:cNvPicPr>
            <a:picLocks noChangeAspect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 rot="18520784">
            <a:off x="7800182" y="1631156"/>
            <a:ext cx="1200150" cy="98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9" descr="i (4).jpg"/>
          <p:cNvPicPr>
            <a:picLocks noChangeAspect="1"/>
          </p:cNvPicPr>
          <p:nvPr userDrawn="1"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50" y="142875"/>
            <a:ext cx="23018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1571618"/>
            <a:ext cx="7772400" cy="1102519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1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8EB52EE7-AD01-4E18-87B0-B12EEDE06034}" type="datetimeFigureOut">
              <a:rPr lang="ru-RU"/>
              <a:pPr>
                <a:defRPr/>
              </a:pPr>
              <a:t>16.10.2023</a:t>
            </a:fld>
            <a:r>
              <a:rPr lang="ru-RU" dirty="0"/>
              <a:t> Пасечник Е.А.</a:t>
            </a:r>
          </a:p>
        </p:txBody>
      </p:sp>
      <p:sp>
        <p:nvSpPr>
          <p:cNvPr id="1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01839-5179-4212-B53F-FB7962AF2C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2B1EE-43E7-4AF1-8A81-C1F11C4BBF8E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812FD-430F-4624-848C-3251BD620E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786B7C-0D3C-4B26-95E7-17D503379A70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8C62C-D420-4B8F-B30E-BD37D376C6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69295-448D-485B-BB19-B2AAB8D43BE0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39710C-4BF5-48F6-9D13-9877A4032D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64F0B-1F4B-4222-BB34-7431BA002D45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600C1-5699-475F-9C0E-2185A32245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0AAAE-35D6-4CEB-9896-D7D19EAC361E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38487-7BE7-4FB9-B546-667D7629F0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A7542-1BAE-48C4-AE36-BE2F382F4A86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E4868-EA45-4B7F-BE02-310830BE60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47257-58FA-487C-A45D-1C0E783DCAF5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E7B95-81EE-49FD-BA0B-7A425119D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5B867-F2A5-4F51-BE5C-F5DE4DF1C17F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A4B84-C694-4D56-99FC-30B41F0C29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D4067-A63F-4793-8C45-9721556F9DCD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E9F480-95F1-451A-A7C2-AD71D10BC9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63197-CE05-451E-B901-1BDFE0122D90}" type="datetimeFigureOut">
              <a:rPr lang="ru-RU"/>
              <a:pPr>
                <a:defRPr/>
              </a:pPr>
              <a:t>16.10.2023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7C2FE-E20D-4682-B3A7-C7E64F4C8D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/>
              <a:t>Пасечник Е А. 13.02 17г.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D3B3F9E-2901-4A47-B421-1E385FC162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Рамка 6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2461"/>
            </a:avLst>
          </a:prstGeom>
          <a:solidFill>
            <a:srgbClr val="E37D29"/>
          </a:solidFill>
          <a:ln>
            <a:solidFill>
              <a:srgbClr val="E37D2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 b="1" kern="1200">
          <a:solidFill>
            <a:srgbClr val="C00000"/>
          </a:solidFill>
          <a:latin typeface="Calligraph" pitchFamily="2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000" b="1">
          <a:solidFill>
            <a:srgbClr val="C00000"/>
          </a:solidFill>
          <a:latin typeface="Calligraph" pitchFamily="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ctrTitle"/>
          </p:nvPr>
        </p:nvSpPr>
        <p:spPr>
          <a:xfrm>
            <a:off x="732923" y="1701273"/>
            <a:ext cx="7772400" cy="1030287"/>
          </a:xfrm>
        </p:spPr>
        <p:txBody>
          <a:bodyPr/>
          <a:lstStyle/>
          <a:p>
            <a:pPr eaLnBrk="1" hangingPunct="1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«Конструирование учебных заданий для формирования предметных,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метапредметных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личностных результатов освоения образовательной программы» (из опыта работы)</a:t>
            </a: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Рисунок 3" descr="blue-water-drop-and-green-leaf-on-white-aqua-eps10_138750590.jp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43875" y="4357688"/>
            <a:ext cx="785813" cy="78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143375" y="4286250"/>
            <a:ext cx="84991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dirty="0" smtClean="0">
                <a:latin typeface="Calligraph" pitchFamily="2" charset="0"/>
                <a:cs typeface="Times New Roman" pitchFamily="18" charset="0"/>
              </a:rPr>
              <a:t>.</a:t>
            </a:r>
            <a:endParaRPr lang="ru-RU" sz="3600" b="1" dirty="0">
              <a:latin typeface="Calligrap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26298" y="3143250"/>
            <a:ext cx="313008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Кириллова Ирина Николаевна,</a:t>
            </a:r>
          </a:p>
          <a:p>
            <a:pPr algn="ctr">
              <a:defRPr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читель биологии</a:t>
            </a:r>
          </a:p>
          <a:p>
            <a:pPr algn="ctr">
              <a:defRPr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МБОУ «Андреевская ОШ»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357188" y="571500"/>
            <a:ext cx="8229600" cy="3394075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Системно-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</a:t>
            </a:r>
          </a:p>
          <a:p>
            <a:endParaRPr lang="ru-RU" dirty="0" smtClean="0"/>
          </a:p>
          <a:p>
            <a:pPr marL="0" indent="0" algn="ctr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учителя биологии– создание и организация условий, инициирующих действие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учеников</a:t>
            </a:r>
          </a:p>
          <a:p>
            <a:pPr marL="0" indent="0" algn="ctr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39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83568" y="1203598"/>
            <a:ext cx="7674620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результат обучения биологии – развитие личности обучающегося на основе учебной деятельности</a:t>
            </a:r>
          </a:p>
        </p:txBody>
      </p:sp>
      <p:sp>
        <p:nvSpPr>
          <p:cNvPr id="3" name="Овал 2"/>
          <p:cNvSpPr/>
          <p:nvPr/>
        </p:nvSpPr>
        <p:spPr>
          <a:xfrm>
            <a:off x="179512" y="3003798"/>
            <a:ext cx="2736304" cy="14401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учить?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биологического образования</a:t>
            </a:r>
          </a:p>
        </p:txBody>
      </p:sp>
      <p:sp>
        <p:nvSpPr>
          <p:cNvPr id="4" name="Овал 3"/>
          <p:cNvSpPr/>
          <p:nvPr/>
        </p:nvSpPr>
        <p:spPr>
          <a:xfrm>
            <a:off x="3131840" y="3003468"/>
            <a:ext cx="2592288" cy="15682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Чему учить?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Содержание, ценности биологического образования</a:t>
            </a:r>
          </a:p>
        </p:txBody>
      </p:sp>
      <p:sp>
        <p:nvSpPr>
          <p:cNvPr id="5" name="Овал 4"/>
          <p:cNvSpPr/>
          <p:nvPr/>
        </p:nvSpPr>
        <p:spPr>
          <a:xfrm>
            <a:off x="6372200" y="2931790"/>
            <a:ext cx="2376264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учить биологии?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и методики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971600" y="156363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31.05.2021 № 287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федерального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 стандарта основного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образования»</a:t>
            </a:r>
          </a:p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(ФГОС ООО)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Рисунок 2" descr="2634_html_26a5dd18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67544" y="1140589"/>
            <a:ext cx="78906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государственном образовательном стандарте определены группы требований к подготовке выпускников: (три Т)</a:t>
            </a:r>
          </a:p>
          <a:p>
            <a:pPr lvl="0"/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Требования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результатам освоения ООП;</a:t>
            </a:r>
          </a:p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Требования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структуре основных образовательных программ;</a:t>
            </a:r>
          </a:p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Требования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условиям реализации основных образовательных программ.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97790" y="2211710"/>
            <a:ext cx="7416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результаты освоения ООП.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699792" y="289673"/>
            <a:ext cx="360265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</a:t>
            </a:r>
            <a:endParaRPr kumimoji="0" lang="ru-RU" altLang="ru-RU" sz="2400" b="1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742895"/>
              </p:ext>
            </p:extLst>
          </p:nvPr>
        </p:nvGraphicFramePr>
        <p:xfrm>
          <a:off x="611560" y="1120670"/>
          <a:ext cx="7477094" cy="3311146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4032448"/>
                <a:gridCol w="3444646"/>
              </a:tblGrid>
              <a:tr h="4261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освоения учебного предмета «Биология» на уровне основного общего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406" marR="6640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функциональной грамотности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406" marR="66406" marT="0" marB="0"/>
                </a:tc>
              </a:tr>
              <a:tr h="118792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-ориентация на современную систему научных представлений об основных биологических закономерностях, взаимосвязях человека с природной и социальной средой;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-понимание роли биологической науки в формировании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научного мировоззрения.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406" marR="6640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Естественнонаучная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грамотность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406" marR="66406" marT="0" marB="0"/>
                </a:tc>
              </a:tr>
              <a:tr h="169703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-готовность к конструктивной совместной деятельности при выполнении исследований и проектов, стремление к взаимопониманию и взаимопомощи;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-ориентация на применение биологических знаний при решении задач в области окружающей среды.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-готовность оценивать поведение и поступки с позиции нравственных норм и норм экологической культуры;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406" marR="6640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Глобальные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компетенции 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406" marR="66406" marT="0" marB="0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11760" y="265615"/>
            <a:ext cx="4264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ru-RU" sz="2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alt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1042318"/>
              </p:ext>
            </p:extLst>
          </p:nvPr>
        </p:nvGraphicFramePr>
        <p:xfrm>
          <a:off x="653333" y="740414"/>
          <a:ext cx="7704855" cy="3882430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4536503"/>
                <a:gridCol w="3168352"/>
              </a:tblGrid>
              <a:tr h="4077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освоения учебного предмета «Биология» на уровне основного общего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функциональной грамотности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</a:tr>
              <a:tr h="1044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выявлять и характеризовать существенные признаки биологических объектов;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выявлять причинно-следственные связи при изучении биологических явлений и процессов;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делать выводы с использованием дедуктивных и индуктивных умозаключений, умозаключений по аналогии, формулировать гипотезы о взаимосвязях;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Естественнонаучная грамотность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</a:tr>
              <a:tr h="10443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анализировать, систематизировать и интерпретировать биологическую информацию различных видов и форм представления;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самостоятельно выбирать оптимальную форму представления информации и иллюстрировать решаемые задачи несложными схемами, диаграммами, иной графикой и их комбинациями;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Читательская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</a:tr>
              <a:tr h="9137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ставить себя на место другого человека в ходе спора или дискуссии на научную тему, понимать мотивы, намерения и логику другого;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признавать своё право на ошибку при решении биологических задач или в утверждениях на научные темы и такое же право другого.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Глобальные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компетенции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1081" marR="51081" marT="0" marB="0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843808" y="371093"/>
            <a:ext cx="3598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alt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Предметные </a:t>
            </a:r>
            <a:r>
              <a:rPr lang="ru-RU" alt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alt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529694"/>
              </p:ext>
            </p:extLst>
          </p:nvPr>
        </p:nvGraphicFramePr>
        <p:xfrm>
          <a:off x="323528" y="1010914"/>
          <a:ext cx="7992888" cy="3657600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5184576"/>
                <a:gridCol w="2808312"/>
              </a:tblGrid>
              <a:tr h="3636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Планируемые результаты освоения учебного предмета «Биология» на уровне основного общего образования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функциональной грамотности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</a:tr>
              <a:tr h="484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описывать клетки, ткани, органы, системы органов и характеризовать важнейшие биологические процессы в организмах растений, животных и человека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Естественнонаучная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</a:tr>
              <a:tr h="7273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владеть навыками работы с информацией биологического содержания, представленной в разной форме (в виде текста, табличных данных, схем, графиков, диаграмм, моделей, изображений), критического анализа информации и оценки ее достоверности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Читательская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</a:tr>
              <a:tr h="484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решать учебные задачи биологического содержания, в том числе выявлять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причинно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следственные связи, проводить расчеты, делать выводы на основании полученных результатов </a:t>
                      </a:r>
                      <a:endParaRPr lang="ru-RU" sz="12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</a:tr>
              <a:tr h="484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создавать и применять словесные и графические модели для объяснения строения живых систем, явлений и процессов живой природы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Естественнонаучная грамотность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Читательская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</a:tr>
              <a:tr h="8485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планировать и проводить учебное исследование или проектную работу в области биологии; с учетом намеченной цели формулировать проблему, гипотезу, ставить задачи, выбирать адекватные методы для их решения, формулировать выводы; публично представлять полученные результаты </a:t>
                      </a:r>
                      <a:endParaRPr lang="ru-RU" sz="12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Естественнонаучная грамотность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Читательская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грамотность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Глобальные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компетенции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Креативное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мышление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7433" marR="47433" marT="0" marB="0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335519" y="851830"/>
            <a:ext cx="727280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изучения учебного предмета «Биология»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системы знаний о признаках и процессах жизнедеятельности биологических систем разного уровня организации;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системы знаний об особенностях строения, жизнедеятельности организма человека, условиях сохранения его здоровья;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умений применять методы биологической науки для изучения биологических систем, в том числе и организма человека;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умений использовать информацию о современных достижениях в области биологии для объяснения процессов и явлений живой природы и жизнедеятельности собственного организма;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умений объяснять роль биологии в практической деятельности людей, значение биологического разнообразия для сохранения биосферы, последствия деятельности человека в природе; 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экологической культуры в целях сохранения собственного здоровья и охраны окружающей среды.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755576" y="987574"/>
            <a:ext cx="80346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Задачами курса являются: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-приобретение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знаний обучающимися о живой природе, закономерностях строения, жизнедеятельности и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средообразующей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роли организмов; человеке как биосоциальном существе; о роли биологической науки в практической деятельности людей;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-овладение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умениями проводить исследования с использованием биологического оборудования и наблюдения за состоянием собственного организма;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-освоение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приёмов работы с биологической информацией, в том числе о современных достижениях в области биологии, её анализ и критическое оценивание; </a:t>
            </a: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-воспитание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 и экологически грамотной личности, готовой к сохранению собственного здоровья и охраны окружающей среды.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51520" y="339502"/>
            <a:ext cx="46085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Биология - наука о живой природе.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Признаки живого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результаты: называть признаки живого.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результаты: ориентация на современную систему научных представлений об основных биологических закономерностях, взаимосвязях человека с природной средой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1. Соотнести признаки живого с картинками, которые их обозначают. Выяви лишнюю картинку. Какая картинка лишняя объясни свое решение. Соотношение оформить в виде таблицы.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живого: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Дыхание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Питание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Выделение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Рост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Развитие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Размножение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636435"/>
              </p:ext>
            </p:extLst>
          </p:nvPr>
        </p:nvGraphicFramePr>
        <p:xfrm>
          <a:off x="4860032" y="339501"/>
          <a:ext cx="3826768" cy="44811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3384"/>
                <a:gridCol w="1913384"/>
              </a:tblGrid>
              <a:tr h="11521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а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В)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г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 anchor="ctr"/>
                </a:tc>
              </a:tr>
              <a:tr h="9299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б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д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 anchor="ctr"/>
                </a:tc>
              </a:tr>
              <a:tr h="9299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в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е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 anchor="ctr"/>
                </a:tc>
              </a:tr>
              <a:tr h="92993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endParaRPr lang="ru-RU" sz="11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ж</a:t>
                      </a:r>
                      <a:r>
                        <a:rPr lang="ru-RU" sz="1100" dirty="0">
                          <a:effectLst/>
                        </a:rPr>
                        <a:t>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103" name="Рисунок 34" descr="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3" y="2715766"/>
            <a:ext cx="1574231" cy="69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Рисунок 36" descr="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45" y="2715766"/>
            <a:ext cx="1666876" cy="695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Рисунок 38" descr="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615297"/>
            <a:ext cx="1574230" cy="70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Рисунок 40" descr="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45" y="1615297"/>
            <a:ext cx="1666875" cy="70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Рисунок 42" descr="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9503"/>
            <a:ext cx="1666875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Рисунок 44" descr="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9502"/>
            <a:ext cx="1574230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Рисунок 46" descr="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729268"/>
            <a:ext cx="1601222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33036"/>
              </p:ext>
            </p:extLst>
          </p:nvPr>
        </p:nvGraphicFramePr>
        <p:xfrm>
          <a:off x="2339752" y="3997082"/>
          <a:ext cx="2232252" cy="617538"/>
        </p:xfrm>
        <a:graphic>
          <a:graphicData uri="http://schemas.openxmlformats.org/drawingml/2006/table">
            <a:tbl>
              <a:tblPr firstRow="1" firstCol="1" bandRow="1">
                <a:tableStyleId>{3C2FFA5D-87B4-456A-9821-1D502468CF0F}</a:tableStyleId>
              </a:tblPr>
              <a:tblGrid>
                <a:gridCol w="372042"/>
                <a:gridCol w="372042"/>
                <a:gridCol w="372042"/>
                <a:gridCol w="372042"/>
                <a:gridCol w="372042"/>
                <a:gridCol w="372042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>
                          <a:effectLst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>
                          <a:effectLst/>
                        </a:rPr>
                        <a:t>4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dirty="0">
                          <a:effectLst/>
                        </a:rPr>
                        <a:t>6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448092"/>
            <a:ext cx="4392488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Биология - система наук о живой природе</a:t>
            </a:r>
          </a:p>
          <a:p>
            <a:pPr lvl="0"/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результаты:</a:t>
            </a:r>
          </a:p>
          <a:p>
            <a:pPr lvl="0"/>
            <a:r>
              <a:rPr lang="ru-RU" sz="14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•характеризовать </a:t>
            </a:r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биологических знаний для современного человека; профессии, связанные с биологией.</a:t>
            </a:r>
          </a:p>
          <a:p>
            <a:pPr lvl="0"/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результаты:</a:t>
            </a:r>
          </a:p>
          <a:p>
            <a:pPr lvl="0"/>
            <a:r>
              <a:rPr lang="ru-RU" sz="14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•понимание </a:t>
            </a:r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роли биологической науки в формировании научного мировоззрения</a:t>
            </a:r>
          </a:p>
          <a:p>
            <a:pPr lvl="0"/>
            <a:r>
              <a:rPr lang="ru-RU" sz="14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•трудовое </a:t>
            </a:r>
            <a:r>
              <a:rPr lang="ru-RU" sz="14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воспитание: интерес к практическому изучению профессий, связанных с биологией.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фотографии изображен представитель одной из профессий, связанных с биологией.</a:t>
            </a:r>
          </a:p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Определите эту профессию.</a:t>
            </a:r>
          </a:p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Какую работу выполняют люди этой профессии?</a:t>
            </a:r>
          </a:p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эта профессия полезна обществу?</a:t>
            </a:r>
          </a:p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раздел биологии использует человек данной профессии?</a:t>
            </a:r>
          </a:p>
          <a:p>
            <a:pPr lvl="0"/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C:\Users\Нина Павловна\Desktop\8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5269" y="1440834"/>
            <a:ext cx="33147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Рисунок 2" descr="2634_html_26a5dd18.png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79512" y="195486"/>
            <a:ext cx="29523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Биология - система наук о живой природе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результаты: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•характеризовать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биологических знаний для современного человека;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•профессии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связанные с биологией;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•формирование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владеть смысловым чтением, формирование умения ориентироваться в тексте, находить и использовать нужную информацию.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результаты: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•понимание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роли биологической науки в формировании научного мировоззрения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•трудовое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воспитание: интерес к практическому изучению профессий, связанных с биологией.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635896" y="386239"/>
            <a:ext cx="5004073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3. Прочитайте текст.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Специальность, сопряженная риском заражения инфекционными заболеваниями - вирусолог. Работа, требующая собранности и внимательности, связана с исследованиями неклеточных форм жизни, создающих угрозу здоровью человека, животных и растений. Место работы вирусолога - исследовательские центры, лаборатории, медицинские учреждения, опытные станции, оснащенные современной аппаратурой и оборудованием. Кроме специальных навыков здесь требуется широкая эрудиция и аналитический склад ума.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связана с эпидемиологией, биологией и медициной и не потеряет в будущем своей значимости. В условиях пандемии, охватившей планету с начала 2020 года, востребованность в профессии вирусолога возрастает.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к тексту.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	О какой профессии идет речь в данном тексте?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	Где работают люди данной профессии?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	С какими науками связана данная профессия?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Рисунок 2" descr="2634_html_26a5dd18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58188" y="4214813"/>
            <a:ext cx="563562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9552" y="699542"/>
            <a:ext cx="29523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Живая и неживая природа - единое целое</a:t>
            </a:r>
          </a:p>
          <a:p>
            <a:r>
              <a:rPr lang="ru-RU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Универсальные познавательные действия.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логические действия: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•устанавливать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существенный признак классификации биологических объектов (явлений, процессов), основания для обобщения и сравнения, критерии проводимого анализа.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44008" y="1353885"/>
            <a:ext cx="354129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4. Разделите живые организмы на группы.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Ромашка, лиса, береза, дуб, подорожник, медведь, дождевой червь, рябина, василёк, крот, майский жук, лишайник олений мох, комар.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Ответьте на вопросы: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какому признаку вы разделили живые организмы на группы?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группы можно разделить растения из представленного списка?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3.На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группы можно разделить животных из данного списка?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>
          <a:xfrm>
            <a:off x="395536" y="2715766"/>
            <a:ext cx="3600400" cy="857250"/>
          </a:xfrm>
        </p:spPr>
        <p:txBody>
          <a:bodyPr/>
          <a:lstStyle/>
          <a:p>
            <a:pPr algn="l"/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Методы исследования в биологии</a:t>
            </a:r>
            <a:b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</a:t>
            </a: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результаты.</a:t>
            </a:r>
            <a:b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Универсальные познавательные действия</a:t>
            </a:r>
            <a:b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логические действия:</a:t>
            </a:r>
            <a:b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 </a:t>
            </a: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учётом предложенной биологической задачи выявлять закономерности и противоречия в рассматриваемых фактах и наблюдениях; предлагать критерии для выявления закономерностей и противоречий;</a:t>
            </a:r>
            <a:b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•выявлять </a:t>
            </a: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причинно-следственные связи при изучении биологических явлений и процессов;</a:t>
            </a:r>
            <a:b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•делать </a:t>
            </a: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выводы с использованием дедуктивных и индуктивных умозаключений, умозаключений по аналогии, формулировать гипотезы о взаимосвязях;</a:t>
            </a:r>
            <a:b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•самостоятельно </a:t>
            </a:r>
            <a:r>
              <a:rPr lang="ru-RU" sz="14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выбирать способ решения учебной биологической задачи.</a:t>
            </a:r>
            <a:r>
              <a:rPr lang="ru-RU" dirty="0"/>
              <a:t/>
            </a:r>
            <a:br>
              <a:rPr lang="ru-RU" dirty="0"/>
            </a:br>
            <a:endParaRPr lang="ru-RU" dirty="0" smtClean="0"/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57200" y="4515966"/>
            <a:ext cx="4978896" cy="78259"/>
          </a:xfrm>
        </p:spPr>
        <p:txBody>
          <a:bodyPr/>
          <a:lstStyle/>
          <a:p>
            <a:pPr marL="0" indent="0" eaLnBrk="1" hangingPunct="1">
              <a:buNone/>
            </a:pPr>
            <a:endParaRPr lang="ru-RU" dirty="0" smtClean="0"/>
          </a:p>
        </p:txBody>
      </p:sp>
      <p:sp>
        <p:nvSpPr>
          <p:cNvPr id="2" name="Прямоугольник 1"/>
          <p:cNvSpPr/>
          <p:nvPr/>
        </p:nvSpPr>
        <p:spPr>
          <a:xfrm>
            <a:off x="4558816" y="1725364"/>
            <a:ext cx="4572000" cy="289310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5.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занятиях кружка «Юные экологи» ребята в один химический стакан налили холодную воду, а в другой такой же химический стакан - горячую. Стаканы поставили на чаши весов и уравновесили. Через некоторое время ребята обнаружили что равновесие нарушилось.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к заданию: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1.Какой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изучения биологии использовали учащиеся кружка «Юный эколог»?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2.Как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думаете почему нарушилось равновесие весов?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3.Какое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использовали ребята в работе?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64400"/>
            <a:ext cx="10182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6.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39340"/>
            <a:ext cx="2712955" cy="204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2931790"/>
            <a:ext cx="2934072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1.Рассмотрите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рисунок, что показано на рисунке?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2.Заполните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3.Где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данный прибор?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4.Подготовьте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сообщение «История создания микроскопа».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4455600"/>
              </p:ext>
            </p:extLst>
          </p:nvPr>
        </p:nvGraphicFramePr>
        <p:xfrm>
          <a:off x="3995936" y="1203598"/>
          <a:ext cx="4690864" cy="2451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5432"/>
                <a:gridCol w="2345432"/>
              </a:tblGrid>
              <a:tr h="4076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части микроскопа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Какую функцию выполняет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effectLst/>
                        <a:latin typeface="Calibri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640531"/>
      </p:ext>
    </p:extLst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99542"/>
            <a:ext cx="252028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Измерения в биологических исследованиях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Личностные результаты.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•понимание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роли биологической науки в формировании научного мировоззрения;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•развитие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научной любознательности, интереса к биологической науке, навыков исследовательской деятельности.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1130429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7.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теле человека на каждый килограмм массы приходится почти 800 г воды.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1.Рассчитайте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сколько воды содержится в вашем теле.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2.Каких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единицах измерения вы будите проводить расчеты?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3.Какой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изучения биологии вы будите использовать при решении данной задачи?</a:t>
            </a:r>
          </a:p>
        </p:txBody>
      </p:sp>
    </p:spTree>
    <p:extLst>
      <p:ext uri="{BB962C8B-B14F-4D97-AF65-F5344CB8AC3E}">
        <p14:creationId xmlns:p14="http://schemas.microsoft.com/office/powerpoint/2010/main" val="307172401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1611668"/>
              </p:ext>
            </p:extLst>
          </p:nvPr>
        </p:nvGraphicFramePr>
        <p:xfrm>
          <a:off x="3998675" y="790714"/>
          <a:ext cx="4906888" cy="2420560"/>
        </p:xfrm>
        <a:graphic>
          <a:graphicData uri="http://schemas.openxmlformats.org/drawingml/2006/table">
            <a:tbl>
              <a:tblPr firstRow="1" firstCol="1" bandRow="1">
                <a:tableStyleId>{91EBBBCC-DAD2-459C-BE2E-F6DE35CF9A28}</a:tableStyleId>
              </a:tblPr>
              <a:tblGrid>
                <a:gridCol w="1226722"/>
                <a:gridCol w="1226722"/>
                <a:gridCol w="1226722"/>
                <a:gridCol w="1226722"/>
              </a:tblGrid>
              <a:tr h="28610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название рыб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белков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жиров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калорий в 100 г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вобла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шпрот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7,6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лосось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стерлядь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карп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карась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окунь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ru-RU" sz="11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675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6675" marR="66675" marT="66675" marB="66675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3568" y="411510"/>
            <a:ext cx="293407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Описание результатов исследований</a:t>
            </a:r>
          </a:p>
          <a:p>
            <a:r>
              <a:rPr lang="ru-RU" sz="14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Матапредметные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результаты.</a:t>
            </a:r>
          </a:p>
          <a:p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информацией: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•применять 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методы, инструменты и запросы при поиске и отборе биологической информации или данных из источников с учётом предложенной учебной биологической задачи;</a:t>
            </a:r>
          </a:p>
          <a:p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•выбирать</a:t>
            </a:r>
            <a:r>
              <a:rPr 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анализировать, систематизировать и интерпретировать биологическую информацию различных видов и форм представления;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66119" y="26749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8.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Пользуясь таблицей, ответьте на вопросы: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127173" y="3435846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1.Какая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рыба наиболее богата жирами?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2.Каких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рыб вы бы посоветовали человеку, который решил похудеть, включить в свой рацион?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3.Людям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профессии можно использовать данную информацию?</a:t>
            </a:r>
          </a:p>
        </p:txBody>
      </p:sp>
    </p:spTree>
    <p:extLst>
      <p:ext uri="{BB962C8B-B14F-4D97-AF65-F5344CB8AC3E}">
        <p14:creationId xmlns:p14="http://schemas.microsoft.com/office/powerpoint/2010/main" val="3189612144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139702"/>
            <a:ext cx="8229600" cy="857250"/>
          </a:xfrm>
        </p:spPr>
        <p:txBody>
          <a:bodyPr/>
          <a:lstStyle/>
          <a:p>
            <a:r>
              <a:rPr lang="ru-RU" dirty="0" smtClean="0"/>
              <a:t>СПАСИБО</a:t>
            </a:r>
            <a:br>
              <a:rPr lang="ru-RU" dirty="0" smtClean="0"/>
            </a:br>
            <a:r>
              <a:rPr lang="ru-RU" dirty="0" smtClean="0"/>
              <a:t> ЗА</a:t>
            </a:r>
            <a:br>
              <a:rPr lang="ru-RU" dirty="0" smtClean="0"/>
            </a:br>
            <a:r>
              <a:rPr lang="ru-RU" dirty="0" smtClean="0"/>
              <a:t> ВНИМАНИЕ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298376" cy="93955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867791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1614</Words>
  <Application>Microsoft Office PowerPoint</Application>
  <PresentationFormat>Экран (16:9)</PresentationFormat>
  <Paragraphs>224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«Конструирование учебных заданий для формирования предметных, метапредметных и личностных результатов освоения образовательной программы» (из опыта работы)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Тема: Методы исследования в биологии Метапредметные результаты. Универсальные познавательные действия Базовые логические действия: •с учётом предложенной биологической задачи выявлять закономерности и противоречия в рассматриваемых фактах и наблюдениях; предлагать критерии для выявления закономерностей и противоречий; •выявлять причинно-следственные связи при изучении биологических явлений и процессов; •делать выводы с использованием дедуктивных и индуктивных умозаключений, умозаключений по аналогии, формулировать гипотезы о взаимосвязях; •самостоятельно выбирать способ решения учебной биологической задачи. </vt:lpstr>
      <vt:lpstr>Презентация PowerPoint</vt:lpstr>
      <vt:lpstr>Презентация PowerPoint</vt:lpstr>
      <vt:lpstr>Презентация PowerPoint</vt:lpstr>
      <vt:lpstr>СПАСИБО  ЗА  ВНИМАНИЕ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Ирина</cp:lastModifiedBy>
  <cp:revision>25</cp:revision>
  <dcterms:created xsi:type="dcterms:W3CDTF">2017-02-13T14:16:33Z</dcterms:created>
  <dcterms:modified xsi:type="dcterms:W3CDTF">2023-10-16T19:28:10Z</dcterms:modified>
</cp:coreProperties>
</file>