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7" r:id="rId5"/>
    <p:sldId id="261" r:id="rId6"/>
    <p:sldId id="266" r:id="rId7"/>
    <p:sldId id="262" r:id="rId8"/>
    <p:sldId id="268" r:id="rId9"/>
    <p:sldId id="269" r:id="rId10"/>
    <p:sldId id="270" r:id="rId11"/>
    <p:sldId id="271" r:id="rId12"/>
    <p:sldId id="272" r:id="rId13"/>
    <p:sldId id="276" r:id="rId14"/>
    <p:sldId id="273" r:id="rId15"/>
    <p:sldId id="274" r:id="rId16"/>
    <p:sldId id="275" r:id="rId17"/>
    <p:sldId id="265" r:id="rId18"/>
    <p:sldId id="26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5" Type="http://schemas.openxmlformats.org/officeDocument/2006/relationships/slide" Target="slide12.xml"/><Relationship Id="rId4" Type="http://schemas.openxmlformats.org/officeDocument/2006/relationships/slide" Target="slide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132856"/>
            <a:ext cx="8458200" cy="1470025"/>
          </a:xfrm>
        </p:spPr>
        <p:txBody>
          <a:bodyPr/>
          <a:lstStyle/>
          <a:p>
            <a:r>
              <a:rPr lang="ru-RU" b="1" dirty="0" smtClean="0"/>
              <a:t>Творческий проект «Кухня моей мечты»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6491064" cy="124357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Наша цель:</a:t>
            </a:r>
          </a:p>
          <a:p>
            <a:r>
              <a:rPr lang="ru-RU" dirty="0" smtClean="0"/>
              <a:t>Учиться выполнять мини – проект</a:t>
            </a:r>
          </a:p>
          <a:p>
            <a:r>
              <a:rPr lang="ru-RU" dirty="0" smtClean="0"/>
              <a:t>Учиться работать в группе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714876" y="5214950"/>
            <a:ext cx="33425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Разработала: Л. Н. Попович, </a:t>
            </a:r>
          </a:p>
          <a:p>
            <a:r>
              <a:rPr lang="ru-RU" dirty="0" smtClean="0"/>
              <a:t>учитель технологии</a:t>
            </a:r>
          </a:p>
          <a:p>
            <a:r>
              <a:rPr lang="ru-RU" smtClean="0"/>
              <a:t>МБОУ «СШ №10»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900" b="1" dirty="0" smtClean="0">
                <a:latin typeface="Times New Roman" pitchFamily="18" charset="0"/>
                <a:cs typeface="Times New Roman" pitchFamily="18" charset="0"/>
              </a:rPr>
              <a:t>Распределение  ролей</a:t>
            </a:r>
            <a:br>
              <a:rPr lang="ru-RU" sz="49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916832"/>
            <a:ext cx="8517632" cy="3893064"/>
          </a:xfrm>
        </p:spPr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Лидер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организует работу в группе. </a:t>
            </a:r>
          </a:p>
          <a:p>
            <a:pPr marL="624078" indent="-514350">
              <a:buFont typeface="+mj-lt"/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Генератор идей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выдает новые идеи.</a:t>
            </a:r>
          </a:p>
          <a:p>
            <a:pPr marL="624078" indent="-514350">
              <a:buFont typeface="+mj-lt"/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Хранитель времени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следит за регламентом.</a:t>
            </a:r>
          </a:p>
          <a:p>
            <a:pPr marL="624078" indent="-514350">
              <a:buFont typeface="+mj-lt"/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Спикер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оратор. </a:t>
            </a:r>
          </a:p>
          <a:p>
            <a:pPr marL="624078" indent="-514350">
              <a:buFont typeface="+mj-lt"/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Инициативный исполнитель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«рядовой» сотрудник команды (2-3человека).</a:t>
            </a:r>
          </a:p>
          <a:p>
            <a:pPr marL="624078" indent="-514350">
              <a:buFont typeface="+mj-lt"/>
              <a:buAutoNum type="arabicPeriod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066800"/>
          </a:xfrm>
        </p:spPr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Правила работы в группе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916832"/>
            <a:ext cx="8517632" cy="432511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работают все на общий результат;</a:t>
            </a:r>
            <a:endParaRPr lang="ru-RU" dirty="0" smtClean="0">
              <a:ln>
                <a:solidFill>
                  <a:srgbClr val="C00000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группе должен быть ответственный; </a:t>
            </a:r>
            <a:endParaRPr lang="ru-RU" dirty="0" smtClean="0">
              <a:ln>
                <a:solidFill>
                  <a:srgbClr val="C00000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своё несогласие высказывай вежливо;</a:t>
            </a:r>
            <a:endParaRPr lang="ru-RU" dirty="0" smtClean="0">
              <a:ln>
                <a:solidFill>
                  <a:srgbClr val="C00000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если не понял, переспроси.</a:t>
            </a:r>
            <a:endParaRPr lang="ru-RU" dirty="0" smtClean="0">
              <a:ln>
                <a:solidFill>
                  <a:srgbClr val="C00000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624078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Оценочный лист «Работа группы»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5995871"/>
              </p:ext>
            </p:extLst>
          </p:nvPr>
        </p:nvGraphicFramePr>
        <p:xfrm>
          <a:off x="395536" y="2204864"/>
          <a:ext cx="8229600" cy="348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7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43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88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4360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Ф.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И.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участника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группы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Критерии оценивания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(оценка по каждому «0-3» баллов: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«1» — да, «0» — нет)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Оценка группы 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 б. – «5»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 б. – «4»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б. – «3»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участвовал в рабочем обсуждении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участвовал в принятии рабочих решений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соблюдал принципы 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сотрудни-чества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Иванова Таня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Повторение: составьте </a:t>
            </a:r>
            <a:r>
              <a:rPr lang="ru-RU" dirty="0" smtClean="0"/>
              <a:t>кластер по теме: «Оформление интерьера»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2987824" y="3212976"/>
            <a:ext cx="2088232" cy="108012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Интерьер кухни -столовой</a:t>
            </a:r>
            <a:endParaRPr lang="ru-RU" b="1" dirty="0"/>
          </a:p>
        </p:txBody>
      </p:sp>
      <p:sp>
        <p:nvSpPr>
          <p:cNvPr id="8" name="Овал 7"/>
          <p:cNvSpPr/>
          <p:nvPr/>
        </p:nvSpPr>
        <p:spPr>
          <a:xfrm>
            <a:off x="899592" y="2636912"/>
            <a:ext cx="2016224" cy="43204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требования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4860032" y="2636912"/>
            <a:ext cx="2088232" cy="43204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планировка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6156176" y="1844824"/>
            <a:ext cx="2232248" cy="50405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зонирование</a:t>
            </a:r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6084168" y="3573016"/>
            <a:ext cx="2160240" cy="64807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типы планировки</a:t>
            </a:r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1403648" y="4365104"/>
            <a:ext cx="1224136" cy="36004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стили</a:t>
            </a: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4932040" y="4653136"/>
            <a:ext cx="936104" cy="36004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цвет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2627784" y="5301208"/>
            <a:ext cx="2088232" cy="57606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отделочные материалы</a:t>
            </a:r>
            <a:endParaRPr lang="ru-RU" dirty="0"/>
          </a:p>
        </p:txBody>
      </p:sp>
      <p:cxnSp>
        <p:nvCxnSpPr>
          <p:cNvPr id="16" name="Прямая со стрелкой 15"/>
          <p:cNvCxnSpPr>
            <a:stCxn id="7" idx="1"/>
            <a:endCxn id="8" idx="4"/>
          </p:cNvCxnSpPr>
          <p:nvPr/>
        </p:nvCxnSpPr>
        <p:spPr>
          <a:xfrm flipH="1" flipV="1">
            <a:off x="1907704" y="3068960"/>
            <a:ext cx="1385935" cy="302196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7" idx="7"/>
            <a:endCxn id="9" idx="4"/>
          </p:cNvCxnSpPr>
          <p:nvPr/>
        </p:nvCxnSpPr>
        <p:spPr>
          <a:xfrm flipV="1">
            <a:off x="4770241" y="3068960"/>
            <a:ext cx="1133907" cy="302196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9" idx="4"/>
            <a:endCxn id="11" idx="0"/>
          </p:cNvCxnSpPr>
          <p:nvPr/>
        </p:nvCxnSpPr>
        <p:spPr>
          <a:xfrm>
            <a:off x="5904148" y="3068960"/>
            <a:ext cx="1260140" cy="504056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7" idx="4"/>
            <a:endCxn id="14" idx="0"/>
          </p:cNvCxnSpPr>
          <p:nvPr/>
        </p:nvCxnSpPr>
        <p:spPr>
          <a:xfrm flipH="1">
            <a:off x="3671900" y="4293096"/>
            <a:ext cx="360040" cy="1008112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7" idx="3"/>
            <a:endCxn id="12" idx="0"/>
          </p:cNvCxnSpPr>
          <p:nvPr/>
        </p:nvCxnSpPr>
        <p:spPr>
          <a:xfrm flipH="1">
            <a:off x="2015716" y="4134916"/>
            <a:ext cx="1277923" cy="230188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8" idx="0"/>
          </p:cNvCxnSpPr>
          <p:nvPr/>
        </p:nvCxnSpPr>
        <p:spPr>
          <a:xfrm flipV="1">
            <a:off x="1907704" y="2132856"/>
            <a:ext cx="0" cy="504056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9" idx="0"/>
            <a:endCxn id="10" idx="4"/>
          </p:cNvCxnSpPr>
          <p:nvPr/>
        </p:nvCxnSpPr>
        <p:spPr>
          <a:xfrm flipV="1">
            <a:off x="5904148" y="2348880"/>
            <a:ext cx="1368152" cy="288032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7" idx="5"/>
            <a:endCxn id="13" idx="0"/>
          </p:cNvCxnSpPr>
          <p:nvPr/>
        </p:nvCxnSpPr>
        <p:spPr>
          <a:xfrm>
            <a:off x="4770241" y="4134916"/>
            <a:ext cx="629851" cy="51822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>
            <a:stCxn id="8" idx="1"/>
          </p:cNvCxnSpPr>
          <p:nvPr/>
        </p:nvCxnSpPr>
        <p:spPr>
          <a:xfrm flipH="1" flipV="1">
            <a:off x="827584" y="2204864"/>
            <a:ext cx="367277" cy="49532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8" idx="7"/>
          </p:cNvCxnSpPr>
          <p:nvPr/>
        </p:nvCxnSpPr>
        <p:spPr>
          <a:xfrm flipV="1">
            <a:off x="2620547" y="2276872"/>
            <a:ext cx="367277" cy="423312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stCxn id="10" idx="7"/>
          </p:cNvCxnSpPr>
          <p:nvPr/>
        </p:nvCxnSpPr>
        <p:spPr>
          <a:xfrm flipV="1">
            <a:off x="8061519" y="1340768"/>
            <a:ext cx="110881" cy="577873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12" idx="2"/>
          </p:cNvCxnSpPr>
          <p:nvPr/>
        </p:nvCxnSpPr>
        <p:spPr>
          <a:xfrm flipH="1" flipV="1">
            <a:off x="683568" y="4509120"/>
            <a:ext cx="720080" cy="36004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>
            <a:stCxn id="12" idx="3"/>
          </p:cNvCxnSpPr>
          <p:nvPr/>
        </p:nvCxnSpPr>
        <p:spPr>
          <a:xfrm flipH="1">
            <a:off x="1115616" y="4672417"/>
            <a:ext cx="467303" cy="628791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11" idx="5"/>
          </p:cNvCxnSpPr>
          <p:nvPr/>
        </p:nvCxnSpPr>
        <p:spPr>
          <a:xfrm>
            <a:off x="7928048" y="4126180"/>
            <a:ext cx="28328" cy="959004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stCxn id="12" idx="1"/>
          </p:cNvCxnSpPr>
          <p:nvPr/>
        </p:nvCxnSpPr>
        <p:spPr>
          <a:xfrm flipH="1" flipV="1">
            <a:off x="1187624" y="3789040"/>
            <a:ext cx="395295" cy="628791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>
            <a:stCxn id="12" idx="4"/>
          </p:cNvCxnSpPr>
          <p:nvPr/>
        </p:nvCxnSpPr>
        <p:spPr>
          <a:xfrm>
            <a:off x="2015716" y="4725144"/>
            <a:ext cx="36004" cy="792088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>
            <a:stCxn id="11" idx="3"/>
          </p:cNvCxnSpPr>
          <p:nvPr/>
        </p:nvCxnSpPr>
        <p:spPr>
          <a:xfrm flipH="1">
            <a:off x="6372200" y="4126180"/>
            <a:ext cx="28328" cy="814988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>
            <a:stCxn id="10" idx="1"/>
          </p:cNvCxnSpPr>
          <p:nvPr/>
        </p:nvCxnSpPr>
        <p:spPr>
          <a:xfrm flipH="1" flipV="1">
            <a:off x="6300193" y="1412776"/>
            <a:ext cx="182888" cy="505865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>
            <a:stCxn id="11" idx="6"/>
          </p:cNvCxnSpPr>
          <p:nvPr/>
        </p:nvCxnSpPr>
        <p:spPr>
          <a:xfrm>
            <a:off x="8244408" y="3897052"/>
            <a:ext cx="72008" cy="1116124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>
            <a:stCxn id="11" idx="4"/>
          </p:cNvCxnSpPr>
          <p:nvPr/>
        </p:nvCxnSpPr>
        <p:spPr>
          <a:xfrm>
            <a:off x="7164288" y="4221088"/>
            <a:ext cx="0" cy="864096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>
            <a:stCxn id="14" idx="4"/>
          </p:cNvCxnSpPr>
          <p:nvPr/>
        </p:nvCxnSpPr>
        <p:spPr>
          <a:xfrm>
            <a:off x="3671900" y="5877272"/>
            <a:ext cx="36004" cy="72008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 стрелкой 97"/>
          <p:cNvCxnSpPr>
            <a:stCxn id="13" idx="4"/>
          </p:cNvCxnSpPr>
          <p:nvPr/>
        </p:nvCxnSpPr>
        <p:spPr>
          <a:xfrm>
            <a:off x="5400092" y="5013176"/>
            <a:ext cx="72008" cy="72008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9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План выполнения проекта </a:t>
            </a:r>
            <a:br>
              <a:rPr lang="ru-RU" b="1" dirty="0" smtClean="0"/>
            </a:br>
            <a:r>
              <a:rPr lang="ru-RU" b="1" dirty="0" smtClean="0"/>
              <a:t>«Кухня моей мечты»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700808"/>
            <a:ext cx="8435280" cy="4873728"/>
          </a:xfrm>
        </p:spPr>
        <p:txBody>
          <a:bodyPr>
            <a:normAutofit fontScale="92500"/>
          </a:bodyPr>
          <a:lstStyle/>
          <a:p>
            <a:pPr marL="624078" indent="-514350">
              <a:buFont typeface="+mj-lt"/>
              <a:buAutoNum type="arabicPeriod"/>
            </a:pPr>
            <a:r>
              <a:rPr lang="ru-RU" dirty="0" smtClean="0"/>
              <a:t>Проблемная ситуация (потребность в изделии)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Цель проекта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Задачи проекта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Исследование (поиск и анализ информации) Варианты планировки кухни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Критерии выбора планировки (дополнить)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Выбор лучшего варианта планировки              Моя кухня (описание выбранного варианта)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Какую бытовую технику нужно иметь на кухне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Выбор цветового решения кухни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Самооценка</a:t>
            </a:r>
          </a:p>
          <a:p>
            <a:pPr marL="624078" indent="-514350">
              <a:buFont typeface="+mj-lt"/>
              <a:buAutoNum type="arabicPeriod"/>
            </a:pPr>
            <a:endParaRPr lang="ru-RU" dirty="0" smtClean="0"/>
          </a:p>
          <a:p>
            <a:pPr marL="624078" indent="-514350">
              <a:buFont typeface="+mj-lt"/>
              <a:buAutoNum type="arabicPeriod"/>
            </a:pPr>
            <a:endParaRPr lang="ru-RU" dirty="0" smtClean="0"/>
          </a:p>
          <a:p>
            <a:pPr marL="624078" indent="-514350">
              <a:buFont typeface="+mj-lt"/>
              <a:buAutoNum type="arabicPeriod"/>
            </a:pPr>
            <a:endParaRPr lang="ru-RU" dirty="0" smtClean="0"/>
          </a:p>
          <a:p>
            <a:pPr marL="624078" indent="-514350">
              <a:buFont typeface="+mj-lt"/>
              <a:buAutoNum type="arabicPeriod"/>
            </a:pPr>
            <a:endParaRPr lang="ru-RU" dirty="0" smtClean="0"/>
          </a:p>
          <a:p>
            <a:pPr marL="624078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792088"/>
          </a:xfrm>
        </p:spPr>
        <p:txBody>
          <a:bodyPr/>
          <a:lstStyle/>
          <a:p>
            <a:r>
              <a:rPr lang="ru-RU" dirty="0" smtClean="0"/>
              <a:t>Задания группам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268760"/>
            <a:ext cx="8640960" cy="5400600"/>
          </a:xfrm>
        </p:spPr>
        <p:txBody>
          <a:bodyPr>
            <a:normAutofit fontScale="92500" lnSpcReduction="10000"/>
          </a:bodyPr>
          <a:lstStyle/>
          <a:p>
            <a:r>
              <a:rPr lang="ru-RU" sz="1900" dirty="0" smtClean="0">
                <a:hlinkClick r:id="rId2" action="ppaction://hlinksldjump"/>
              </a:rPr>
              <a:t>Начертить план кухни, указав расположение окна, входной двери, места подключения к водопроводу, воздуховоду;</a:t>
            </a:r>
            <a:endParaRPr lang="ru-RU" sz="1900" dirty="0" smtClean="0"/>
          </a:p>
          <a:p>
            <a:endParaRPr lang="ru-RU" sz="1900" dirty="0" smtClean="0"/>
          </a:p>
          <a:p>
            <a:r>
              <a:rPr lang="ru-RU" sz="1900" dirty="0" smtClean="0">
                <a:hlinkClick r:id="rId3" action="ppaction://hlinksldjump"/>
              </a:rPr>
              <a:t>с помощью шаблонов выполнить 4 варианта планировки , определить «рабочий треугольник»;</a:t>
            </a:r>
            <a:endParaRPr lang="ru-RU" sz="1900" dirty="0" smtClean="0"/>
          </a:p>
          <a:p>
            <a:r>
              <a:rPr lang="ru-RU" sz="1900" dirty="0" smtClean="0"/>
              <a:t> </a:t>
            </a:r>
          </a:p>
          <a:p>
            <a:r>
              <a:rPr lang="ru-RU" sz="1900" dirty="0" smtClean="0">
                <a:hlinkClick r:id="rId4" action="ppaction://hlinksldjump"/>
              </a:rPr>
              <a:t>дополнить критерии выбора планировки</a:t>
            </a:r>
            <a:r>
              <a:rPr lang="ru-RU" sz="1900" dirty="0" smtClean="0"/>
              <a:t>;</a:t>
            </a:r>
          </a:p>
          <a:p>
            <a:r>
              <a:rPr lang="ru-RU" sz="1900" dirty="0" smtClean="0"/>
              <a:t>по критериям выбрать лучший вариант планировки,</a:t>
            </a:r>
          </a:p>
          <a:p>
            <a:r>
              <a:rPr lang="ru-RU" sz="1900" dirty="0" smtClean="0"/>
              <a:t>начертить получившийся «рабочий треугольник»;</a:t>
            </a:r>
          </a:p>
          <a:p>
            <a:r>
              <a:rPr lang="ru-RU" sz="1900" dirty="0" smtClean="0"/>
              <a:t> </a:t>
            </a:r>
          </a:p>
          <a:p>
            <a:r>
              <a:rPr lang="ru-RU" sz="1900" dirty="0" smtClean="0">
                <a:hlinkClick r:id="rId5" action="ppaction://hlinksldjump"/>
              </a:rPr>
              <a:t>описать получившийся вариант планировки</a:t>
            </a:r>
            <a:r>
              <a:rPr lang="ru-RU" sz="1900" dirty="0" smtClean="0"/>
              <a:t>;</a:t>
            </a:r>
          </a:p>
          <a:p>
            <a:endParaRPr lang="ru-RU" sz="1900" dirty="0" smtClean="0"/>
          </a:p>
          <a:p>
            <a:r>
              <a:rPr lang="ru-RU" sz="1900" dirty="0" smtClean="0">
                <a:hlinkClick r:id="rId5" action="ppaction://hlinksldjump"/>
              </a:rPr>
              <a:t>подобрать  бытовую технику</a:t>
            </a:r>
            <a:r>
              <a:rPr lang="ru-RU" sz="1900" dirty="0" smtClean="0"/>
              <a:t>;</a:t>
            </a:r>
          </a:p>
          <a:p>
            <a:endParaRPr lang="ru-RU" sz="1900" dirty="0" smtClean="0"/>
          </a:p>
          <a:p>
            <a:r>
              <a:rPr lang="ru-RU" sz="1900" dirty="0" smtClean="0">
                <a:hlinkClick r:id="rId6" action="ppaction://hlinksldjump"/>
              </a:rPr>
              <a:t>определить цветовое решение кухни </a:t>
            </a:r>
            <a:r>
              <a:rPr lang="ru-RU" sz="1900" dirty="0" smtClean="0"/>
              <a:t>(с учётом расположения окон, размеров кухни, цветовых предпочтений семьи и пр.)</a:t>
            </a:r>
          </a:p>
          <a:p>
            <a:endParaRPr lang="ru-RU" sz="1900" dirty="0" smtClean="0"/>
          </a:p>
          <a:p>
            <a:r>
              <a:rPr lang="ru-RU" sz="1900" b="1" dirty="0" smtClean="0"/>
              <a:t>представить проект одноклассникам, произвести самооценку. </a:t>
            </a:r>
          </a:p>
          <a:p>
            <a:endParaRPr lang="ru-RU" sz="1900" dirty="0" smtClean="0"/>
          </a:p>
          <a:p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066800"/>
          </a:xfrm>
        </p:spPr>
        <p:txBody>
          <a:bodyPr/>
          <a:lstStyle/>
          <a:p>
            <a:r>
              <a:rPr lang="ru-RU" dirty="0" smtClean="0">
                <a:hlinkClick r:id="rId2" action="ppaction://hlinksldjump"/>
              </a:rPr>
              <a:t>план кухни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://ideas.vdolevke.ru/i/usersupload/250566_da003236b9.jpg"/>
          <p:cNvPicPr>
            <a:picLocks noChangeAspect="1" noChangeArrowheads="1"/>
          </p:cNvPicPr>
          <p:nvPr/>
        </p:nvPicPr>
        <p:blipFill>
          <a:blip r:embed="rId3" cstate="print"/>
          <a:srcRect l="12511" t="3958" r="7690" b="8965"/>
          <a:stretch>
            <a:fillRect/>
          </a:stretch>
        </p:blipFill>
        <p:spPr bwMode="auto">
          <a:xfrm>
            <a:off x="1331640" y="1556792"/>
            <a:ext cx="6264696" cy="4834843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hlinkClick r:id="rId2" action="ppaction://hlinksldjump"/>
              </a:rPr>
              <a:t>Шаблоны для планировки кухни</a:t>
            </a:r>
            <a:r>
              <a:rPr lang="ru-RU" i="1" dirty="0" smtClean="0">
                <a:hlinkClick r:id="rId2" action="ppaction://hlinksldjump"/>
              </a:rPr>
              <a:t/>
            </a:r>
            <a:br>
              <a:rPr lang="ru-RU" i="1" dirty="0" smtClean="0">
                <a:hlinkClick r:id="rId2" action="ppaction://hlinksldjump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4032448" cy="1080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i="1" dirty="0" smtClean="0"/>
              <a:t>Напольные шкафы                   </a:t>
            </a:r>
            <a:r>
              <a:rPr lang="ru-RU" dirty="0" smtClean="0"/>
              <a:t> </a:t>
            </a:r>
            <a:endParaRPr lang="ru-RU" i="1" dirty="0" smtClean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204864"/>
            <a:ext cx="4905375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325963" y="3305175"/>
            <a:ext cx="539115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156176" y="3356992"/>
            <a:ext cx="170431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Напольные </a:t>
            </a:r>
          </a:p>
          <a:p>
            <a:r>
              <a:rPr lang="ru-RU" b="1" i="1" dirty="0" smtClean="0"/>
              <a:t>высокие </a:t>
            </a:r>
          </a:p>
          <a:p>
            <a:r>
              <a:rPr lang="ru-RU" b="1" i="1" dirty="0" smtClean="0"/>
              <a:t>шкафы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701824"/>
          </a:xfrm>
        </p:spPr>
        <p:txBody>
          <a:bodyPr/>
          <a:lstStyle/>
          <a:p>
            <a:r>
              <a:rPr lang="ru-RU" dirty="0" smtClean="0">
                <a:hlinkClick r:id="rId2" action="ppaction://hlinksldjump"/>
              </a:rPr>
              <a:t>Критерии выбора планировки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2664296"/>
          </a:xfrm>
        </p:spPr>
        <p:txBody>
          <a:bodyPr>
            <a:normAutofit fontScale="92500" lnSpcReduction="20000"/>
          </a:bodyPr>
          <a:lstStyle/>
          <a:p>
            <a:pPr marL="624078" indent="-514350">
              <a:buFont typeface="+mj-lt"/>
              <a:buAutoNum type="arabicPeriod"/>
            </a:pPr>
            <a:r>
              <a:rPr lang="ru-RU" dirty="0" smtClean="0"/>
              <a:t>Всё кухонное оборудование размещено.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Есть место для обеденной зоны.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Компактный «рабочий треугольник». 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(Допишите свои критерии, если необходимо)</a:t>
            </a:r>
          </a:p>
          <a:p>
            <a:pPr marL="624078" indent="-514350">
              <a:buFont typeface="+mj-lt"/>
              <a:buAutoNum type="arabicPeriod"/>
            </a:pPr>
            <a:endParaRPr lang="ru-RU" dirty="0" smtClean="0"/>
          </a:p>
          <a:p>
            <a:pPr marL="624078" indent="-514350">
              <a:buNone/>
            </a:pPr>
            <a:endParaRPr lang="ru-RU" dirty="0" smtClean="0"/>
          </a:p>
          <a:p>
            <a:pPr marL="624078" indent="-514350" algn="ctr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+mj-lt"/>
                <a:hlinkClick r:id="rId3" action="ppaction://hlinksldjump"/>
              </a:rPr>
              <a:t>Выбор лучшего варианта планировки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(пример)</a:t>
            </a:r>
          </a:p>
          <a:p>
            <a:pPr marL="624078" indent="-514350">
              <a:buFont typeface="+mj-lt"/>
              <a:buAutoNum type="arabicPeriod"/>
            </a:pPr>
            <a:endParaRPr lang="ru-RU" dirty="0" smtClean="0"/>
          </a:p>
          <a:p>
            <a:pPr marL="624078" indent="-514350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4149080"/>
            <a:ext cx="7486063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 flipH="1">
            <a:off x="2915816" y="4221088"/>
            <a:ext cx="3312367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Критерии выбора </a:t>
            </a:r>
            <a:endParaRPr lang="ru-RU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483768" y="5013176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+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347864" y="5373216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+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483768" y="5373216"/>
            <a:ext cx="34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+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283968" y="5013176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+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347864" y="5013176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+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084168" y="5445224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+</a:t>
            </a:r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220072" y="5805264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+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283968" y="5805264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+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483768" y="5733256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+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347864" y="5805264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+</a:t>
            </a:r>
            <a:endParaRPr lang="ru-R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084168" y="5805264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+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483768" y="6165304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+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283968" y="6165304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+</a:t>
            </a:r>
            <a:endParaRPr lang="ru-RU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084168" y="6165304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+</a:t>
            </a:r>
            <a:endParaRPr lang="ru-RU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220072" y="6165304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+</a:t>
            </a:r>
            <a:endParaRPr lang="ru-RU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419872" y="6165304"/>
            <a:ext cx="272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-</a:t>
            </a:r>
            <a:endParaRPr lang="ru-RU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4355976" y="5373216"/>
            <a:ext cx="272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-</a:t>
            </a:r>
            <a:endParaRPr lang="ru-RU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5220072" y="5373216"/>
            <a:ext cx="279648" cy="377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+</a:t>
            </a:r>
            <a:endParaRPr lang="ru-RU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6084168" y="5013176"/>
            <a:ext cx="272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-</a:t>
            </a:r>
            <a:endParaRPr lang="ru-RU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5220072" y="5013176"/>
            <a:ext cx="272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-</a:t>
            </a:r>
            <a:endParaRPr lang="ru-RU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7452320" y="5013176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7452320" y="5373216"/>
            <a:ext cx="311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7452320" y="580526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7452320" y="6165304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hlinkClick r:id="rId2" action="ppaction://hlinksldjump"/>
              </a:rPr>
              <a:t/>
            </a:r>
            <a:br>
              <a:rPr lang="ru-RU" dirty="0" smtClean="0">
                <a:hlinkClick r:id="rId2" action="ppaction://hlinksldjump"/>
              </a:rPr>
            </a:br>
            <a:r>
              <a:rPr lang="ru-RU" dirty="0" smtClean="0">
                <a:hlinkClick r:id="rId2" action="ppaction://hlinksldjump"/>
              </a:rPr>
              <a:t>Планировка кухни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«рабочий треугольник»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2196264" y="1412248"/>
            <a:ext cx="4823480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3203848" y="2996952"/>
            <a:ext cx="201622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220072" y="2996952"/>
            <a:ext cx="1296144" cy="12241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203848" y="2996952"/>
            <a:ext cx="3312368" cy="12241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hlinkClick r:id="rId2" action="ppaction://hlinksldjump"/>
              </a:rPr>
              <a:t>Моя кухня </a:t>
            </a:r>
            <a:r>
              <a:rPr lang="ru-RU" dirty="0" smtClean="0"/>
              <a:t>(описание выбранного варианта)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Описать тип планировки</a:t>
            </a:r>
          </a:p>
          <a:p>
            <a:r>
              <a:rPr lang="ru-RU" dirty="0" smtClean="0"/>
              <a:t>Возможности этой планировки (см. критерии)</a:t>
            </a:r>
          </a:p>
          <a:p>
            <a:pPr>
              <a:buNone/>
            </a:pPr>
            <a:r>
              <a:rPr lang="ru-RU" dirty="0" smtClean="0"/>
              <a:t> </a:t>
            </a:r>
          </a:p>
          <a:p>
            <a:pPr algn="ctr">
              <a:buNone/>
            </a:pPr>
            <a:r>
              <a:rPr lang="ru-RU" b="1" dirty="0" smtClean="0">
                <a:hlinkClick r:id="rId3" action="ppaction://hlinksldjump"/>
              </a:rPr>
              <a:t>Какую бытовую технику нужно иметь на кухне</a:t>
            </a:r>
            <a:endParaRPr lang="ru-RU" b="1" dirty="0" smtClean="0"/>
          </a:p>
          <a:p>
            <a:r>
              <a:rPr lang="ru-RU" dirty="0" smtClean="0"/>
              <a:t>Холодильник – (назначение)</a:t>
            </a:r>
          </a:p>
          <a:p>
            <a:r>
              <a:rPr lang="ru-RU" dirty="0" smtClean="0"/>
              <a:t>Электроплита - ….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785818"/>
          </a:xfrm>
        </p:spPr>
        <p:txBody>
          <a:bodyPr/>
          <a:lstStyle/>
          <a:p>
            <a:r>
              <a:rPr lang="ru-RU" b="1" dirty="0" smtClean="0"/>
              <a:t>Цветовое решение кухни</a:t>
            </a:r>
            <a:endParaRPr lang="ru-RU" b="1" dirty="0"/>
          </a:p>
        </p:txBody>
      </p:sp>
      <p:pic>
        <p:nvPicPr>
          <p:cNvPr id="5" name="Picture 2" descr="http://s14.buyreklama.ru/jelektrostal/photos/32957770/3108b56e164b630b9012e1ddf6ec57f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4071942"/>
            <a:ext cx="3927279" cy="2515852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6" name="Picture 2" descr="http://mf-ardinal.ru/pics/kuhni_nashi_raboty/4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214422"/>
            <a:ext cx="3845734" cy="256222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7" name="Picture 2" descr="http://ec.contractors.com/Views/images/Landing/Generic/Category/8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4143380"/>
            <a:ext cx="4008121" cy="2571744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1214422"/>
            <a:ext cx="3286148" cy="2730357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/>
          <a:lstStyle/>
          <a:p>
            <a:r>
              <a:rPr lang="ru-RU" dirty="0" smtClean="0"/>
              <a:t>Самооценка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325112"/>
          </a:xfrm>
        </p:spPr>
        <p:txBody>
          <a:bodyPr/>
          <a:lstStyle/>
          <a:p>
            <a:r>
              <a:rPr lang="ru-RU" dirty="0" smtClean="0"/>
              <a:t>Достигнута ли цель проекта?</a:t>
            </a:r>
          </a:p>
          <a:p>
            <a:r>
              <a:rPr lang="ru-RU" dirty="0" smtClean="0"/>
              <a:t>Что получилось наиболее удачно? Что не  получилось? Почему? </a:t>
            </a:r>
          </a:p>
          <a:p>
            <a:r>
              <a:rPr lang="ru-RU" dirty="0" smtClean="0"/>
              <a:t>Понравилась ли работать над проектом?</a:t>
            </a:r>
          </a:p>
          <a:p>
            <a:r>
              <a:rPr lang="ru-RU" dirty="0" smtClean="0"/>
              <a:t>Что нового узнала в ходе выполнения проекта?</a:t>
            </a:r>
          </a:p>
          <a:p>
            <a:r>
              <a:rPr lang="ru-RU" dirty="0" smtClean="0"/>
              <a:t>Пригодится ли в будущем?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Эскиз кухни - столовой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im3-tub-ru.yandex.net/i?id=19b219fccc3c83daab8cbec84763488b&amp;n=33&amp;h=190&amp;w=27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348880"/>
            <a:ext cx="6048672" cy="4148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Защита проекта </a:t>
            </a:r>
            <a:r>
              <a:rPr lang="ru-RU" sz="2700" dirty="0" smtClean="0"/>
              <a:t>(1 балл  за каждый критерий)</a:t>
            </a:r>
            <a:endParaRPr lang="ru-RU" sz="27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24744"/>
            <a:ext cx="8712968" cy="5449792"/>
          </a:xfrm>
        </p:spPr>
        <p:txBody>
          <a:bodyPr>
            <a:normAutofit/>
          </a:bodyPr>
          <a:lstStyle/>
          <a:p>
            <a:pPr marL="624078" lvl="0" indent="-514350">
              <a:buFont typeface="+mj-lt"/>
              <a:buAutoNum type="arabicPeriod"/>
            </a:pPr>
            <a:r>
              <a:rPr lang="ru-RU" sz="1800" dirty="0" smtClean="0"/>
              <a:t>Обоснованы причины, побудившие взяться за выполнение данного  проекта.</a:t>
            </a:r>
          </a:p>
          <a:p>
            <a:pPr marL="624078" indent="-514350">
              <a:buFont typeface="+mj-lt"/>
              <a:buAutoNum type="arabicPeriod"/>
            </a:pPr>
            <a:r>
              <a:rPr lang="ru-RU" sz="1800" dirty="0" smtClean="0"/>
              <a:t>Цель (результат) – сформулирована верно.</a:t>
            </a:r>
          </a:p>
          <a:p>
            <a:pPr marL="624078" indent="-514350">
              <a:buFont typeface="+mj-lt"/>
              <a:buAutoNum type="arabicPeriod"/>
            </a:pPr>
            <a:r>
              <a:rPr lang="ru-RU" sz="1800" dirty="0" smtClean="0"/>
              <a:t>Задачи (не менее трёх), способствуют достижению цели.</a:t>
            </a:r>
          </a:p>
          <a:p>
            <a:pPr marL="624078" indent="-514350">
              <a:buFont typeface="+mj-lt"/>
              <a:buAutoNum type="arabicPeriod"/>
            </a:pPr>
            <a:r>
              <a:rPr lang="ru-RU" sz="1800" dirty="0" smtClean="0"/>
              <a:t>Наличие материалов исследования (опрос, интервью, анализ материалов СМИ, и пр.)</a:t>
            </a:r>
          </a:p>
          <a:p>
            <a:pPr marL="624078" indent="-514350">
              <a:buFont typeface="+mj-lt"/>
              <a:buAutoNum type="arabicPeriod"/>
            </a:pPr>
            <a:r>
              <a:rPr lang="ru-RU" sz="1800" dirty="0" smtClean="0"/>
              <a:t>Планировки кухни (не менее трёх) выполнены аккуратно – обозначены стены, дверь, окно.</a:t>
            </a:r>
          </a:p>
          <a:p>
            <a:pPr marL="624078" indent="-514350">
              <a:buFont typeface="+mj-lt"/>
              <a:buAutoNum type="arabicPeriod"/>
            </a:pPr>
            <a:r>
              <a:rPr lang="ru-RU" sz="1800" dirty="0" smtClean="0">
                <a:hlinkClick r:id="rId2" action="ppaction://hlinksldjump"/>
              </a:rPr>
              <a:t>Разработаны (дополнены )свои критерии выбора варианта планировки.</a:t>
            </a:r>
            <a:endParaRPr lang="ru-RU" sz="1800" dirty="0" smtClean="0"/>
          </a:p>
          <a:p>
            <a:pPr marL="624078" indent="-514350">
              <a:buFont typeface="+mj-lt"/>
              <a:buAutoNum type="arabicPeriod"/>
            </a:pPr>
            <a:r>
              <a:rPr lang="ru-RU" sz="1800" dirty="0" smtClean="0"/>
              <a:t>Дано описание выбранного варианта (тип планировки, возможности этой планировки).</a:t>
            </a:r>
          </a:p>
          <a:p>
            <a:pPr marL="624078" indent="-514350">
              <a:buFont typeface="+mj-lt"/>
              <a:buAutoNum type="arabicPeriod"/>
            </a:pPr>
            <a:r>
              <a:rPr lang="ru-RU" sz="1800" dirty="0" smtClean="0">
                <a:hlinkClick r:id="rId3" action="ppaction://hlinksldjump"/>
              </a:rPr>
              <a:t>Дано описание бытовой техники.</a:t>
            </a:r>
            <a:endParaRPr lang="ru-RU" sz="1800" dirty="0" smtClean="0"/>
          </a:p>
          <a:p>
            <a:pPr marL="624078" indent="-514350">
              <a:buFont typeface="+mj-lt"/>
              <a:buAutoNum type="arabicPeriod"/>
            </a:pPr>
            <a:r>
              <a:rPr lang="ru-RU" sz="1800" dirty="0" smtClean="0"/>
              <a:t>Обоснован выбор цветового решения.</a:t>
            </a:r>
          </a:p>
          <a:p>
            <a:pPr marL="624078" indent="-514350">
              <a:buFont typeface="+mj-lt"/>
              <a:buAutoNum type="arabicPeriod"/>
            </a:pPr>
            <a:r>
              <a:rPr lang="ru-RU" sz="1800" dirty="0" smtClean="0"/>
              <a:t>Произведён полный самоанализ.</a:t>
            </a:r>
          </a:p>
          <a:p>
            <a:pPr marL="624078" indent="-514350">
              <a:buNone/>
            </a:pPr>
            <a:r>
              <a:rPr lang="ru-RU" sz="1800" dirty="0" smtClean="0"/>
              <a:t>Дополнительный балл – за проектирование кухни с помощью</a:t>
            </a:r>
          </a:p>
          <a:p>
            <a:pPr marL="624078" indent="-514350">
              <a:buNone/>
            </a:pPr>
            <a:r>
              <a:rPr lang="ru-RU" sz="1800" dirty="0" smtClean="0"/>
              <a:t>компьютерной программы.</a:t>
            </a:r>
          </a:p>
          <a:p>
            <a:pPr marL="624078" indent="-514350">
              <a:buNone/>
            </a:pPr>
            <a:r>
              <a:rPr lang="ru-RU" sz="1800" b="1" dirty="0" smtClean="0"/>
              <a:t>9-10 баллов – «5»;  8-7 баллов – «4»;  6-5 баллов – «3»</a:t>
            </a:r>
          </a:p>
          <a:p>
            <a:pPr marL="624078" indent="-514350">
              <a:buNone/>
            </a:pPr>
            <a:endParaRPr lang="ru-RU" sz="1800" dirty="0" smtClean="0"/>
          </a:p>
          <a:p>
            <a:pPr marL="624078" indent="-514350">
              <a:buNone/>
            </a:pPr>
            <a:endParaRPr lang="ru-RU" sz="1800" dirty="0" smtClean="0"/>
          </a:p>
          <a:p>
            <a:pPr marL="624078" indent="-514350">
              <a:buFont typeface="+mj-lt"/>
              <a:buAutoNum type="arabicPeriod"/>
            </a:pPr>
            <a:endParaRPr lang="ru-RU" dirty="0" smtClean="0"/>
          </a:p>
          <a:p>
            <a:pPr marL="624078" indent="-514350">
              <a:buFont typeface="+mj-lt"/>
              <a:buAutoNum type="arabicPeriod"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Закончи предложения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Было интересно …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Было трудно …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Теперь я могу …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Меня удивило …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Мне захотелось …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Нарисовать эскиз получившейся кухни.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361</TotalTime>
  <Words>677</Words>
  <Application>Microsoft Office PowerPoint</Application>
  <PresentationFormat>Экран (4:3)</PresentationFormat>
  <Paragraphs>157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Calibri</vt:lpstr>
      <vt:lpstr>Georgia</vt:lpstr>
      <vt:lpstr>Times New Roman</vt:lpstr>
      <vt:lpstr>Trebuchet MS</vt:lpstr>
      <vt:lpstr>Wingdings 2</vt:lpstr>
      <vt:lpstr>Городская</vt:lpstr>
      <vt:lpstr>Творческий проект «Кухня моей мечты»</vt:lpstr>
      <vt:lpstr> Распределение  ролей </vt:lpstr>
      <vt:lpstr>Правила работы в группе</vt:lpstr>
      <vt:lpstr>Оценочный лист «Работа группы»</vt:lpstr>
      <vt:lpstr>Повторение: составьте кластер по теме: «Оформление интерьера»</vt:lpstr>
      <vt:lpstr>План выполнения проекта  «Кухня моей мечты»</vt:lpstr>
      <vt:lpstr>Задания группам</vt:lpstr>
      <vt:lpstr>план кухни</vt:lpstr>
      <vt:lpstr> Шаблоны для планировки кухни </vt:lpstr>
      <vt:lpstr>Критерии выбора планировки</vt:lpstr>
      <vt:lpstr> Планировка кухни  «рабочий треугольник»  </vt:lpstr>
      <vt:lpstr>Моя кухня (описание выбранного варианта)</vt:lpstr>
      <vt:lpstr>Цветовое решение кухни</vt:lpstr>
      <vt:lpstr>Самооценка проекта</vt:lpstr>
      <vt:lpstr>Эскиз кухни - столовой</vt:lpstr>
      <vt:lpstr>Защита проекта (1 балл  за каждый критерий)</vt:lpstr>
      <vt:lpstr>Закончи предложения</vt:lpstr>
      <vt:lpstr>Домашнее задание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Творческий проект «Кухня моей мечты»</dc:title>
  <dc:creator>Лариса</dc:creator>
  <cp:lastModifiedBy>Лариса</cp:lastModifiedBy>
  <cp:revision>37</cp:revision>
  <dcterms:created xsi:type="dcterms:W3CDTF">2015-09-27T14:50:18Z</dcterms:created>
  <dcterms:modified xsi:type="dcterms:W3CDTF">2023-11-14T10:18:38Z</dcterms:modified>
</cp:coreProperties>
</file>