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91" r:id="rId2"/>
    <p:sldId id="292" r:id="rId3"/>
    <p:sldId id="281" r:id="rId4"/>
    <p:sldId id="294" r:id="rId5"/>
    <p:sldId id="284" r:id="rId6"/>
    <p:sldId id="276" r:id="rId7"/>
    <p:sldId id="295" r:id="rId8"/>
    <p:sldId id="296" r:id="rId9"/>
    <p:sldId id="267" r:id="rId10"/>
    <p:sldId id="286" r:id="rId11"/>
    <p:sldId id="293" r:id="rId12"/>
    <p:sldId id="297" r:id="rId13"/>
    <p:sldId id="289" r:id="rId14"/>
    <p:sldId id="298" r:id="rId15"/>
    <p:sldId id="29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70150-242E-4C2E-ACF6-A8D23B91E657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2B3B0-74CD-4564-902D-CB54A1C062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2B3B0-74CD-4564-902D-CB54A1C0624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26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29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77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3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502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3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33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94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10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654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511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23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Распределение  ролей</a:t>
            </a:r>
            <a:br>
              <a:rPr lang="ru-RU" sz="49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16832"/>
            <a:ext cx="8517632" cy="3893064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организует работу в группе. 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Генератор идей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выдает новые идеи.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Хранитель времени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следит за регламентом.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Спикер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оратор. </a:t>
            </a:r>
          </a:p>
          <a:p>
            <a:pPr marL="624078" indent="-514350">
              <a:buFont typeface="+mj-lt"/>
              <a:buAutoNum type="arabicPeriod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Инициативный исполнитель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«рядовой» сотрудник команды (2-3человека).</a:t>
            </a:r>
          </a:p>
          <a:p>
            <a:pPr marL="624078" indent="-514350">
              <a:buFont typeface="+mj-lt"/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Оценочный лист «Работа группы»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(пример)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2060848"/>
          <a:ext cx="878497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4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9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8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08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8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8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80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60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56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60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864096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Ф.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И.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участника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группы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Критерии оценивания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(оценка по каждому «0-3» баллов: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«1» — да, «0» — нет)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Оценка группы 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(0-9 балла)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75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участвовал в рабочем обсуждении</a:t>
                      </a: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участвовал в принятии рабочих решении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соблюдал принципы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сотрудни-чества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27-23 б. – «5»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22-18 б. – «4»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17-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11 б. – «3»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8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задания</a:t>
                      </a:r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864"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Иванова Таня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22 – «4»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Правила работы в группе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ea typeface="Times New Roman" pitchFamily="18" charset="0"/>
              </a:rPr>
              <a:t>работают все на общий результат;</a:t>
            </a:r>
            <a:endParaRPr lang="ru-RU" dirty="0" smtClean="0">
              <a:ln>
                <a:solidFill>
                  <a:srgbClr val="C00000"/>
                </a:solidFill>
              </a:ln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ea typeface="Times New Roman" pitchFamily="18" charset="0"/>
              </a:rPr>
              <a:t>в группе должен быть ответственный; </a:t>
            </a:r>
            <a:endParaRPr lang="ru-RU" dirty="0" smtClean="0">
              <a:ln>
                <a:solidFill>
                  <a:srgbClr val="C00000"/>
                </a:solidFill>
              </a:ln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ea typeface="Times New Roman" pitchFamily="18" charset="0"/>
              </a:rPr>
              <a:t>своё несогласие высказывай вежливо;</a:t>
            </a:r>
            <a:endParaRPr lang="ru-RU" dirty="0" smtClean="0">
              <a:ln>
                <a:solidFill>
                  <a:srgbClr val="C00000"/>
                </a:solidFill>
              </a:ln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dirty="0" smtClean="0">
                <a:ln>
                  <a:solidFill>
                    <a:srgbClr val="C00000"/>
                  </a:solidFill>
                </a:ln>
                <a:ea typeface="Times New Roman" pitchFamily="18" charset="0"/>
              </a:rPr>
              <a:t> если не понял, переспроси.</a:t>
            </a:r>
            <a:endParaRPr lang="ru-RU" dirty="0" smtClean="0">
              <a:ln>
                <a:solidFill>
                  <a:srgbClr val="C00000"/>
                </a:solidFill>
              </a:ln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задание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Давайте поиграем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 fontScale="92500" lnSpcReduction="20000"/>
          </a:bodyPr>
          <a:lstStyle/>
          <a:p>
            <a:pPr lvl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группа - игра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«ЛОТО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На рисунке шва найти: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где располагается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строчка,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определить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длину стежка,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ширину шва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прикрепить нужную карточку с понятием и определением. </a:t>
            </a:r>
          </a:p>
          <a:p>
            <a:pPr lvl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группа игра -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«Составь схему»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Прикрепить на доску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карточки с названиями швов,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образцы швов,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стрелки дорисовать, так чтобы получилась схема классификации швов.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анные 3"/>
          <p:cNvSpPr/>
          <p:nvPr/>
        </p:nvSpPr>
        <p:spPr>
          <a:xfrm>
            <a:off x="2339752" y="2132856"/>
            <a:ext cx="3286148" cy="2643206"/>
          </a:xfrm>
          <a:prstGeom prst="flowChartInputOutput">
            <a:avLst/>
          </a:prstGeom>
          <a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данные 4"/>
          <p:cNvSpPr/>
          <p:nvPr/>
        </p:nvSpPr>
        <p:spPr>
          <a:xfrm>
            <a:off x="2411760" y="2204864"/>
            <a:ext cx="3357586" cy="2643206"/>
          </a:xfrm>
          <a:prstGeom prst="flowChartInputOutput">
            <a:avLst/>
          </a:prstGeom>
          <a:blipFill dpi="0" rotWithShape="1">
            <a:blip r:embed="rId3" cstate="print">
              <a:lum contrast="40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987824" y="2132856"/>
            <a:ext cx="699560" cy="2653466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2091999" y="5404945"/>
            <a:ext cx="1428760" cy="35719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1515935" y="5404945"/>
            <a:ext cx="1428760" cy="35719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195736" y="5733256"/>
            <a:ext cx="642942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771800" y="5733256"/>
            <a:ext cx="2571768" cy="1588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763688" y="5733256"/>
            <a:ext cx="428628" cy="1588"/>
          </a:xfrm>
          <a:prstGeom prst="line">
            <a:avLst/>
          </a:prstGeom>
          <a:ln w="381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275856" y="3573016"/>
            <a:ext cx="2664296" cy="216024"/>
          </a:xfrm>
          <a:prstGeom prst="line">
            <a:avLst/>
          </a:prstGeom>
          <a:ln w="38100">
            <a:solidFill>
              <a:srgbClr val="FFC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251520" y="764704"/>
            <a:ext cx="835824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Шов – это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2411760" y="1772816"/>
            <a:ext cx="0" cy="72008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123728" y="2492896"/>
            <a:ext cx="144016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2123728" y="2708920"/>
            <a:ext cx="136815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411760" y="2492896"/>
            <a:ext cx="0" cy="21602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2411760" y="2708920"/>
            <a:ext cx="0" cy="57606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692696"/>
            <a:ext cx="3583032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МАШИННЫЕ ШВЫ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628800"/>
            <a:ext cx="284565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СОЕДИНИТЕЛЬНЫЕ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36096" y="1556792"/>
            <a:ext cx="146867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КРАЕВЫЕ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419872" y="2204864"/>
            <a:ext cx="208903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ОТДЕЛОЧНЫЕ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91680" y="2708920"/>
            <a:ext cx="1507144" cy="369332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СТАЧНЫЕ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3356992"/>
            <a:ext cx="171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ВЗАУТЮЖКУ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267744" y="3356992"/>
            <a:ext cx="185339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ВРАЗУТЮЖКУ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2708920"/>
            <a:ext cx="1646605" cy="369332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ВПОДГИБКУ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427984" y="3356992"/>
            <a:ext cx="180690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 ОТКРЫТЫМ</a:t>
            </a:r>
          </a:p>
          <a:p>
            <a:pPr algn="ctr"/>
            <a:r>
              <a:rPr lang="ru-RU" dirty="0" smtClean="0"/>
              <a:t> СРЕЗОМ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092280" y="3356992"/>
            <a:ext cx="184537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 ЗАКРЫТЫМ </a:t>
            </a:r>
          </a:p>
          <a:p>
            <a:pPr algn="ctr"/>
            <a:r>
              <a:rPr lang="ru-RU" dirty="0" smtClean="0"/>
              <a:t>СРЕЗОМ</a:t>
            </a:r>
            <a:endParaRPr lang="ru-RU" dirty="0"/>
          </a:p>
        </p:txBody>
      </p:sp>
      <p:cxnSp>
        <p:nvCxnSpPr>
          <p:cNvPr id="13" name="Прямая со стрелкой 12"/>
          <p:cNvCxnSpPr>
            <a:stCxn id="3" idx="2"/>
          </p:cNvCxnSpPr>
          <p:nvPr/>
        </p:nvCxnSpPr>
        <p:spPr>
          <a:xfrm flipH="1">
            <a:off x="2411760" y="1998132"/>
            <a:ext cx="54674" cy="7107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" idx="2"/>
            <a:endCxn id="3" idx="0"/>
          </p:cNvCxnSpPr>
          <p:nvPr/>
        </p:nvCxnSpPr>
        <p:spPr>
          <a:xfrm flipH="1">
            <a:off x="2466434" y="1154361"/>
            <a:ext cx="1880858" cy="4744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2" idx="2"/>
            <a:endCxn id="4" idx="0"/>
          </p:cNvCxnSpPr>
          <p:nvPr/>
        </p:nvCxnSpPr>
        <p:spPr>
          <a:xfrm>
            <a:off x="4347292" y="1154361"/>
            <a:ext cx="1823140" cy="4024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2" idx="2"/>
            <a:endCxn id="5" idx="0"/>
          </p:cNvCxnSpPr>
          <p:nvPr/>
        </p:nvCxnSpPr>
        <p:spPr>
          <a:xfrm>
            <a:off x="4347292" y="1154361"/>
            <a:ext cx="117097" cy="10505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" idx="2"/>
            <a:endCxn id="9" idx="0"/>
          </p:cNvCxnSpPr>
          <p:nvPr/>
        </p:nvCxnSpPr>
        <p:spPr>
          <a:xfrm>
            <a:off x="6170432" y="1926124"/>
            <a:ext cx="304991" cy="7827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509120"/>
            <a:ext cx="14208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509120"/>
            <a:ext cx="16002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5085184"/>
            <a:ext cx="484110" cy="95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5013176"/>
            <a:ext cx="407111" cy="9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Image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-228922" y="4413498"/>
            <a:ext cx="22860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age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003326" y="4341490"/>
            <a:ext cx="22860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" descr="сканирование002"/>
          <p:cNvPicPr>
            <a:picLocks noChangeAspect="1" noChangeArrowheads="1"/>
          </p:cNvPicPr>
          <p:nvPr/>
        </p:nvPicPr>
        <p:blipFill>
          <a:blip r:embed="rId8" cstate="print"/>
          <a:srcRect l="72811" t="89212" r="2623" b="6174"/>
          <a:stretch>
            <a:fillRect/>
          </a:stretch>
        </p:blipFill>
        <p:spPr bwMode="auto">
          <a:xfrm>
            <a:off x="2411760" y="6237312"/>
            <a:ext cx="15121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2" descr="сканирование002"/>
          <p:cNvPicPr>
            <a:picLocks noChangeAspect="1" noChangeArrowheads="1"/>
          </p:cNvPicPr>
          <p:nvPr/>
        </p:nvPicPr>
        <p:blipFill>
          <a:blip r:embed="rId9" cstate="print"/>
          <a:srcRect l="71680" t="89861" r="6193" b="4342"/>
          <a:stretch>
            <a:fillRect/>
          </a:stretch>
        </p:blipFill>
        <p:spPr bwMode="auto">
          <a:xfrm rot="10800000" flipV="1">
            <a:off x="251520" y="6237312"/>
            <a:ext cx="151216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5" name="Прямая со стрелкой 44"/>
          <p:cNvCxnSpPr>
            <a:stCxn id="6" idx="2"/>
            <a:endCxn id="7" idx="0"/>
          </p:cNvCxnSpPr>
          <p:nvPr/>
        </p:nvCxnSpPr>
        <p:spPr>
          <a:xfrm flipH="1">
            <a:off x="1035676" y="3078252"/>
            <a:ext cx="1409576" cy="2787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6" idx="2"/>
            <a:endCxn id="8" idx="0"/>
          </p:cNvCxnSpPr>
          <p:nvPr/>
        </p:nvCxnSpPr>
        <p:spPr>
          <a:xfrm>
            <a:off x="2445252" y="3078252"/>
            <a:ext cx="749188" cy="2787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9" idx="2"/>
            <a:endCxn id="10" idx="0"/>
          </p:cNvCxnSpPr>
          <p:nvPr/>
        </p:nvCxnSpPr>
        <p:spPr>
          <a:xfrm flipH="1">
            <a:off x="5331437" y="3078252"/>
            <a:ext cx="1143986" cy="2787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9" idx="2"/>
            <a:endCxn id="11" idx="0"/>
          </p:cNvCxnSpPr>
          <p:nvPr/>
        </p:nvCxnSpPr>
        <p:spPr>
          <a:xfrm>
            <a:off x="6475423" y="3078252"/>
            <a:ext cx="1539546" cy="2787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20689"/>
            <a:ext cx="8591872" cy="3024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Выполнение образцов краевых машинных швов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226536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Наша цель: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научиться выполнять краевые машинные швы,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ознакомиться с терминологией, технологией выполнения швов,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учиться оценивать проделанную работу по критериям.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066800"/>
          </a:xfrm>
        </p:spPr>
        <p:txBody>
          <a:bodyPr>
            <a:normAutofit fontScale="90000"/>
          </a:bodyPr>
          <a:lstStyle/>
          <a:p>
            <a:pPr fontAlgn="t"/>
            <a:r>
              <a:rPr lang="ru-RU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2группа: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составить инструкционную карту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Шов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вподгибку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 закрытым  срезом»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u="sng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7544" y="3861048"/>
          <a:ext cx="8064897" cy="20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7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операции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Последовательность выполнения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Графическое </a:t>
                      </a: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изображение (образец)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5536" y="1268760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1группа: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составить инструкционную карту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«Шов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вподгибку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 открытым  срезом»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692696"/>
            <a:ext cx="3723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задание группам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2068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>
                <a:solidFill>
                  <a:schemeClr val="tx1"/>
                </a:solidFill>
              </a:rPr>
              <a:t>Технологическая последовательность выполнения шва </a:t>
            </a:r>
            <a:r>
              <a:rPr lang="ru-RU" sz="2700" b="1" dirty="0" err="1" smtClean="0">
                <a:solidFill>
                  <a:schemeClr val="tx1"/>
                </a:solidFill>
              </a:rPr>
              <a:t>вподгибку</a:t>
            </a:r>
            <a:r>
              <a:rPr lang="ru-RU" sz="2700" b="1" dirty="0" smtClean="0">
                <a:solidFill>
                  <a:schemeClr val="tx1"/>
                </a:solidFill>
              </a:rPr>
              <a:t> с  открытым  срезом </a:t>
            </a:r>
            <a:r>
              <a:rPr lang="ru-RU" sz="2700" b="1" dirty="0" smtClean="0"/>
              <a:t>- </a:t>
            </a:r>
            <a:r>
              <a:rPr lang="en-US" sz="2700" b="1" u="sng" dirty="0" smtClean="0">
                <a:solidFill>
                  <a:schemeClr val="tx1"/>
                </a:solidFill>
              </a:rPr>
              <a:t>II</a:t>
            </a:r>
            <a:r>
              <a:rPr lang="ru-RU" sz="2700" b="1" u="sng" dirty="0" smtClean="0">
                <a:solidFill>
                  <a:schemeClr val="tx1"/>
                </a:solidFill>
              </a:rPr>
              <a:t> команда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340768"/>
          <a:ext cx="8229600" cy="551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3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№ операции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Последовательность выполнения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Графическое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изображение (образец)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9405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Начертить на лицевой стороне детали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линию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перегиба 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ткани на  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расстоянии 20 мм от среза. Срез обметать зигзагообразной строчкой.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392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Срез  детали  перегнуть  наизнанку  на 20 мм  и 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заметать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посередине подгиба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7075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Подогнутый  срез  закрепить  машинной  строкой  ширина шва 10мм  от  сгиба, т.е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.  застрочить. 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744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Удалить  нитки  сметывания.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Шов 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</a:rPr>
                        <a:t>приутюжить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372200" y="1988840"/>
            <a:ext cx="1656184" cy="11521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 descr="http://dagaz.ucoz.ru/6klass/1.mash15.12.12.png"/>
          <p:cNvPicPr/>
          <p:nvPr/>
        </p:nvPicPr>
        <p:blipFill>
          <a:blip r:embed="rId2" cstate="print"/>
          <a:srcRect r="44118"/>
          <a:stretch>
            <a:fillRect/>
          </a:stretch>
        </p:blipFill>
        <p:spPr bwMode="auto">
          <a:xfrm rot="5400000">
            <a:off x="6624227" y="4977174"/>
            <a:ext cx="151216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6372200" y="2780928"/>
            <a:ext cx="165618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372200" y="3140968"/>
            <a:ext cx="1656184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429000"/>
            <a:ext cx="1780034" cy="1251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6300192" y="4437112"/>
            <a:ext cx="1800200" cy="0"/>
          </a:xfrm>
          <a:prstGeom prst="line">
            <a:avLst/>
          </a:prstGeom>
          <a:ln w="28575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76672"/>
            <a:ext cx="8229600" cy="792088"/>
          </a:xfrm>
        </p:spPr>
        <p:txBody>
          <a:bodyPr>
            <a:normAutofit/>
          </a:bodyPr>
          <a:lstStyle/>
          <a:p>
            <a:pPr fontAlgn="t"/>
            <a:r>
              <a:rPr lang="ru-RU" sz="2400" b="1" dirty="0" smtClean="0">
                <a:solidFill>
                  <a:schemeClr val="tx1"/>
                </a:solidFill>
              </a:rPr>
              <a:t>Технологическая последовательность выполнения шва </a:t>
            </a:r>
            <a:r>
              <a:rPr lang="ru-RU" sz="2400" b="1" dirty="0" err="1" smtClean="0">
                <a:solidFill>
                  <a:schemeClr val="tx1"/>
                </a:solidFill>
              </a:rPr>
              <a:t>вподгибку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smtClean="0">
                <a:solidFill>
                  <a:schemeClr val="tx1"/>
                </a:solidFill>
              </a:rPr>
              <a:t>с    закрытым срезом </a:t>
            </a:r>
            <a:r>
              <a:rPr lang="ru-RU" sz="2400" b="1" dirty="0" smtClean="0">
                <a:solidFill>
                  <a:schemeClr val="tx1"/>
                </a:solidFill>
              </a:rPr>
              <a:t>–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u="sng" dirty="0" smtClean="0">
                <a:solidFill>
                  <a:schemeClr val="tx1"/>
                </a:solidFill>
              </a:rPr>
              <a:t>I</a:t>
            </a:r>
            <a:r>
              <a:rPr lang="ru-RU" sz="2400" b="1" u="sng" dirty="0" smtClean="0">
                <a:solidFill>
                  <a:schemeClr val="tx1"/>
                </a:solidFill>
              </a:rPr>
              <a:t> команда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8" y="1239024"/>
          <a:ext cx="8064897" cy="5070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7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№ операции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Последовательность выполнения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</a:rPr>
                        <a:t>Графическое </a:t>
                      </a:r>
                      <a:r>
                        <a:rPr lang="ru-RU" sz="1800" b="1" dirty="0" smtClean="0">
                          <a:latin typeface="Times New Roman"/>
                          <a:ea typeface="Times New Roman"/>
                        </a:rPr>
                        <a:t>изображение (образец)</a:t>
                      </a:r>
                      <a:endParaRPr lang="ru-RU" sz="1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8771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Начертить на лицевой стороне детали 2 линии перегиба ткани: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dirty="0" smtClean="0">
                          <a:latin typeface="Times New Roman"/>
                          <a:ea typeface="Times New Roman"/>
                        </a:rPr>
                        <a:t>первая</a:t>
                      </a:r>
                      <a:r>
                        <a:rPr lang="ru-RU" sz="1800" u="none" dirty="0" smtClean="0">
                          <a:latin typeface="Times New Roman"/>
                          <a:ea typeface="Times New Roman"/>
                        </a:rPr>
                        <a:t> - 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на   расстоянии 7-10 мм от среза;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dirty="0" smtClean="0">
                          <a:latin typeface="Times New Roman"/>
                          <a:ea typeface="Times New Roman"/>
                        </a:rPr>
                        <a:t>вторая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</a:rPr>
                        <a:t> -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 на   расстоянии 15-20 мм от первой линии.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64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Срез  детали  перегнуть  на изнаночную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сторону по </a:t>
                      </a:r>
                      <a:r>
                        <a:rPr kumimoji="0" lang="ru-RU" sz="1800" u="sng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первой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линии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заутюжить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243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Затем  перегнуть  на изнаночную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сторону по второй линии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заметать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ширина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шва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3-5 мм.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518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Подогнутый  край  детали  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застрочить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ширина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шва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– 3 мм.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1044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Удалить  все  нитки  сметывания. 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Шов  </a:t>
                      </a:r>
                      <a:r>
                        <a:rPr kumimoji="0"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приутюжить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588224" y="1916832"/>
            <a:ext cx="1296144" cy="1008112"/>
          </a:xfrm>
          <a:prstGeom prst="rect">
            <a:avLst/>
          </a:prstGeom>
          <a:solidFill>
            <a:srgbClr val="00B0F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588224" y="2780928"/>
            <a:ext cx="129614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588224" y="2564904"/>
            <a:ext cx="129614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5868144" y="2996952"/>
          <a:ext cx="12668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Точечный рисунок" r:id="rId3" imgW="1457143" imgH="1152381" progId="PBrush">
                  <p:embed/>
                </p:oleObj>
              </mc:Choice>
              <mc:Fallback>
                <p:oleObj name="Точечный рисунок" r:id="rId3" imgW="1457143" imgH="1152381" progId="PBrus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996952"/>
                        <a:ext cx="12668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6948264" y="3933056"/>
          <a:ext cx="1237561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Точечный рисунок" r:id="rId5" imgW="1486107" imgH="1123810" progId="PBrush">
                  <p:embed/>
                </p:oleObj>
              </mc:Choice>
              <mc:Fallback>
                <p:oleObj name="Точечный рисунок" r:id="rId5" imgW="1486107" imgH="1123810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3933056"/>
                        <a:ext cx="1237561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Прямая соединительная линия 14"/>
          <p:cNvCxnSpPr/>
          <p:nvPr/>
        </p:nvCxnSpPr>
        <p:spPr>
          <a:xfrm>
            <a:off x="6948264" y="4509120"/>
            <a:ext cx="1224136" cy="0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5085184"/>
            <a:ext cx="1236662" cy="936625"/>
          </a:xfrm>
          <a:prstGeom prst="rect">
            <a:avLst/>
          </a:prstGeom>
          <a:noFill/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6012160" y="5661248"/>
            <a:ext cx="1224136" cy="0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012160" y="5589240"/>
            <a:ext cx="1236662" cy="0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2" y="5661248"/>
            <a:ext cx="1236662" cy="936625"/>
          </a:xfrm>
          <a:prstGeom prst="rect">
            <a:avLst/>
          </a:prstGeom>
          <a:noFill/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7380312" y="6165304"/>
            <a:ext cx="1236662" cy="0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Алгоритм выполнения швов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ТЕРМИН        ТЕРМИН        ...         схема шва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Заметать      застрочить     приутюжить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Заутюжить (2раза)     заметать    застрочить </a:t>
            </a: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691680" y="2157731"/>
            <a:ext cx="57606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347864" y="2196676"/>
            <a:ext cx="57606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067944" y="2196676"/>
            <a:ext cx="57606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763688" y="3140968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987824" y="4077072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 descr="http://dagaz.ucoz.ru/6klass/1.mash15.12.12.png"/>
          <p:cNvPicPr/>
          <p:nvPr/>
        </p:nvPicPr>
        <p:blipFill>
          <a:blip r:embed="rId2" cstate="print"/>
          <a:srcRect l="62559" t="60714" r="-2370" b="7143"/>
          <a:stretch>
            <a:fillRect/>
          </a:stretch>
        </p:blipFill>
        <p:spPr bwMode="auto">
          <a:xfrm rot="5400000">
            <a:off x="6110833" y="2872533"/>
            <a:ext cx="88277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 стрелкой 15"/>
          <p:cNvCxnSpPr/>
          <p:nvPr/>
        </p:nvCxnSpPr>
        <p:spPr>
          <a:xfrm>
            <a:off x="4355976" y="4077072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084168" y="4077072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580112" y="3140968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563888" y="3140968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 descr="сканирование002"/>
          <p:cNvPicPr/>
          <p:nvPr/>
        </p:nvPicPr>
        <p:blipFill>
          <a:blip r:embed="rId3" cstate="print"/>
          <a:srcRect l="83937" t="88130" r="5002" b="3719"/>
          <a:stretch>
            <a:fillRect/>
          </a:stretch>
        </p:blipFill>
        <p:spPr bwMode="auto">
          <a:xfrm rot="5400000">
            <a:off x="6466271" y="3913651"/>
            <a:ext cx="878387" cy="326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задание: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Критерии самооценки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4801720"/>
          </a:xfrm>
        </p:spPr>
        <p:txBody>
          <a:bodyPr>
            <a:normAutofit/>
          </a:bodyPr>
          <a:lstStyle/>
          <a:p>
            <a:pPr marL="624078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Машинные строчки – ровные, аккуратные.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Ширина шва  - в соответствии с инструкционной картой.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Закрепки выполнены в начале и конце строчки, длина 7-10мм. 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Строчки временного назначения – удалены.</a:t>
            </a:r>
          </a:p>
          <a:p>
            <a:pPr marL="624078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Аккуратная ВТО. 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Практическая работа №12 - 13 </a:t>
            </a:r>
            <a:r>
              <a:rPr lang="ru-RU" sz="2700" dirty="0" smtClean="0"/>
              <a:t>(продолжение)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dirty="0" smtClean="0"/>
              <a:t>1. Выполни образцы краевых  швов:</a:t>
            </a:r>
          </a:p>
          <a:p>
            <a:r>
              <a:rPr lang="ru-RU" sz="2400" dirty="0" err="1" smtClean="0"/>
              <a:t>вподгибку</a:t>
            </a:r>
            <a:r>
              <a:rPr lang="ru-RU" sz="2400" dirty="0" smtClean="0"/>
              <a:t> с открытым срезом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err="1" smtClean="0"/>
              <a:t>вподгибку</a:t>
            </a:r>
            <a:r>
              <a:rPr lang="ru-RU" sz="2400" dirty="0" smtClean="0"/>
              <a:t> с закрытым срезом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2. Выполни ВТО образцов краевых  швов</a:t>
            </a:r>
          </a:p>
          <a:p>
            <a:pPr>
              <a:buNone/>
            </a:pPr>
            <a:r>
              <a:rPr lang="ru-RU" sz="2400" dirty="0" smtClean="0"/>
              <a:t>3. Оцени проделанную работу по критериям.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dagaz.ucoz.ru/6klass/1.mash15.12.12.png"/>
          <p:cNvPicPr/>
          <p:nvPr/>
        </p:nvPicPr>
        <p:blipFill>
          <a:blip r:embed="rId2" cstate="print"/>
          <a:srcRect r="44118"/>
          <a:stretch>
            <a:fillRect/>
          </a:stretch>
        </p:blipFill>
        <p:spPr bwMode="auto">
          <a:xfrm rot="5400000">
            <a:off x="6408204" y="2600908"/>
            <a:ext cx="108012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077072"/>
            <a:ext cx="1236662" cy="936625"/>
          </a:xfrm>
          <a:prstGeom prst="rect">
            <a:avLst/>
          </a:prstGeom>
          <a:noFill/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6300192" y="4581128"/>
            <a:ext cx="1236662" cy="0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Изучить § 20-22. Ответить на вопросы параграфов.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Выполнить задания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«Используй компьютер»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учебника и рабочей тетради (по выбору).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Принести на следующий урок ткань для раскроя проектного изделия, инструменты для швейных работ.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Закончи предложения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Было интересно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Было трудно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Теперь я могу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Меня удивило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Мне захотелось 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Метрополия</Template>
  <TotalTime>663</TotalTime>
  <Words>697</Words>
  <Application>Microsoft Office PowerPoint</Application>
  <PresentationFormat>Экран (4:3)</PresentationFormat>
  <Paragraphs>159</Paragraphs>
  <Slides>15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Метрополия</vt:lpstr>
      <vt:lpstr>Точечный рисунок</vt:lpstr>
      <vt:lpstr> Распределение  ролей </vt:lpstr>
      <vt:lpstr>Оценочный лист «Работа группы» (пример)</vt:lpstr>
      <vt:lpstr>Правила работы в группе</vt:lpstr>
      <vt:lpstr>I задание Давайте поиграем!</vt:lpstr>
      <vt:lpstr>Презентация PowerPoint</vt:lpstr>
      <vt:lpstr>Презентация PowerPoint</vt:lpstr>
      <vt:lpstr> Выполнение образцов краевых машинных швов</vt:lpstr>
      <vt:lpstr>2группа: составить инструкционную карту  «Шов вподгибку с  закрытым  срезом»  </vt:lpstr>
      <vt:lpstr> Технологическая последовательность выполнения шва вподгибку с  открытым  срезом - II команда  </vt:lpstr>
      <vt:lpstr>Технологическая последовательность выполнения шва вподгибку с    закрытым срезом – I команда</vt:lpstr>
      <vt:lpstr>Алгоритм выполнения швов </vt:lpstr>
      <vt:lpstr>III задание:  Критерии самооценки</vt:lpstr>
      <vt:lpstr>Практическая работа №12 - 13 (продолжение)</vt:lpstr>
      <vt:lpstr>Домашнее задание</vt:lpstr>
      <vt:lpstr>Закончи предложения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Выполнение образцов машинных швов</dc:title>
  <dc:creator>Nik</dc:creator>
  <cp:lastModifiedBy>Лариса</cp:lastModifiedBy>
  <cp:revision>73</cp:revision>
  <dcterms:created xsi:type="dcterms:W3CDTF">2014-11-24T16:34:18Z</dcterms:created>
  <dcterms:modified xsi:type="dcterms:W3CDTF">2023-11-14T10:49:12Z</dcterms:modified>
</cp:coreProperties>
</file>