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256" r:id="rId2"/>
    <p:sldId id="258" r:id="rId3"/>
    <p:sldId id="257" r:id="rId4"/>
    <p:sldId id="264" r:id="rId5"/>
    <p:sldId id="285" r:id="rId6"/>
    <p:sldId id="286" r:id="rId7"/>
    <p:sldId id="271" r:id="rId8"/>
    <p:sldId id="266" r:id="rId9"/>
    <p:sldId id="276" r:id="rId10"/>
    <p:sldId id="287" r:id="rId11"/>
    <p:sldId id="288" r:id="rId12"/>
    <p:sldId id="289" r:id="rId13"/>
    <p:sldId id="263" r:id="rId14"/>
    <p:sldId id="277" r:id="rId15"/>
    <p:sldId id="290" r:id="rId16"/>
    <p:sldId id="291" r:id="rId17"/>
    <p:sldId id="292" r:id="rId18"/>
    <p:sldId id="293" r:id="rId19"/>
    <p:sldId id="304" r:id="rId20"/>
    <p:sldId id="294" r:id="rId21"/>
    <p:sldId id="295" r:id="rId22"/>
    <p:sldId id="296" r:id="rId23"/>
    <p:sldId id="298" r:id="rId24"/>
    <p:sldId id="305" r:id="rId25"/>
    <p:sldId id="306" r:id="rId26"/>
    <p:sldId id="300" r:id="rId27"/>
    <p:sldId id="284" r:id="rId28"/>
    <p:sldId id="279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1B50"/>
    <a:srgbClr val="1A7CF2"/>
    <a:srgbClr val="3A8E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02" y="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42B80B-4031-4716-A71B-3BC5357B414A}" type="datetimeFigureOut">
              <a:rPr lang="ru-RU" smtClean="0"/>
              <a:t>16.09.2023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F68CA8-A1D8-4238-B1B4-977E38B8AB4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44894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C643EC-0B2F-4966-B484-06D604F8D8C8}" type="datetimeFigureOut">
              <a:rPr lang="ru-RU" smtClean="0"/>
              <a:t>16.09.2023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04F019-5459-44EF-96F3-34A23669E61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99840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04F019-5459-44EF-96F3-34A23669E61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26585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/>
          </a:p>
        </p:txBody>
      </p:sp>
      <p:sp>
        <p:nvSpPr>
          <p:cNvPr id="184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fld id="{53E1F392-DDE8-4ED7-B673-647717342D8B}" type="slidenum">
              <a:rPr lang="ru-RU" altLang="ru-RU"/>
              <a:pPr/>
              <a:t>20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063502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16.09.2023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640960" cy="4896544"/>
          </a:xfrm>
        </p:spPr>
        <p:txBody>
          <a:bodyPr>
            <a:normAutofit/>
          </a:bodyPr>
          <a:lstStyle/>
          <a:p>
            <a:r>
              <a:rPr lang="ru-RU" sz="4800" b="1" dirty="0">
                <a:solidFill>
                  <a:srgbClr val="C00000"/>
                </a:solidFill>
              </a:rPr>
              <a:t>Чистые вещества и смеси, способы разделения смесей</a:t>
            </a:r>
          </a:p>
          <a:p>
            <a:endParaRPr lang="ru-RU" sz="2000" b="1" dirty="0">
              <a:solidFill>
                <a:srgbClr val="C00000"/>
              </a:solidFill>
            </a:endParaRPr>
          </a:p>
          <a:p>
            <a:endParaRPr lang="ru-RU" sz="2000" b="1" dirty="0">
              <a:solidFill>
                <a:srgbClr val="C00000"/>
              </a:solidFill>
            </a:endParaRPr>
          </a:p>
          <a:p>
            <a:endParaRPr lang="ru-RU" sz="2000" b="1" dirty="0">
              <a:solidFill>
                <a:srgbClr val="C00000"/>
              </a:solidFill>
            </a:endParaRPr>
          </a:p>
          <a:p>
            <a:endParaRPr lang="ru-RU" sz="2000" b="1" dirty="0">
              <a:solidFill>
                <a:srgbClr val="C00000"/>
              </a:solidFill>
            </a:endParaRPr>
          </a:p>
          <a:p>
            <a:endParaRPr lang="ru-RU" sz="2000" b="1" dirty="0">
              <a:solidFill>
                <a:srgbClr val="C00000"/>
              </a:solidFill>
            </a:endParaRPr>
          </a:p>
          <a:p>
            <a:endParaRPr lang="ru-RU" sz="2000" b="1" dirty="0">
              <a:solidFill>
                <a:srgbClr val="C00000"/>
              </a:solidFill>
            </a:endParaRPr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9811231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rmAutofit/>
          </a:bodyPr>
          <a:lstStyle/>
          <a:p>
            <a:r>
              <a:rPr lang="ru-RU" sz="3000" dirty="0">
                <a:solidFill>
                  <a:srgbClr val="002060"/>
                </a:solidFill>
              </a:rPr>
              <a:t>Как вы можете объяснить результат этого опыта?</a:t>
            </a: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0" y="2132856"/>
            <a:ext cx="5338936" cy="3993307"/>
          </a:xfrm>
        </p:spPr>
        <p:txBody>
          <a:bodyPr/>
          <a:lstStyle/>
          <a:p>
            <a:r>
              <a:rPr lang="ru-RU" dirty="0"/>
              <a:t>Поскольку плотность </a:t>
            </a:r>
            <a:r>
              <a:rPr lang="ru-RU" b="1" dirty="0"/>
              <a:t>соленой</a:t>
            </a:r>
            <a:r>
              <a:rPr lang="ru-RU" dirty="0"/>
              <a:t> </a:t>
            </a:r>
            <a:r>
              <a:rPr lang="ru-RU" b="1" dirty="0"/>
              <a:t>воды</a:t>
            </a:r>
            <a:r>
              <a:rPr lang="ru-RU" dirty="0"/>
              <a:t> выше, тела </a:t>
            </a:r>
            <a:r>
              <a:rPr lang="ru-RU" b="1" dirty="0"/>
              <a:t>тонущие</a:t>
            </a:r>
            <a:r>
              <a:rPr lang="ru-RU" dirty="0"/>
              <a:t> </a:t>
            </a:r>
            <a:r>
              <a:rPr lang="ru-RU" b="1" dirty="0"/>
              <a:t>в</a:t>
            </a:r>
            <a:r>
              <a:rPr lang="ru-RU" dirty="0"/>
              <a:t> </a:t>
            </a:r>
            <a:r>
              <a:rPr lang="ru-RU" b="1" dirty="0"/>
              <a:t>пресной</a:t>
            </a:r>
            <a:r>
              <a:rPr lang="ru-RU" dirty="0"/>
              <a:t> </a:t>
            </a:r>
            <a:r>
              <a:rPr lang="ru-RU" b="1" dirty="0"/>
              <a:t>воде</a:t>
            </a:r>
            <a:r>
              <a:rPr lang="ru-RU" dirty="0"/>
              <a:t>, могут </a:t>
            </a:r>
            <a:r>
              <a:rPr lang="ru-RU" b="1" dirty="0"/>
              <a:t>плавать</a:t>
            </a:r>
            <a:r>
              <a:rPr lang="ru-RU" dirty="0"/>
              <a:t> </a:t>
            </a:r>
            <a:r>
              <a:rPr lang="ru-RU" b="1" dirty="0"/>
              <a:t>в</a:t>
            </a:r>
            <a:r>
              <a:rPr lang="ru-RU" dirty="0"/>
              <a:t> </a:t>
            </a:r>
            <a:r>
              <a:rPr lang="ru-RU" b="1" dirty="0"/>
              <a:t>соленой</a:t>
            </a:r>
            <a:r>
              <a:rPr lang="ru-RU" dirty="0"/>
              <a:t>, если их плотность р больше плотности </a:t>
            </a:r>
            <a:r>
              <a:rPr lang="ru-RU" b="1" dirty="0"/>
              <a:t>пресной</a:t>
            </a:r>
            <a:r>
              <a:rPr lang="ru-RU" dirty="0"/>
              <a:t> </a:t>
            </a:r>
            <a:r>
              <a:rPr lang="ru-RU" b="1" dirty="0"/>
              <a:t>воды</a:t>
            </a:r>
            <a:r>
              <a:rPr lang="ru-RU" dirty="0"/>
              <a:t>, но меньше плотности </a:t>
            </a:r>
            <a:r>
              <a:rPr lang="ru-RU" b="1" dirty="0"/>
              <a:t>соленой</a:t>
            </a:r>
            <a:endParaRPr lang="ru-RU" dirty="0"/>
          </a:p>
        </p:txBody>
      </p:sp>
      <p:pic>
        <p:nvPicPr>
          <p:cNvPr id="1026" name="Picture 2" descr="https://tapoc.trbo.yandex.net/tapoc_secure_proxy/f6bff3c61aff46d3b5145e8edc6a4f66?url=https%3A//dam-img.rfdcontent.com/camo/dd0963df90880042ea4348022b6aab487a890a49/687474703a2f2f736369656e63653466756e2e696e666f2f77702d636f6e74656e742f75706c6f6164732f323031352f30372f666c6f6174696e672d6567672e6a706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508752"/>
            <a:ext cx="8280920" cy="5994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83568" y="5877273"/>
            <a:ext cx="3456384" cy="8640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2060"/>
                </a:solidFill>
              </a:rPr>
              <a:t>Дистиллированная вода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5076056" y="6009400"/>
            <a:ext cx="3384376" cy="59984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>
                <a:solidFill>
                  <a:srgbClr val="002060"/>
                </a:solidFill>
              </a:rPr>
              <a:t>Морская вода</a:t>
            </a:r>
          </a:p>
        </p:txBody>
      </p:sp>
    </p:spTree>
    <p:extLst>
      <p:ext uri="{BB962C8B-B14F-4D97-AF65-F5344CB8AC3E}">
        <p14:creationId xmlns:p14="http://schemas.microsoft.com/office/powerpoint/2010/main" val="42837162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images.myshared.ru/6/779444/slide_2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1" r="2750" b="12851"/>
          <a:stretch>
            <a:fillRect/>
          </a:stretch>
        </p:blipFill>
        <p:spPr bwMode="auto">
          <a:xfrm>
            <a:off x="-324544" y="0"/>
            <a:ext cx="9811494" cy="573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5733256"/>
            <a:ext cx="9144000" cy="100811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>
                <a:solidFill>
                  <a:schemeClr val="bg1"/>
                </a:solidFill>
              </a:rPr>
              <a:t>По результатам этой диаграммы сделайте вывод о постоянстве свойств чистых веществ и смесей.</a:t>
            </a:r>
          </a:p>
        </p:txBody>
      </p:sp>
    </p:spTree>
    <p:extLst>
      <p:ext uri="{BB962C8B-B14F-4D97-AF65-F5344CB8AC3E}">
        <p14:creationId xmlns:p14="http://schemas.microsoft.com/office/powerpoint/2010/main" val="35783717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20080"/>
          </a:xfrm>
        </p:spPr>
        <p:txBody>
          <a:bodyPr>
            <a:normAutofit fontScale="90000"/>
          </a:bodyPr>
          <a:lstStyle/>
          <a:p>
            <a:r>
              <a:rPr lang="ru-RU" dirty="0" err="1">
                <a:solidFill>
                  <a:srgbClr val="C00000"/>
                </a:solidFill>
              </a:rPr>
              <a:t>Опреденение</a:t>
            </a:r>
            <a:r>
              <a:rPr lang="ru-RU" dirty="0">
                <a:solidFill>
                  <a:srgbClr val="C00000"/>
                </a:solidFill>
              </a:rPr>
              <a:t>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052736"/>
            <a:ext cx="8784976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 </a:t>
            </a:r>
            <a:r>
              <a:rPr lang="ru-RU" b="1" dirty="0">
                <a:solidFill>
                  <a:srgbClr val="C00000"/>
                </a:solidFill>
              </a:rPr>
              <a:t>Чистые вещества </a:t>
            </a:r>
            <a:r>
              <a:rPr lang="ru-RU" dirty="0">
                <a:solidFill>
                  <a:srgbClr val="002060"/>
                </a:solidFill>
              </a:rPr>
              <a:t>– вещества, которые состоят из одного вида частиц и обладают постоянными свойствами.</a:t>
            </a:r>
          </a:p>
          <a:p>
            <a:pPr marL="0" indent="0">
              <a:buNone/>
            </a:pPr>
            <a:r>
              <a:rPr lang="ru-RU" dirty="0"/>
              <a:t>Чистое вещество имеет условно постоянный состав</a:t>
            </a:r>
          </a:p>
          <a:p>
            <a:pPr marL="0" indent="0">
              <a:buNone/>
            </a:pPr>
            <a:r>
              <a:rPr lang="ru-RU" dirty="0"/>
              <a:t>Чистое вещество обладает постоянными физическими свойствами (</a:t>
            </a:r>
            <a:r>
              <a:rPr lang="en-US" dirty="0"/>
              <a:t>t</a:t>
            </a:r>
            <a:r>
              <a:rPr lang="ru-RU" dirty="0" err="1"/>
              <a:t>пл</a:t>
            </a:r>
            <a:r>
              <a:rPr lang="ru-RU" dirty="0"/>
              <a:t>, </a:t>
            </a:r>
            <a:r>
              <a:rPr lang="en-US" dirty="0"/>
              <a:t>t</a:t>
            </a:r>
            <a:r>
              <a:rPr lang="ru-RU" dirty="0"/>
              <a:t>кип, </a:t>
            </a:r>
            <a:r>
              <a:rPr lang="el-GR" dirty="0"/>
              <a:t>ρ</a:t>
            </a:r>
            <a:r>
              <a:rPr lang="ru-RU" dirty="0"/>
              <a:t> и др.) </a:t>
            </a:r>
            <a:endParaRPr lang="ru-RU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b="1" dirty="0">
                <a:solidFill>
                  <a:srgbClr val="C00000"/>
                </a:solidFill>
              </a:rPr>
              <a:t>Смесь</a:t>
            </a:r>
            <a:r>
              <a:rPr lang="ru-RU" dirty="0"/>
              <a:t> — </a:t>
            </a:r>
            <a:r>
              <a:rPr lang="ru-RU" dirty="0">
                <a:solidFill>
                  <a:srgbClr val="002060"/>
                </a:solidFill>
              </a:rPr>
              <a:t>система, состоящая из двух или более различных по свойствам веществ (компонентов </a:t>
            </a:r>
            <a:r>
              <a:rPr lang="ru-RU" b="1" dirty="0">
                <a:solidFill>
                  <a:srgbClr val="002060"/>
                </a:solidFill>
              </a:rPr>
              <a:t>смеси</a:t>
            </a:r>
            <a:r>
              <a:rPr lang="ru-RU" dirty="0">
                <a:solidFill>
                  <a:srgbClr val="002060"/>
                </a:solidFill>
              </a:rPr>
              <a:t>). </a:t>
            </a:r>
          </a:p>
          <a:p>
            <a:pPr marL="0" indent="0">
              <a:buNone/>
            </a:pP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62119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dirty="0">
                <a:solidFill>
                  <a:srgbClr val="002060"/>
                </a:solidFill>
              </a:rPr>
              <a:t>Какие вещества нас чаще окружают – чистые или смеси веществ?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4293096"/>
            <a:ext cx="2133600" cy="219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5414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000" dirty="0">
                <a:solidFill>
                  <a:srgbClr val="002060"/>
                </a:solidFill>
              </a:rPr>
              <a:t>А в нашем организме есть смеси веществ или мы состоим только из чистых веществ?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413802"/>
            <a:ext cx="2133600" cy="219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62138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https://cf.ppt-online.org/files2/slide/a/a5xRCEWLPoV21cN0XQei87ySkhI3Hz9FjuGvwg/slide-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416"/>
            <a:ext cx="9753600" cy="730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09911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fs00.infourok.ru/images/doc/220/9237/4/img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2004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ds03.infourok.ru/uploads/ex/1207/00039476-e820e076/img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6974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50927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6000" b="1" dirty="0"/>
              <a:t>Однородные смеси</a:t>
            </a:r>
            <a:br>
              <a:rPr lang="ru-RU" dirty="0"/>
            </a:br>
            <a:endParaRPr lang="ru-RU" dirty="0"/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>
          <a:xfrm>
            <a:off x="179388" y="1628775"/>
            <a:ext cx="2819400" cy="676275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ru-RU" altLang="ru-RU"/>
              <a:t>газообразные</a:t>
            </a:r>
          </a:p>
        </p:txBody>
      </p:sp>
      <p:sp>
        <p:nvSpPr>
          <p:cNvPr id="4100" name="Прямоугольник 4"/>
          <p:cNvSpPr>
            <a:spLocks noChangeArrowheads="1"/>
          </p:cNvSpPr>
          <p:nvPr/>
        </p:nvSpPr>
        <p:spPr bwMode="auto">
          <a:xfrm>
            <a:off x="6227763" y="1700213"/>
            <a:ext cx="2376487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altLang="ru-RU" sz="3200"/>
              <a:t>жидкие</a:t>
            </a:r>
          </a:p>
        </p:txBody>
      </p:sp>
      <p:sp>
        <p:nvSpPr>
          <p:cNvPr id="4101" name="Прямоугольник 5"/>
          <p:cNvSpPr>
            <a:spLocks noChangeArrowheads="1"/>
          </p:cNvSpPr>
          <p:nvPr/>
        </p:nvSpPr>
        <p:spPr bwMode="auto">
          <a:xfrm>
            <a:off x="3276600" y="3860800"/>
            <a:ext cx="2663825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endParaRPr lang="ru-RU" altLang="ru-RU"/>
          </a:p>
          <a:p>
            <a:r>
              <a:rPr lang="ru-RU" altLang="ru-RU" sz="3200"/>
              <a:t>твердые</a:t>
            </a:r>
          </a:p>
        </p:txBody>
      </p:sp>
      <p:pic>
        <p:nvPicPr>
          <p:cNvPr id="4102" name="Picture 2" descr="C:\Users\BOB\Desktop\химия презентация\47442864_2777388_lar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276475"/>
            <a:ext cx="2592387" cy="194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3" descr="C:\Users\BOB\Desktop\химия презентация\616_larg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2349500"/>
            <a:ext cx="2314575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4" descr="C:\Users\BOB\Desktop\химия презентация\bfiutfof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4797425"/>
            <a:ext cx="2654300" cy="187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Стрелка вниз 9"/>
          <p:cNvSpPr/>
          <p:nvPr/>
        </p:nvSpPr>
        <p:spPr>
          <a:xfrm rot="2345891">
            <a:off x="1958975" y="1063625"/>
            <a:ext cx="287338" cy="7191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Стрелка вниз 10"/>
          <p:cNvSpPr/>
          <p:nvPr/>
        </p:nvSpPr>
        <p:spPr>
          <a:xfrm rot="19964461">
            <a:off x="6089650" y="1006475"/>
            <a:ext cx="287338" cy="7207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>
            <a:off x="3924300" y="1412875"/>
            <a:ext cx="431800" cy="21336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84718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54137"/>
          </a:xfrm>
        </p:spPr>
        <p:txBody>
          <a:bodyPr>
            <a:normAutofit fontScale="90000"/>
          </a:bodyPr>
          <a:lstStyle/>
          <a:p>
            <a:r>
              <a:rPr lang="ru-RU" altLang="ru-RU" sz="6000" b="1"/>
              <a:t>Неоднородные</a:t>
            </a:r>
            <a:br>
              <a:rPr lang="ru-RU" altLang="ru-RU" sz="6000" b="1"/>
            </a:br>
            <a:endParaRPr lang="ru-RU" altLang="ru-RU" sz="6000" b="1"/>
          </a:p>
        </p:txBody>
      </p:sp>
      <p:sp>
        <p:nvSpPr>
          <p:cNvPr id="5123" name="Содержимое 2"/>
          <p:cNvSpPr>
            <a:spLocks noGrp="1"/>
          </p:cNvSpPr>
          <p:nvPr>
            <p:ph idx="1"/>
          </p:nvPr>
        </p:nvSpPr>
        <p:spPr>
          <a:xfrm>
            <a:off x="395288" y="1341438"/>
            <a:ext cx="1800225" cy="647700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ru-RU" altLang="ru-RU"/>
              <a:t>жидкие</a:t>
            </a:r>
          </a:p>
        </p:txBody>
      </p:sp>
      <p:sp>
        <p:nvSpPr>
          <p:cNvPr id="5124" name="Прямоугольник 3"/>
          <p:cNvSpPr>
            <a:spLocks noChangeArrowheads="1"/>
          </p:cNvSpPr>
          <p:nvPr/>
        </p:nvSpPr>
        <p:spPr bwMode="auto">
          <a:xfrm>
            <a:off x="6011863" y="1268413"/>
            <a:ext cx="17510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altLang="ru-RU" sz="4000"/>
              <a:t>т</a:t>
            </a:r>
            <a:r>
              <a:rPr lang="ru-RU" altLang="ru-RU" sz="3200"/>
              <a:t>вердые</a:t>
            </a:r>
            <a:r>
              <a:rPr lang="ru-RU" altLang="ru-RU"/>
              <a:t> </a:t>
            </a:r>
          </a:p>
        </p:txBody>
      </p:sp>
      <p:sp>
        <p:nvSpPr>
          <p:cNvPr id="5125" name="Прямоугольник 4"/>
          <p:cNvSpPr>
            <a:spLocks noChangeArrowheads="1"/>
          </p:cNvSpPr>
          <p:nvPr/>
        </p:nvSpPr>
        <p:spPr bwMode="auto">
          <a:xfrm>
            <a:off x="250825" y="4149725"/>
            <a:ext cx="1981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altLang="ru-RU" sz="3200"/>
              <a:t>эмульсии</a:t>
            </a:r>
          </a:p>
        </p:txBody>
      </p:sp>
      <p:sp>
        <p:nvSpPr>
          <p:cNvPr id="5126" name="Прямоугольник 5"/>
          <p:cNvSpPr>
            <a:spLocks noChangeArrowheads="1"/>
          </p:cNvSpPr>
          <p:nvPr/>
        </p:nvSpPr>
        <p:spPr bwMode="auto">
          <a:xfrm>
            <a:off x="3203575" y="2492375"/>
            <a:ext cx="1966913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altLang="ru-RU" sz="3200"/>
              <a:t>суспензии</a:t>
            </a:r>
          </a:p>
        </p:txBody>
      </p:sp>
      <p:pic>
        <p:nvPicPr>
          <p:cNvPr id="5127" name="Picture 2" descr="C:\Users\BOB\Desktop\химия презентация\0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2492375"/>
            <a:ext cx="2160587" cy="162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3" descr="C:\Users\BOB\Desktop\химия презентация\ph0609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724400"/>
            <a:ext cx="2339975" cy="163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Picture 4" descr="C:\Users\BOB\Desktop\химия презентация\13873_2206rSL4W5O9kW0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3141663"/>
            <a:ext cx="2689225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Picture 5" descr="C:\Users\BOB\Desktop\химия презентация\1352458223_33c73e7f6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33963"/>
            <a:ext cx="2743200" cy="182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Стрелка вниз 10"/>
          <p:cNvSpPr/>
          <p:nvPr/>
        </p:nvSpPr>
        <p:spPr>
          <a:xfrm rot="2345891">
            <a:off x="1814513" y="774700"/>
            <a:ext cx="287337" cy="7207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Стрелка вниз 11"/>
          <p:cNvSpPr/>
          <p:nvPr/>
        </p:nvSpPr>
        <p:spPr>
          <a:xfrm rot="19964461">
            <a:off x="6161088" y="790575"/>
            <a:ext cx="287337" cy="7207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 rot="18310477">
            <a:off x="2432050" y="1516063"/>
            <a:ext cx="287337" cy="143033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>
            <a:off x="755650" y="1916113"/>
            <a:ext cx="287338" cy="223361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46348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Содержимое 2"/>
          <p:cNvSpPr>
            <a:spLocks noGrp="1"/>
          </p:cNvSpPr>
          <p:nvPr>
            <p:ph idx="1"/>
          </p:nvPr>
        </p:nvSpPr>
        <p:spPr>
          <a:xfrm>
            <a:off x="468313" y="620713"/>
            <a:ext cx="8218487" cy="5505450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ru-RU" altLang="ru-RU" sz="5400" b="1" dirty="0"/>
              <a:t>	</a:t>
            </a:r>
            <a:r>
              <a:rPr lang="ru-RU" altLang="ru-RU" sz="5400" b="1" dirty="0">
                <a:solidFill>
                  <a:srgbClr val="002060"/>
                </a:solidFill>
              </a:rPr>
              <a:t>А вещества в составе смеси сохраняют свои свойства?</a:t>
            </a:r>
          </a:p>
          <a:p>
            <a:pPr>
              <a:buFont typeface="Arial" panose="020B0604020202020204" pitchFamily="34" charset="0"/>
              <a:buNone/>
            </a:pPr>
            <a:endParaRPr lang="ru-RU" altLang="ru-RU" sz="5400" b="1" dirty="0"/>
          </a:p>
          <a:p>
            <a:endParaRPr lang="ru-RU" alt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200" y="4002414"/>
            <a:ext cx="2133600" cy="219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2818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C00000"/>
                </a:solidFill>
              </a:rPr>
              <a:t>Значит:</a:t>
            </a: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1445219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ru-RU" altLang="ru-RU" sz="4800" b="1" dirty="0">
                <a:solidFill>
                  <a:srgbClr val="0070C0"/>
                </a:solidFill>
              </a:rPr>
              <a:t>Компоненты смеси можно разделить физическим способом, который будет основан на физических свойствах веществ.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42267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7274307"/>
              </p:ext>
            </p:extLst>
          </p:nvPr>
        </p:nvGraphicFramePr>
        <p:xfrm>
          <a:off x="0" y="-1"/>
          <a:ext cx="9144000" cy="6858000"/>
        </p:xfrm>
        <a:graphic>
          <a:graphicData uri="http://schemas.openxmlformats.org/drawingml/2006/table">
            <a:tbl>
              <a:tblPr/>
              <a:tblGrid>
                <a:gridCol w="48600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839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312083">
                <a:tc gridSpan="2">
                  <a:txBody>
                    <a:bodyPr/>
                    <a:lstStyle/>
                    <a:p>
                      <a:pPr algn="ctr"/>
                      <a:r>
                        <a:rPr lang="ru-RU" sz="4800" b="0" dirty="0">
                          <a:solidFill>
                            <a:srgbClr val="FFFFFF"/>
                          </a:solidFill>
                          <a:effectLst/>
                        </a:rPr>
                        <a:t>Способы разделения смесей</a:t>
                      </a:r>
                    </a:p>
                  </a:txBody>
                  <a:tcPr marL="85725" marR="85725" marT="47625" marB="47625" anchor="ctr">
                    <a:lnL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8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12083">
                <a:tc>
                  <a:txBody>
                    <a:bodyPr/>
                    <a:lstStyle/>
                    <a:p>
                      <a:pPr algn="ctr"/>
                      <a:r>
                        <a:rPr lang="ru-RU" sz="3800" b="0" dirty="0">
                          <a:solidFill>
                            <a:srgbClr val="FFFFFF"/>
                          </a:solidFill>
                          <a:effectLst/>
                        </a:rPr>
                        <a:t>неоднородных (гетерогенных)</a:t>
                      </a:r>
                    </a:p>
                  </a:txBody>
                  <a:tcPr marL="85725" marR="85725" marT="47625" marB="47625" anchor="ctr">
                    <a:lnL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8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800" b="0" dirty="0">
                          <a:solidFill>
                            <a:srgbClr val="FFFFFF"/>
                          </a:solidFill>
                          <a:effectLst/>
                        </a:rPr>
                        <a:t>однородных (гомогенных)</a:t>
                      </a:r>
                    </a:p>
                  </a:txBody>
                  <a:tcPr marL="85725" marR="85725" marT="47625" marB="47625" anchor="ctr">
                    <a:lnL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8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33834">
                <a:tc>
                  <a:txBody>
                    <a:bodyPr/>
                    <a:lstStyle/>
                    <a:p>
                      <a:pPr fontAlgn="t"/>
                      <a:r>
                        <a:rPr lang="ru-RU" sz="3800" dirty="0">
                          <a:effectLst/>
                        </a:rPr>
                        <a:t>– отстаивание</a:t>
                      </a:r>
                      <a:br>
                        <a:rPr lang="ru-RU" sz="3800" dirty="0">
                          <a:effectLst/>
                        </a:rPr>
                      </a:br>
                      <a:r>
                        <a:rPr lang="ru-RU" sz="3800" dirty="0">
                          <a:effectLst/>
                        </a:rPr>
                        <a:t>– фильтрование</a:t>
                      </a:r>
                      <a:br>
                        <a:rPr lang="ru-RU" sz="3800" dirty="0">
                          <a:effectLst/>
                        </a:rPr>
                      </a:br>
                      <a:r>
                        <a:rPr lang="ru-RU" sz="3800" dirty="0">
                          <a:effectLst/>
                        </a:rPr>
                        <a:t>– действие магнитом</a:t>
                      </a:r>
                      <a:br>
                        <a:rPr lang="ru-RU" sz="3800" dirty="0">
                          <a:effectLst/>
                        </a:rPr>
                      </a:br>
                      <a:r>
                        <a:rPr lang="ru-RU" sz="3800" dirty="0">
                          <a:effectLst/>
                        </a:rPr>
                        <a:t>– центрифугирование </a:t>
                      </a:r>
                    </a:p>
                  </a:txBody>
                  <a:tcPr marL="85725" marR="85725" marT="47625" marB="47625">
                    <a:lnL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ru-RU" sz="3800" dirty="0">
                          <a:effectLst/>
                        </a:rPr>
                        <a:t>– выпаривание и кристаллизация.</a:t>
                      </a:r>
                      <a:br>
                        <a:rPr lang="ru-RU" sz="3800" dirty="0">
                          <a:effectLst/>
                        </a:rPr>
                      </a:br>
                      <a:r>
                        <a:rPr lang="ru-RU" sz="3800" dirty="0">
                          <a:effectLst/>
                        </a:rPr>
                        <a:t>– дистилляция (перегонка) </a:t>
                      </a:r>
                    </a:p>
                  </a:txBody>
                  <a:tcPr marL="85725" marR="85725" marT="47625" marB="47625">
                    <a:lnL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2887548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288" y="1052513"/>
            <a:ext cx="8229600" cy="1785937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6700" b="1" dirty="0"/>
              <a:t>Способы разделения неоднородных смесей:</a:t>
            </a:r>
            <a:br>
              <a:rPr lang="ru-RU" b="1" dirty="0"/>
            </a:br>
            <a:br>
              <a:rPr lang="ru-RU" dirty="0"/>
            </a:br>
            <a:endParaRPr lang="ru-RU" dirty="0"/>
          </a:p>
        </p:txBody>
      </p:sp>
      <p:sp>
        <p:nvSpPr>
          <p:cNvPr id="7171" name="Содержимое 2"/>
          <p:cNvSpPr>
            <a:spLocks noGrp="1"/>
          </p:cNvSpPr>
          <p:nvPr>
            <p:ph idx="1"/>
          </p:nvPr>
        </p:nvSpPr>
        <p:spPr>
          <a:xfrm>
            <a:off x="539750" y="2492375"/>
            <a:ext cx="8229600" cy="2765425"/>
          </a:xfrm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ru-RU" altLang="ru-RU" sz="4800"/>
              <a:t>1. Отстаивание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ru-RU" altLang="ru-RU" sz="4800"/>
              <a:t>2. Фильтрование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ru-RU" altLang="ru-RU" sz="4800"/>
              <a:t>3. Действие магнитом</a:t>
            </a:r>
          </a:p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55182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/>
              <a:t>Отстаивание</a:t>
            </a:r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>
          <a:xfrm>
            <a:off x="3995738" y="1700213"/>
            <a:ext cx="4032250" cy="3024187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ru-RU" altLang="ru-RU" b="1" dirty="0"/>
              <a:t>   Отстаивание</a:t>
            </a:r>
            <a:r>
              <a:rPr lang="ru-RU" altLang="ru-RU" dirty="0"/>
              <a:t> - разделение смеси с течением времени под действием силы Архимеда.</a:t>
            </a:r>
          </a:p>
          <a:p>
            <a:pPr>
              <a:buFont typeface="Arial" panose="020B0604020202020204" pitchFamily="34" charset="0"/>
              <a:buNone/>
            </a:pPr>
            <a:endParaRPr lang="ru-RU" altLang="ru-RU" dirty="0"/>
          </a:p>
        </p:txBody>
      </p:sp>
      <p:pic>
        <p:nvPicPr>
          <p:cNvPr id="8196" name="Picture 2" descr="C:\Users\BOB\Desktop\химия презентация\592141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33563"/>
            <a:ext cx="3816350" cy="502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53206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 dirty="0"/>
              <a:t>Фильтрование</a:t>
            </a:r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ru-RU" altLang="ru-RU" b="1" dirty="0"/>
              <a:t>Фильтрование</a:t>
            </a:r>
            <a:r>
              <a:rPr lang="ru-RU" altLang="ru-RU" dirty="0"/>
              <a:t> - использование фильтров для выделения твердого вещества из газов или растворов.</a:t>
            </a:r>
          </a:p>
          <a:p>
            <a:endParaRPr lang="ru-RU" altLang="ru-RU" dirty="0"/>
          </a:p>
        </p:txBody>
      </p:sp>
      <p:pic>
        <p:nvPicPr>
          <p:cNvPr id="9220" name="Picture 2" descr="C:\Users\BOB\Desktop\химия презентация\фильтрование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84538"/>
            <a:ext cx="9144000" cy="357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78117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BOB\Desktop\химия презентация\0010-010-Dejstvie-magnito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521"/>
            <a:ext cx="9131305" cy="6848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Содержимое 2"/>
          <p:cNvSpPr>
            <a:spLocks noGrp="1"/>
          </p:cNvSpPr>
          <p:nvPr>
            <p:ph idx="1"/>
          </p:nvPr>
        </p:nvSpPr>
        <p:spPr>
          <a:xfrm>
            <a:off x="1116013" y="5157192"/>
            <a:ext cx="6840363" cy="1152128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r>
              <a:rPr lang="ru-RU" altLang="ru-RU" b="1" dirty="0"/>
              <a:t>Действие магнитом </a:t>
            </a:r>
            <a:r>
              <a:rPr lang="ru-RU" altLang="ru-RU" dirty="0"/>
              <a:t>- разделение смеси при помощи магнита.</a:t>
            </a:r>
          </a:p>
          <a:p>
            <a:endParaRPr lang="ru-RU" altLang="ru-RU" dirty="0"/>
          </a:p>
        </p:txBody>
      </p:sp>
    </p:spTree>
    <p:extLst>
      <p:ext uri="{BB962C8B-B14F-4D97-AF65-F5344CB8AC3E}">
        <p14:creationId xmlns:p14="http://schemas.microsoft.com/office/powerpoint/2010/main" val="13969123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9025" y="1"/>
            <a:ext cx="8229600" cy="620687"/>
          </a:xfrm>
        </p:spPr>
        <p:txBody>
          <a:bodyPr>
            <a:normAutofit fontScale="90000"/>
          </a:bodyPr>
          <a:lstStyle/>
          <a:p>
            <a:r>
              <a:rPr lang="ru-RU" dirty="0"/>
              <a:t>Центрифугирование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764705"/>
            <a:ext cx="8928992" cy="6192687"/>
          </a:xfrm>
        </p:spPr>
        <p:txBody>
          <a:bodyPr>
            <a:normAutofit fontScale="85000" lnSpcReduction="20000"/>
          </a:bodyPr>
          <a:lstStyle/>
          <a:p>
            <a:pPr marL="0" lvl="0" indent="166688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3500" dirty="0">
                <a:solidFill>
                  <a:srgbClr val="002060"/>
                </a:solidFill>
              </a:rPr>
              <a:t>Если компоненты неоднородной жидкой смеси очень малы, такие смеси разделяют центрифугированием. </a:t>
            </a:r>
          </a:p>
          <a:p>
            <a:pPr marL="0" lvl="0" indent="166688" algn="just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ru-RU" altLang="ru-RU" sz="2600" dirty="0">
              <a:solidFill>
                <a:srgbClr val="002060"/>
              </a:solidFill>
              <a:latin typeface="Verdana" panose="020B0604030504040204" pitchFamily="34" charset="0"/>
            </a:endParaRPr>
          </a:p>
          <a:p>
            <a:pPr marL="0" lvl="0" indent="166688" algn="just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ru-RU" altLang="ru-RU" sz="2600" dirty="0">
              <a:solidFill>
                <a:srgbClr val="002060"/>
              </a:solidFill>
              <a:latin typeface="Verdana" panose="020B0604030504040204" pitchFamily="34" charset="0"/>
            </a:endParaRPr>
          </a:p>
          <a:p>
            <a:pPr marL="0" lvl="0" indent="166688" algn="just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ru-RU" altLang="ru-RU" sz="2600" dirty="0">
              <a:solidFill>
                <a:srgbClr val="002060"/>
              </a:solidFill>
              <a:latin typeface="Verdana" panose="020B0604030504040204" pitchFamily="34" charset="0"/>
            </a:endParaRPr>
          </a:p>
          <a:p>
            <a:pPr marL="0" lvl="0" indent="166688" algn="just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ru-RU" altLang="ru-RU" sz="2600" dirty="0">
              <a:solidFill>
                <a:srgbClr val="002060"/>
              </a:solidFill>
              <a:latin typeface="Verdana" panose="020B0604030504040204" pitchFamily="34" charset="0"/>
            </a:endParaRPr>
          </a:p>
          <a:p>
            <a:pPr marL="0" lvl="0" indent="166688" algn="just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ru-RU" altLang="ru-RU" sz="2600" dirty="0">
              <a:solidFill>
                <a:srgbClr val="002060"/>
              </a:solidFill>
              <a:latin typeface="Verdana" panose="020B0604030504040204" pitchFamily="34" charset="0"/>
            </a:endParaRPr>
          </a:p>
          <a:p>
            <a:pPr marL="0" lvl="0" indent="166688" algn="just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ru-RU" altLang="ru-RU" sz="2600" dirty="0">
              <a:solidFill>
                <a:srgbClr val="002060"/>
              </a:solidFill>
              <a:latin typeface="Verdana" panose="020B0604030504040204" pitchFamily="34" charset="0"/>
            </a:endParaRPr>
          </a:p>
          <a:p>
            <a:pPr marL="0" lvl="0" indent="166688" algn="just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ru-RU" altLang="ru-RU" sz="2600" dirty="0">
              <a:solidFill>
                <a:srgbClr val="002060"/>
              </a:solidFill>
              <a:latin typeface="Verdana" panose="020B0604030504040204" pitchFamily="34" charset="0"/>
            </a:endParaRPr>
          </a:p>
          <a:p>
            <a:pPr marL="0" lvl="0" indent="166688" algn="just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ru-RU" altLang="ru-RU" sz="2600" dirty="0">
              <a:solidFill>
                <a:srgbClr val="002060"/>
              </a:solidFill>
              <a:latin typeface="Verdana" panose="020B0604030504040204" pitchFamily="34" charset="0"/>
            </a:endParaRPr>
          </a:p>
          <a:p>
            <a:pPr marL="0" lvl="0" indent="166688" algn="just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ru-RU" altLang="ru-RU" sz="2600" dirty="0">
              <a:solidFill>
                <a:srgbClr val="002060"/>
              </a:solidFill>
              <a:latin typeface="Verdana" panose="020B0604030504040204" pitchFamily="34" charset="0"/>
            </a:endParaRPr>
          </a:p>
          <a:p>
            <a:pPr marL="0" lvl="0" indent="166688" algn="just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ru-RU" altLang="ru-RU" sz="2600" dirty="0">
              <a:solidFill>
                <a:srgbClr val="002060"/>
              </a:solidFill>
              <a:latin typeface="Verdana" panose="020B0604030504040204" pitchFamily="34" charset="0"/>
            </a:endParaRPr>
          </a:p>
          <a:p>
            <a:pPr marL="0" lvl="0" indent="166688" algn="just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endParaRPr lang="ru-RU" altLang="ru-RU" sz="3500" dirty="0">
              <a:solidFill>
                <a:srgbClr val="002060"/>
              </a:solidFill>
            </a:endParaRPr>
          </a:p>
          <a:p>
            <a:pPr marL="0" lvl="0" indent="0" algn="just" eaLnBrk="0" fontAlgn="base" hangingPunct="0">
              <a:spcBef>
                <a:spcPct val="0"/>
              </a:spcBef>
              <a:spcAft>
                <a:spcPct val="0"/>
              </a:spcAft>
              <a:buNone/>
            </a:pPr>
            <a:r>
              <a:rPr lang="ru-RU" altLang="ru-RU" sz="3500">
                <a:solidFill>
                  <a:srgbClr val="002060"/>
                </a:solidFill>
              </a:rPr>
              <a:t>	Перед </a:t>
            </a:r>
            <a:r>
              <a:rPr lang="ru-RU" altLang="ru-RU" sz="3500" dirty="0">
                <a:solidFill>
                  <a:srgbClr val="002060"/>
                </a:solidFill>
              </a:rPr>
              <a:t>центрифугированием частицы смеси распределены по объёму пробирки равномерно. После центрифугирования более лёгкие частицы всплывают наверх, а тяжёлые оседают на дно пробирки.</a:t>
            </a:r>
          </a:p>
          <a:p>
            <a:endParaRPr lang="ru-RU" dirty="0"/>
          </a:p>
        </p:txBody>
      </p:sp>
      <p:pic>
        <p:nvPicPr>
          <p:cNvPr id="3074" name="Picture 2" descr="Разделение смесей центрифугирование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004" y="1772816"/>
            <a:ext cx="4305300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25411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13" y="692150"/>
            <a:ext cx="82296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6000" b="1" dirty="0"/>
              <a:t>Способы разделения однородных смесей:</a:t>
            </a:r>
            <a:br>
              <a:rPr lang="ru-RU" dirty="0"/>
            </a:br>
            <a:endParaRPr lang="ru-RU" dirty="0"/>
          </a:p>
        </p:txBody>
      </p:sp>
      <p:sp>
        <p:nvSpPr>
          <p:cNvPr id="11267" name="Содержимое 2"/>
          <p:cNvSpPr>
            <a:spLocks noGrp="1"/>
          </p:cNvSpPr>
          <p:nvPr>
            <p:ph idx="1"/>
          </p:nvPr>
        </p:nvSpPr>
        <p:spPr>
          <a:xfrm>
            <a:off x="395288" y="2276475"/>
            <a:ext cx="8229600" cy="3702050"/>
          </a:xfrm>
        </p:spPr>
        <p:txBody>
          <a:bodyPr/>
          <a:lstStyle/>
          <a:p>
            <a:pPr algn="ctr">
              <a:buFont typeface="Arial" panose="020B0604020202020204" pitchFamily="34" charset="0"/>
              <a:buNone/>
            </a:pPr>
            <a:r>
              <a:rPr lang="ru-RU" altLang="ru-RU" sz="4400"/>
              <a:t>1. Выпаривание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ru-RU" altLang="ru-RU" sz="4400"/>
              <a:t>2. Кристаллизация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ru-RU" altLang="ru-RU" sz="4400"/>
              <a:t>3. Дистилляция</a:t>
            </a:r>
          </a:p>
          <a:p>
            <a:pPr algn="ctr">
              <a:buFont typeface="Arial" panose="020B0604020202020204" pitchFamily="34" charset="0"/>
              <a:buNone/>
            </a:pPr>
            <a:r>
              <a:rPr lang="ru-RU" altLang="ru-RU" sz="4400"/>
              <a:t>4. Хроматография</a:t>
            </a:r>
          </a:p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802633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/>
              <a:t>Выпаривание</a:t>
            </a:r>
          </a:p>
        </p:txBody>
      </p:sp>
      <p:pic>
        <p:nvPicPr>
          <p:cNvPr id="12291" name="Picture 2" descr="C:\Users\BOB\Desktop\химия презентация\выпаривание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412875"/>
            <a:ext cx="8064500" cy="301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2" name="Rectangle 3"/>
          <p:cNvSpPr>
            <a:spLocks noChangeArrowheads="1"/>
          </p:cNvSpPr>
          <p:nvPr/>
        </p:nvSpPr>
        <p:spPr bwMode="auto">
          <a:xfrm>
            <a:off x="2771775" y="5022850"/>
            <a:ext cx="5903913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altLang="ru-RU" sz="2800" b="1">
                <a:latin typeface="Arial CYR" panose="020B0604020202020204" pitchFamily="34" charset="0"/>
                <a:cs typeface="Times New Roman" panose="02020603050405020304" pitchFamily="18" charset="0"/>
              </a:rPr>
              <a:t>Выпаривание</a:t>
            </a:r>
            <a:r>
              <a:rPr lang="ru-RU" altLang="ru-RU" sz="2800">
                <a:latin typeface="Arial CYR" panose="020B0604020202020204" pitchFamily="34" charset="0"/>
                <a:cs typeface="Times New Roman" panose="02020603050405020304" pitchFamily="18" charset="0"/>
              </a:rPr>
              <a:t> - выделение растворенного вещества путем испарения растворителя</a:t>
            </a:r>
            <a:r>
              <a:rPr lang="ru-RU" altLang="ru-RU" sz="1000">
                <a:latin typeface="Arial CYR" panose="020B0604020202020204" pitchFamily="34" charset="0"/>
                <a:cs typeface="Times New Roman" panose="02020603050405020304" pitchFamily="18" charset="0"/>
              </a:rPr>
              <a:t>.</a:t>
            </a:r>
            <a:endParaRPr lang="ru-RU" altLang="ru-RU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0190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C:\Users\BOB\Desktop\химия презентация\0014-014-Kristallizatsij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740650" cy="494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Rectangle 2"/>
          <p:cNvSpPr>
            <a:spLocks noChangeArrowheads="1"/>
          </p:cNvSpPr>
          <p:nvPr/>
        </p:nvSpPr>
        <p:spPr bwMode="auto">
          <a:xfrm>
            <a:off x="2411413" y="5013325"/>
            <a:ext cx="657542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ru-RU" altLang="ru-RU" sz="2400" b="1">
                <a:latin typeface="Arial CYR" panose="020B0604020202020204" pitchFamily="34" charset="0"/>
                <a:cs typeface="Times New Roman" panose="02020603050405020304" pitchFamily="18" charset="0"/>
              </a:rPr>
              <a:t>Кристаллизация</a:t>
            </a:r>
            <a:r>
              <a:rPr lang="ru-RU" altLang="ru-RU" sz="2400">
                <a:latin typeface="Arial CYR" panose="020B0604020202020204" pitchFamily="34" charset="0"/>
                <a:cs typeface="Times New Roman" panose="02020603050405020304" pitchFamily="18" charset="0"/>
              </a:rPr>
              <a:t> - процесс фазового перехода вещества из жидкого состояния в твёрдое кристаллическое с образованием кристаллов</a:t>
            </a:r>
            <a:r>
              <a:rPr lang="ru-RU" altLang="ru-RU" sz="1000">
                <a:latin typeface="Arial CYR" panose="020B0604020202020204" pitchFamily="34" charset="0"/>
                <a:cs typeface="Times New Roman" panose="02020603050405020304" pitchFamily="18" charset="0"/>
              </a:rPr>
              <a:t>.</a:t>
            </a:r>
            <a:endParaRPr lang="ru-RU" altLang="ru-RU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25808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/>
              <a:t>Хроматография</a:t>
            </a:r>
          </a:p>
        </p:txBody>
      </p:sp>
      <p:sp>
        <p:nvSpPr>
          <p:cNvPr id="15363" name="Содержимое 2"/>
          <p:cNvSpPr>
            <a:spLocks noGrp="1"/>
          </p:cNvSpPr>
          <p:nvPr>
            <p:ph idx="1"/>
          </p:nvPr>
        </p:nvSpPr>
        <p:spPr>
          <a:xfrm>
            <a:off x="2195736" y="4293096"/>
            <a:ext cx="6840760" cy="2260104"/>
          </a:xfrm>
        </p:spPr>
        <p:txBody>
          <a:bodyPr>
            <a:normAutofit fontScale="92500"/>
          </a:bodyPr>
          <a:lstStyle/>
          <a:p>
            <a:pPr>
              <a:buFont typeface="Arial" panose="020B0604020202020204" pitchFamily="34" charset="0"/>
              <a:buNone/>
            </a:pPr>
            <a:r>
              <a:rPr lang="ru-RU" altLang="ru-RU" b="1" dirty="0"/>
              <a:t>Хроматография</a:t>
            </a:r>
            <a:r>
              <a:rPr lang="ru-RU" altLang="ru-RU" dirty="0"/>
              <a:t> - метод разделения, основанный на распределении исследуемого вещества между двумя фазами - неподвижной и подвижной.</a:t>
            </a:r>
          </a:p>
          <a:p>
            <a:endParaRPr lang="ru-RU" altLang="ru-RU" dirty="0"/>
          </a:p>
        </p:txBody>
      </p:sp>
      <p:pic>
        <p:nvPicPr>
          <p:cNvPr id="15364" name="Picture 2" descr="C:\Users\BOB\Desktop\химия презентация\6b248597203feef0ccebd12bd6efa9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557338"/>
            <a:ext cx="7107237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882985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rgbClr val="FF0000"/>
                </a:solidFill>
              </a:rPr>
              <a:t>Творческое задание:</a:t>
            </a:r>
            <a:endParaRPr lang="uk-UA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r>
              <a:rPr lang="uk-UA" dirty="0" err="1"/>
              <a:t>Вы</a:t>
            </a:r>
            <a:r>
              <a:rPr lang="uk-UA" dirty="0"/>
              <a:t> пошли в поход. </a:t>
            </a:r>
            <a:r>
              <a:rPr lang="uk-UA" dirty="0" err="1"/>
              <a:t>Совершенно</a:t>
            </a:r>
            <a:r>
              <a:rPr lang="uk-UA" dirty="0"/>
              <a:t> </a:t>
            </a:r>
            <a:r>
              <a:rPr lang="uk-UA" dirty="0" err="1"/>
              <a:t>случайно</a:t>
            </a:r>
            <a:r>
              <a:rPr lang="uk-UA" dirty="0"/>
              <a:t>, вся ваша соль намочилась и к тому же в </a:t>
            </a:r>
            <a:r>
              <a:rPr lang="uk-UA" dirty="0" err="1"/>
              <a:t>неё</a:t>
            </a:r>
            <a:r>
              <a:rPr lang="uk-UA" dirty="0"/>
              <a:t> попали кусочки </a:t>
            </a:r>
            <a:r>
              <a:rPr lang="uk-UA" dirty="0" err="1"/>
              <a:t>грязи</a:t>
            </a:r>
            <a:r>
              <a:rPr lang="uk-UA" dirty="0"/>
              <a:t>. </a:t>
            </a:r>
            <a:r>
              <a:rPr lang="uk-UA" dirty="0" err="1"/>
              <a:t>Другой</a:t>
            </a:r>
            <a:r>
              <a:rPr lang="uk-UA" dirty="0"/>
              <a:t> соли </a:t>
            </a:r>
            <a:r>
              <a:rPr lang="uk-UA" dirty="0" err="1"/>
              <a:t>нет</a:t>
            </a:r>
            <a:r>
              <a:rPr lang="uk-UA" dirty="0"/>
              <a:t>. </a:t>
            </a:r>
            <a:r>
              <a:rPr lang="uk-UA" dirty="0" err="1"/>
              <a:t>Как</a:t>
            </a:r>
            <a:r>
              <a:rPr lang="uk-UA" dirty="0"/>
              <a:t> </a:t>
            </a:r>
            <a:r>
              <a:rPr lang="uk-UA" dirty="0" err="1"/>
              <a:t>вы</a:t>
            </a:r>
            <a:r>
              <a:rPr lang="uk-UA" dirty="0"/>
              <a:t> поступите?</a:t>
            </a:r>
          </a:p>
          <a:p>
            <a:endParaRPr lang="uk-UA" dirty="0"/>
          </a:p>
        </p:txBody>
      </p:sp>
      <p:pic>
        <p:nvPicPr>
          <p:cNvPr id="4" name="Рисунок 3" descr="898-300x2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8200" y="3657600"/>
            <a:ext cx="7010400" cy="24384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248205-6DF8-CA4A-023B-9E711536C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rgbClr val="FF0000"/>
                </a:solidFill>
              </a:rPr>
              <a:t>Предложите способы разделения таких смесей: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B4F80DF-D430-F8DE-2BCB-D7755DA8F4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039391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ru-RU" dirty="0"/>
          </a:p>
          <a:p>
            <a:r>
              <a:rPr lang="ru-RU" dirty="0" err="1"/>
              <a:t>бензин+вода+сахар</a:t>
            </a:r>
            <a:r>
              <a:rPr lang="ru-RU" dirty="0"/>
              <a:t>;</a:t>
            </a:r>
          </a:p>
          <a:p>
            <a:endParaRPr lang="ru-RU" dirty="0"/>
          </a:p>
          <a:p>
            <a:endParaRPr lang="ru-RU" dirty="0"/>
          </a:p>
          <a:p>
            <a:r>
              <a:rPr lang="ru-RU" dirty="0"/>
              <a:t> </a:t>
            </a:r>
            <a:r>
              <a:rPr lang="ru-RU" dirty="0" err="1"/>
              <a:t>соль+вода+песок</a:t>
            </a:r>
            <a:r>
              <a:rPr lang="ru-RU" dirty="0"/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32967573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ru-RU" dirty="0"/>
              <a:t>Домашнее задание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08520" y="1143000"/>
            <a:ext cx="9252520" cy="5715000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Параграф</a:t>
            </a:r>
          </a:p>
          <a:p>
            <a:r>
              <a:rPr lang="ru-RU" dirty="0"/>
              <a:t>Придумать, как можно очистить воду в полевых условиях; и смесь: сахар + железный порошок + спирт + вода</a:t>
            </a:r>
          </a:p>
          <a:p>
            <a:r>
              <a:rPr lang="ru-RU" dirty="0"/>
              <a:t>Доклады (по желанию) о современных способах очисток воды, или других жизненно важных жидкостей</a:t>
            </a:r>
          </a:p>
          <a:p>
            <a:r>
              <a:rPr lang="ru-RU" dirty="0"/>
              <a:t>Творческое задание: </a:t>
            </a:r>
            <a:r>
              <a:rPr lang="uk-UA" dirty="0" err="1"/>
              <a:t>Помогите</a:t>
            </a:r>
            <a:r>
              <a:rPr lang="uk-UA" dirty="0"/>
              <a:t> </a:t>
            </a:r>
            <a:r>
              <a:rPr lang="uk-UA" dirty="0" err="1"/>
              <a:t>героине</a:t>
            </a:r>
            <a:r>
              <a:rPr lang="uk-UA" dirty="0"/>
              <a:t> </a:t>
            </a:r>
            <a:r>
              <a:rPr lang="uk-UA" dirty="0" err="1"/>
              <a:t>русской</a:t>
            </a:r>
            <a:r>
              <a:rPr lang="uk-UA" dirty="0"/>
              <a:t> </a:t>
            </a:r>
            <a:r>
              <a:rPr lang="uk-UA" dirty="0" err="1"/>
              <a:t>народной</a:t>
            </a:r>
            <a:r>
              <a:rPr lang="uk-UA" dirty="0"/>
              <a:t> </a:t>
            </a:r>
            <a:r>
              <a:rPr lang="uk-UA" dirty="0" err="1"/>
              <a:t>сказки</a:t>
            </a:r>
            <a:r>
              <a:rPr lang="uk-UA" dirty="0"/>
              <a:t> “</a:t>
            </a:r>
            <a:r>
              <a:rPr lang="uk-UA" dirty="0" err="1"/>
              <a:t>Василиса</a:t>
            </a:r>
            <a:r>
              <a:rPr lang="uk-UA" dirty="0"/>
              <a:t> </a:t>
            </a:r>
            <a:r>
              <a:rPr lang="uk-UA" dirty="0" err="1"/>
              <a:t>Прекрасная</a:t>
            </a:r>
            <a:r>
              <a:rPr lang="uk-UA" dirty="0"/>
              <a:t>”. В </a:t>
            </a:r>
            <a:r>
              <a:rPr lang="uk-UA" dirty="0" err="1"/>
              <a:t>этой</a:t>
            </a:r>
            <a:r>
              <a:rPr lang="uk-UA" dirty="0"/>
              <a:t> </a:t>
            </a:r>
            <a:r>
              <a:rPr lang="uk-UA" dirty="0" err="1"/>
              <a:t>сказке</a:t>
            </a:r>
            <a:r>
              <a:rPr lang="uk-UA" dirty="0"/>
              <a:t> Баба-Яга приказала </a:t>
            </a:r>
            <a:r>
              <a:rPr lang="uk-UA" dirty="0" err="1"/>
              <a:t>Василисе</a:t>
            </a:r>
            <a:r>
              <a:rPr lang="uk-UA" dirty="0"/>
              <a:t> </a:t>
            </a:r>
            <a:r>
              <a:rPr lang="uk-UA" dirty="0" err="1"/>
              <a:t>отделить</a:t>
            </a:r>
            <a:r>
              <a:rPr lang="uk-UA" dirty="0"/>
              <a:t> манку от гречки и мак от </a:t>
            </a:r>
            <a:r>
              <a:rPr lang="uk-UA" dirty="0" err="1"/>
              <a:t>земли</a:t>
            </a:r>
            <a:r>
              <a:rPr lang="uk-UA" dirty="0"/>
              <a:t>. </a:t>
            </a:r>
            <a:r>
              <a:rPr lang="uk-UA" dirty="0" err="1"/>
              <a:t>Героине</a:t>
            </a:r>
            <a:r>
              <a:rPr lang="uk-UA" dirty="0"/>
              <a:t> </a:t>
            </a:r>
            <a:r>
              <a:rPr lang="uk-UA" dirty="0" err="1"/>
              <a:t>сказки</a:t>
            </a:r>
            <a:r>
              <a:rPr lang="uk-UA" dirty="0"/>
              <a:t> помогли </a:t>
            </a:r>
            <a:r>
              <a:rPr lang="uk-UA" dirty="0" err="1"/>
              <a:t>птицы</a:t>
            </a:r>
            <a:r>
              <a:rPr lang="uk-UA" dirty="0"/>
              <a:t>. </a:t>
            </a:r>
            <a:r>
              <a:rPr lang="uk-UA" dirty="0" err="1"/>
              <a:t>Мы</a:t>
            </a:r>
            <a:r>
              <a:rPr lang="uk-UA" dirty="0"/>
              <a:t> же </a:t>
            </a:r>
            <a:r>
              <a:rPr lang="uk-UA" dirty="0" err="1"/>
              <a:t>теперь</a:t>
            </a:r>
            <a:r>
              <a:rPr lang="uk-UA" dirty="0"/>
              <a:t> можем </a:t>
            </a:r>
            <a:r>
              <a:rPr lang="uk-UA" dirty="0" err="1"/>
              <a:t>разделить</a:t>
            </a:r>
            <a:r>
              <a:rPr lang="uk-UA" dirty="0"/>
              <a:t> </a:t>
            </a:r>
            <a:r>
              <a:rPr lang="uk-UA" dirty="0" err="1"/>
              <a:t>крупы</a:t>
            </a:r>
            <a:r>
              <a:rPr lang="uk-UA" dirty="0"/>
              <a:t>, мак и землю </a:t>
            </a:r>
            <a:r>
              <a:rPr lang="uk-UA" dirty="0" err="1"/>
              <a:t>различными</a:t>
            </a:r>
            <a:r>
              <a:rPr lang="uk-UA" dirty="0"/>
              <a:t> </a:t>
            </a:r>
            <a:r>
              <a:rPr lang="uk-UA" dirty="0" err="1"/>
              <a:t>научными</a:t>
            </a:r>
            <a:r>
              <a:rPr lang="uk-UA" dirty="0"/>
              <a:t> методами. </a:t>
            </a:r>
            <a:r>
              <a:rPr lang="uk-UA" dirty="0" err="1"/>
              <a:t>Опишите</a:t>
            </a:r>
            <a:r>
              <a:rPr lang="uk-UA" dirty="0"/>
              <a:t>, </a:t>
            </a:r>
            <a:r>
              <a:rPr lang="uk-UA" dirty="0" err="1"/>
              <a:t>как</a:t>
            </a:r>
            <a:r>
              <a:rPr lang="uk-UA" dirty="0"/>
              <a:t> </a:t>
            </a:r>
            <a:r>
              <a:rPr lang="uk-UA" dirty="0" err="1"/>
              <a:t>можно</a:t>
            </a:r>
            <a:r>
              <a:rPr lang="uk-UA" dirty="0"/>
              <a:t> все </a:t>
            </a:r>
            <a:r>
              <a:rPr lang="uk-UA" dirty="0" err="1"/>
              <a:t>это</a:t>
            </a:r>
            <a:r>
              <a:rPr lang="uk-UA" dirty="0"/>
              <a:t> </a:t>
            </a:r>
            <a:r>
              <a:rPr lang="uk-UA" dirty="0" err="1"/>
              <a:t>разделить</a:t>
            </a:r>
            <a:r>
              <a:rPr lang="uk-UA" dirty="0"/>
              <a:t>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48433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 fontScale="90000"/>
          </a:bodyPr>
          <a:lstStyle/>
          <a:p>
            <a:pPr lvl="0"/>
            <a:r>
              <a:rPr lang="ru-RU" altLang="ru-RU" b="1" dirty="0">
                <a:solidFill>
                  <a:srgbClr val="990000"/>
                </a:solidFill>
                <a:latin typeface="Times New Roman" panose="02020603050405020304" pitchFamily="18" charset="0"/>
              </a:rPr>
              <a:t>Сравнительная характеристика смеси и чистого вещества</a:t>
            </a:r>
            <a:br>
              <a:rPr lang="ru-RU" altLang="ru-RU" sz="6000" dirty="0">
                <a:latin typeface="Arial" panose="020B0604020202020204" pitchFamily="34" charset="0"/>
              </a:rPr>
            </a:br>
            <a:endParaRPr lang="ru-RU" dirty="0"/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idx="1"/>
          </p:nvPr>
        </p:nvGraphicFramePr>
        <p:xfrm>
          <a:off x="107505" y="1417639"/>
          <a:ext cx="8928991" cy="479009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864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037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88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03249">
                <a:tc>
                  <a:txBody>
                    <a:bodyPr/>
                    <a:lstStyle/>
                    <a:p>
                      <a:pPr algn="ctr" fontAlgn="t">
                        <a:spcAft>
                          <a:spcPts val="0"/>
                        </a:spcAft>
                      </a:pPr>
                      <a:r>
                        <a:rPr lang="ru-RU" sz="2800" b="1" dirty="0">
                          <a:effectLst/>
                          <a:latin typeface="times new roman, serif"/>
                        </a:rPr>
                        <a:t>Признаки сравнения</a:t>
                      </a:r>
                      <a:endParaRPr lang="ru-RU" sz="2800" dirty="0">
                        <a:effectLst/>
                      </a:endParaRPr>
                    </a:p>
                  </a:txBody>
                  <a:tcPr marL="28575" marR="28575" marT="28575" marB="28575"/>
                </a:tc>
                <a:tc>
                  <a:txBody>
                    <a:bodyPr/>
                    <a:lstStyle/>
                    <a:p>
                      <a:pPr algn="ctr" fontAlgn="t">
                        <a:spcAft>
                          <a:spcPts val="0"/>
                        </a:spcAft>
                      </a:pPr>
                      <a:r>
                        <a:rPr lang="ru-RU" sz="2800" b="1" dirty="0">
                          <a:effectLst/>
                          <a:latin typeface="times new roman, serif"/>
                        </a:rPr>
                        <a:t>Чистое вещество</a:t>
                      </a:r>
                      <a:endParaRPr lang="ru-RU" sz="2800" dirty="0">
                        <a:effectLst/>
                      </a:endParaRPr>
                    </a:p>
                  </a:txBody>
                  <a:tcPr marL="28575" marR="28575" marT="28575" marB="28575"/>
                </a:tc>
                <a:tc>
                  <a:txBody>
                    <a:bodyPr/>
                    <a:lstStyle/>
                    <a:p>
                      <a:pPr algn="ctr" fontAlgn="t">
                        <a:spcAft>
                          <a:spcPts val="0"/>
                        </a:spcAft>
                      </a:pPr>
                      <a:r>
                        <a:rPr lang="ru-RU" sz="2800" b="1" dirty="0">
                          <a:effectLst/>
                          <a:latin typeface="times new roman, serif"/>
                        </a:rPr>
                        <a:t>Смесь </a:t>
                      </a:r>
                      <a:endParaRPr lang="ru-RU" sz="2800" dirty="0">
                        <a:effectLst/>
                      </a:endParaRPr>
                    </a:p>
                  </a:txBody>
                  <a:tcPr marL="28575" marR="28575" marT="28575" marB="2857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288">
                <a:tc>
                  <a:txBody>
                    <a:bodyPr/>
                    <a:lstStyle/>
                    <a:p>
                      <a:pPr fontAlgn="t"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, serif"/>
                        </a:rPr>
                        <a:t>Состав</a:t>
                      </a:r>
                    </a:p>
                    <a:p>
                      <a:pPr fontAlgn="t"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, serif"/>
                        </a:rPr>
                        <a:t>(постоянный или нет)</a:t>
                      </a:r>
                    </a:p>
                  </a:txBody>
                  <a:tcPr marL="28575" marR="28575" marT="28575" marB="28575"/>
                </a:tc>
                <a:tc>
                  <a:txBody>
                    <a:bodyPr/>
                    <a:lstStyle/>
                    <a:p>
                      <a:pPr algn="ctr" fontAlgn="t">
                        <a:spcAft>
                          <a:spcPts val="0"/>
                        </a:spcAft>
                      </a:pPr>
                      <a:endParaRPr lang="ru-RU" sz="2800" dirty="0">
                        <a:effectLst/>
                      </a:endParaRPr>
                    </a:p>
                  </a:txBody>
                  <a:tcPr marL="28575" marR="28575" marT="28575" marB="28575"/>
                </a:tc>
                <a:tc>
                  <a:txBody>
                    <a:bodyPr/>
                    <a:lstStyle/>
                    <a:p>
                      <a:pPr algn="ctr" fontAlgn="t"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, serif"/>
                        </a:rPr>
                        <a:t> </a:t>
                      </a:r>
                      <a:endParaRPr lang="ru-RU" sz="2800" dirty="0">
                        <a:effectLst/>
                      </a:endParaRPr>
                    </a:p>
                  </a:txBody>
                  <a:tcPr marL="28575" marR="28575" marT="28575" marB="2857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9288">
                <a:tc>
                  <a:txBody>
                    <a:bodyPr/>
                    <a:lstStyle/>
                    <a:p>
                      <a:pPr fontAlgn="t"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, serif"/>
                        </a:rPr>
                        <a:t>Вещества </a:t>
                      </a:r>
                    </a:p>
                    <a:p>
                      <a:pPr fontAlgn="t"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, serif"/>
                        </a:rPr>
                        <a:t>(по количеству)</a:t>
                      </a:r>
                    </a:p>
                    <a:p>
                      <a:pPr fontAlgn="t">
                        <a:spcAft>
                          <a:spcPts val="0"/>
                        </a:spcAft>
                      </a:pPr>
                      <a:endParaRPr lang="ru-RU" sz="2800" dirty="0">
                        <a:effectLst/>
                      </a:endParaRPr>
                    </a:p>
                  </a:txBody>
                  <a:tcPr marL="28575" marR="28575" marT="28575" marB="28575"/>
                </a:tc>
                <a:tc>
                  <a:txBody>
                    <a:bodyPr/>
                    <a:lstStyle/>
                    <a:p>
                      <a:pPr algn="ctr" fontAlgn="t">
                        <a:spcAft>
                          <a:spcPts val="0"/>
                        </a:spcAft>
                      </a:pPr>
                      <a:endParaRPr lang="ru-RU" sz="2800" dirty="0">
                        <a:effectLst/>
                      </a:endParaRPr>
                    </a:p>
                  </a:txBody>
                  <a:tcPr marL="28575" marR="28575" marT="28575" marB="28575"/>
                </a:tc>
                <a:tc>
                  <a:txBody>
                    <a:bodyPr/>
                    <a:lstStyle/>
                    <a:p>
                      <a:pPr algn="ctr" fontAlgn="t">
                        <a:spcAft>
                          <a:spcPts val="0"/>
                        </a:spcAft>
                      </a:pPr>
                      <a:endParaRPr lang="ru-RU" sz="2800" dirty="0">
                        <a:effectLst/>
                      </a:endParaRPr>
                    </a:p>
                  </a:txBody>
                  <a:tcPr marL="28575" marR="28575" marT="28575" marB="2857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9288">
                <a:tc>
                  <a:txBody>
                    <a:bodyPr/>
                    <a:lstStyle/>
                    <a:p>
                      <a:pPr fontAlgn="t"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, serif"/>
                        </a:rPr>
                        <a:t>Физические свойства (</a:t>
                      </a:r>
                      <a:r>
                        <a:rPr lang="ru-RU" sz="2400" dirty="0">
                          <a:effectLst/>
                          <a:latin typeface="times new roman, serif"/>
                        </a:rPr>
                        <a:t>постоянные или нет</a:t>
                      </a:r>
                      <a:r>
                        <a:rPr lang="ru-RU" sz="2800" dirty="0">
                          <a:effectLst/>
                          <a:latin typeface="times new roman, serif"/>
                        </a:rPr>
                        <a:t>)</a:t>
                      </a:r>
                    </a:p>
                  </a:txBody>
                  <a:tcPr marL="28575" marR="28575" marT="28575" marB="28575"/>
                </a:tc>
                <a:tc>
                  <a:txBody>
                    <a:bodyPr/>
                    <a:lstStyle/>
                    <a:p>
                      <a:pPr algn="ctr" fontAlgn="t">
                        <a:spcAft>
                          <a:spcPts val="0"/>
                        </a:spcAft>
                      </a:pPr>
                      <a:endParaRPr lang="ru-RU" sz="2800" dirty="0">
                        <a:effectLst/>
                      </a:endParaRPr>
                    </a:p>
                  </a:txBody>
                  <a:tcPr marL="28575" marR="28575" marT="28575" marB="28575"/>
                </a:tc>
                <a:tc>
                  <a:txBody>
                    <a:bodyPr/>
                    <a:lstStyle/>
                    <a:p>
                      <a:pPr algn="ctr" fontAlgn="t"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, serif"/>
                        </a:rPr>
                        <a:t> </a:t>
                      </a:r>
                      <a:endParaRPr lang="ru-RU" sz="2800" dirty="0">
                        <a:effectLst/>
                      </a:endParaRPr>
                    </a:p>
                  </a:txBody>
                  <a:tcPr marL="28575" marR="28575" marT="28575" marB="2857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50274">
                <a:tc>
                  <a:txBody>
                    <a:bodyPr/>
                    <a:lstStyle/>
                    <a:p>
                      <a:pPr fontAlgn="t"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, serif"/>
                        </a:rPr>
                        <a:t>Можно</a:t>
                      </a:r>
                      <a:r>
                        <a:rPr lang="ru-RU" sz="2800" baseline="0" dirty="0">
                          <a:effectLst/>
                          <a:latin typeface="times new roman, serif"/>
                        </a:rPr>
                        <a:t> ли р</a:t>
                      </a:r>
                      <a:r>
                        <a:rPr lang="ru-RU" sz="2800" dirty="0">
                          <a:effectLst/>
                          <a:latin typeface="times new roman, serif"/>
                        </a:rPr>
                        <a:t>азделить</a:t>
                      </a:r>
                      <a:r>
                        <a:rPr lang="ru-RU" sz="2800" baseline="0" dirty="0">
                          <a:effectLst/>
                          <a:latin typeface="times new roman, serif"/>
                        </a:rPr>
                        <a:t> </a:t>
                      </a:r>
                      <a:endParaRPr lang="ru-RU" sz="2800" dirty="0">
                        <a:effectLst/>
                      </a:endParaRPr>
                    </a:p>
                  </a:txBody>
                  <a:tcPr marL="28575" marR="28575" marT="28575" marB="28575"/>
                </a:tc>
                <a:tc>
                  <a:txBody>
                    <a:bodyPr/>
                    <a:lstStyle/>
                    <a:p>
                      <a:pPr algn="ctr" fontAlgn="t">
                        <a:spcAft>
                          <a:spcPts val="0"/>
                        </a:spcAft>
                      </a:pPr>
                      <a:endParaRPr lang="ru-RU" sz="2800" dirty="0">
                        <a:effectLst/>
                      </a:endParaRPr>
                    </a:p>
                  </a:txBody>
                  <a:tcPr marL="28575" marR="28575" marT="28575" marB="28575"/>
                </a:tc>
                <a:tc>
                  <a:txBody>
                    <a:bodyPr/>
                    <a:lstStyle/>
                    <a:p>
                      <a:pPr algn="ctr" fontAlgn="t">
                        <a:spcAft>
                          <a:spcPts val="0"/>
                        </a:spcAft>
                      </a:pPr>
                      <a:endParaRPr lang="ru-RU" sz="2800" dirty="0">
                        <a:effectLst/>
                      </a:endParaRPr>
                    </a:p>
                  </a:txBody>
                  <a:tcPr marL="28575" marR="28575" marT="28575" marB="2857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3745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 fontScale="90000"/>
          </a:bodyPr>
          <a:lstStyle/>
          <a:p>
            <a:pPr lvl="0"/>
            <a:r>
              <a:rPr lang="ru-RU" altLang="ru-RU" b="1" dirty="0">
                <a:solidFill>
                  <a:srgbClr val="990000"/>
                </a:solidFill>
                <a:latin typeface="Times New Roman" panose="02020603050405020304" pitchFamily="18" charset="0"/>
              </a:rPr>
              <a:t>Сравнительная характеристика смеси и чистого вещества</a:t>
            </a:r>
            <a:br>
              <a:rPr lang="ru-RU" altLang="ru-RU" sz="6000" dirty="0">
                <a:latin typeface="Arial" panose="020B0604020202020204" pitchFamily="34" charset="0"/>
              </a:rPr>
            </a:br>
            <a:endParaRPr lang="ru-RU" dirty="0"/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idx="1"/>
          </p:nvPr>
        </p:nvGraphicFramePr>
        <p:xfrm>
          <a:off x="107505" y="1417639"/>
          <a:ext cx="8928991" cy="495040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8641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037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388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03249">
                <a:tc>
                  <a:txBody>
                    <a:bodyPr/>
                    <a:lstStyle/>
                    <a:p>
                      <a:pPr algn="ctr" fontAlgn="t">
                        <a:spcAft>
                          <a:spcPts val="0"/>
                        </a:spcAft>
                      </a:pPr>
                      <a:r>
                        <a:rPr lang="ru-RU" sz="2800" b="1" dirty="0">
                          <a:effectLst/>
                          <a:latin typeface="times new roman, serif"/>
                        </a:rPr>
                        <a:t>Признаки сравнения</a:t>
                      </a:r>
                      <a:endParaRPr lang="ru-RU" sz="2800" dirty="0">
                        <a:effectLst/>
                      </a:endParaRPr>
                    </a:p>
                  </a:txBody>
                  <a:tcPr marL="28575" marR="28575" marT="28575" marB="28575"/>
                </a:tc>
                <a:tc>
                  <a:txBody>
                    <a:bodyPr/>
                    <a:lstStyle/>
                    <a:p>
                      <a:pPr algn="ctr" fontAlgn="t">
                        <a:spcAft>
                          <a:spcPts val="0"/>
                        </a:spcAft>
                      </a:pPr>
                      <a:r>
                        <a:rPr lang="ru-RU" sz="2800" b="1" dirty="0">
                          <a:effectLst/>
                          <a:latin typeface="times new roman, serif"/>
                        </a:rPr>
                        <a:t>Чистое вещество</a:t>
                      </a:r>
                      <a:endParaRPr lang="ru-RU" sz="2800" dirty="0">
                        <a:effectLst/>
                      </a:endParaRPr>
                    </a:p>
                  </a:txBody>
                  <a:tcPr marL="28575" marR="28575" marT="28575" marB="28575"/>
                </a:tc>
                <a:tc>
                  <a:txBody>
                    <a:bodyPr/>
                    <a:lstStyle/>
                    <a:p>
                      <a:pPr algn="ctr" fontAlgn="t">
                        <a:spcAft>
                          <a:spcPts val="0"/>
                        </a:spcAft>
                      </a:pPr>
                      <a:r>
                        <a:rPr lang="ru-RU" sz="2800" b="1" dirty="0">
                          <a:effectLst/>
                          <a:latin typeface="times new roman, serif"/>
                        </a:rPr>
                        <a:t>Смесь </a:t>
                      </a:r>
                      <a:endParaRPr lang="ru-RU" sz="2800" dirty="0">
                        <a:effectLst/>
                      </a:endParaRPr>
                    </a:p>
                  </a:txBody>
                  <a:tcPr marL="28575" marR="28575" marT="28575" marB="2857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288">
                <a:tc>
                  <a:txBody>
                    <a:bodyPr/>
                    <a:lstStyle/>
                    <a:p>
                      <a:pPr fontAlgn="t"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, serif"/>
                        </a:rPr>
                        <a:t>Состав</a:t>
                      </a:r>
                    </a:p>
                    <a:p>
                      <a:pPr fontAlgn="t"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, serif"/>
                        </a:rPr>
                        <a:t>(постоянный или нет)</a:t>
                      </a:r>
                    </a:p>
                  </a:txBody>
                  <a:tcPr marL="28575" marR="28575" marT="28575" marB="28575"/>
                </a:tc>
                <a:tc>
                  <a:txBody>
                    <a:bodyPr/>
                    <a:lstStyle/>
                    <a:p>
                      <a:pPr algn="ctr" fontAlgn="t"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  <a:latin typeface="times new roman, serif"/>
                        </a:rPr>
                        <a:t>Постоянный</a:t>
                      </a:r>
                      <a:endParaRPr lang="ru-RU" sz="2800">
                        <a:effectLst/>
                      </a:endParaRPr>
                    </a:p>
                  </a:txBody>
                  <a:tcPr marL="28575" marR="28575" marT="28575" marB="28575"/>
                </a:tc>
                <a:tc>
                  <a:txBody>
                    <a:bodyPr/>
                    <a:lstStyle/>
                    <a:p>
                      <a:pPr algn="ctr" fontAlgn="t"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, serif"/>
                        </a:rPr>
                        <a:t>Непостоянный </a:t>
                      </a:r>
                      <a:endParaRPr lang="ru-RU" sz="2800" dirty="0">
                        <a:effectLst/>
                      </a:endParaRPr>
                    </a:p>
                  </a:txBody>
                  <a:tcPr marL="28575" marR="28575" marT="28575" marB="2857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9288">
                <a:tc>
                  <a:txBody>
                    <a:bodyPr/>
                    <a:lstStyle/>
                    <a:p>
                      <a:pPr fontAlgn="t"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, serif"/>
                        </a:rPr>
                        <a:t>Вещества </a:t>
                      </a:r>
                    </a:p>
                    <a:p>
                      <a:pPr fontAlgn="t"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, serif"/>
                        </a:rPr>
                        <a:t>(по количеству)</a:t>
                      </a:r>
                    </a:p>
                    <a:p>
                      <a:pPr fontAlgn="t">
                        <a:spcAft>
                          <a:spcPts val="0"/>
                        </a:spcAft>
                      </a:pPr>
                      <a:endParaRPr lang="ru-RU" sz="2800" dirty="0">
                        <a:effectLst/>
                      </a:endParaRPr>
                    </a:p>
                  </a:txBody>
                  <a:tcPr marL="28575" marR="28575" marT="28575" marB="28575"/>
                </a:tc>
                <a:tc>
                  <a:txBody>
                    <a:bodyPr/>
                    <a:lstStyle/>
                    <a:p>
                      <a:pPr algn="ctr" fontAlgn="t"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, serif"/>
                        </a:rPr>
                        <a:t>Одно</a:t>
                      </a:r>
                      <a:endParaRPr lang="ru-RU" sz="2800" dirty="0">
                        <a:effectLst/>
                      </a:endParaRPr>
                    </a:p>
                  </a:txBody>
                  <a:tcPr marL="28575" marR="28575" marT="28575" marB="28575"/>
                </a:tc>
                <a:tc>
                  <a:txBody>
                    <a:bodyPr/>
                    <a:lstStyle/>
                    <a:p>
                      <a:pPr algn="ctr" fontAlgn="t"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, serif"/>
                        </a:rPr>
                        <a:t>Несколько различных</a:t>
                      </a:r>
                      <a:endParaRPr lang="ru-RU" sz="2800" dirty="0">
                        <a:effectLst/>
                      </a:endParaRPr>
                    </a:p>
                  </a:txBody>
                  <a:tcPr marL="28575" marR="28575" marT="28575" marB="2857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9288">
                <a:tc>
                  <a:txBody>
                    <a:bodyPr/>
                    <a:lstStyle/>
                    <a:p>
                      <a:pPr fontAlgn="t"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, serif"/>
                        </a:rPr>
                        <a:t>Физические свойства (</a:t>
                      </a:r>
                      <a:r>
                        <a:rPr lang="ru-RU" sz="2400" dirty="0">
                          <a:effectLst/>
                          <a:latin typeface="times new roman, serif"/>
                        </a:rPr>
                        <a:t>постоянные или нет</a:t>
                      </a:r>
                      <a:r>
                        <a:rPr lang="ru-RU" sz="2800" dirty="0">
                          <a:effectLst/>
                          <a:latin typeface="times new roman, serif"/>
                        </a:rPr>
                        <a:t>)</a:t>
                      </a:r>
                    </a:p>
                  </a:txBody>
                  <a:tcPr marL="28575" marR="28575" marT="28575" marB="28575"/>
                </a:tc>
                <a:tc>
                  <a:txBody>
                    <a:bodyPr/>
                    <a:lstStyle/>
                    <a:p>
                      <a:pPr algn="ctr" fontAlgn="t"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, serif"/>
                        </a:rPr>
                        <a:t>Постоянные</a:t>
                      </a:r>
                      <a:endParaRPr lang="ru-RU" sz="2800" dirty="0">
                        <a:effectLst/>
                      </a:endParaRPr>
                    </a:p>
                  </a:txBody>
                  <a:tcPr marL="28575" marR="28575" marT="28575" marB="28575"/>
                </a:tc>
                <a:tc>
                  <a:txBody>
                    <a:bodyPr/>
                    <a:lstStyle/>
                    <a:p>
                      <a:pPr algn="ctr" fontAlgn="t"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, serif"/>
                        </a:rPr>
                        <a:t>Непостоянные </a:t>
                      </a:r>
                      <a:endParaRPr lang="ru-RU" sz="2800" dirty="0">
                        <a:effectLst/>
                      </a:endParaRPr>
                    </a:p>
                  </a:txBody>
                  <a:tcPr marL="28575" marR="28575" marT="28575" marB="2857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50274">
                <a:tc>
                  <a:txBody>
                    <a:bodyPr/>
                    <a:lstStyle/>
                    <a:p>
                      <a:pPr fontAlgn="t"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, serif"/>
                        </a:rPr>
                        <a:t>Можно</a:t>
                      </a:r>
                      <a:r>
                        <a:rPr lang="ru-RU" sz="2800" baseline="0" dirty="0">
                          <a:effectLst/>
                          <a:latin typeface="times new roman, serif"/>
                        </a:rPr>
                        <a:t> ли р</a:t>
                      </a:r>
                      <a:r>
                        <a:rPr lang="ru-RU" sz="2800" dirty="0">
                          <a:effectLst/>
                          <a:latin typeface="times new roman, serif"/>
                        </a:rPr>
                        <a:t>азделить</a:t>
                      </a:r>
                      <a:r>
                        <a:rPr lang="ru-RU" sz="2800" baseline="0" dirty="0">
                          <a:effectLst/>
                          <a:latin typeface="times new roman, serif"/>
                        </a:rPr>
                        <a:t> </a:t>
                      </a:r>
                      <a:endParaRPr lang="ru-RU" sz="2800" dirty="0">
                        <a:effectLst/>
                      </a:endParaRPr>
                    </a:p>
                  </a:txBody>
                  <a:tcPr marL="28575" marR="28575" marT="28575" marB="28575"/>
                </a:tc>
                <a:tc>
                  <a:txBody>
                    <a:bodyPr/>
                    <a:lstStyle/>
                    <a:p>
                      <a:pPr algn="ctr" fontAlgn="t"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, serif"/>
                        </a:rPr>
                        <a:t>Нет</a:t>
                      </a:r>
                    </a:p>
                    <a:p>
                      <a:pPr algn="ctr" fontAlgn="t">
                        <a:spcAft>
                          <a:spcPts val="0"/>
                        </a:spcAft>
                      </a:pPr>
                      <a:endParaRPr lang="ru-RU" sz="2800" dirty="0">
                        <a:effectLst/>
                      </a:endParaRPr>
                    </a:p>
                  </a:txBody>
                  <a:tcPr marL="28575" marR="28575" marT="28575" marB="28575"/>
                </a:tc>
                <a:tc>
                  <a:txBody>
                    <a:bodyPr/>
                    <a:lstStyle/>
                    <a:p>
                      <a:pPr algn="ctr" fontAlgn="t"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  <a:latin typeface="times new roman, serif"/>
                        </a:rPr>
                        <a:t>Да</a:t>
                      </a:r>
                    </a:p>
                    <a:p>
                      <a:pPr algn="ctr" fontAlgn="t">
                        <a:spcAft>
                          <a:spcPts val="0"/>
                        </a:spcAft>
                      </a:pPr>
                      <a:endParaRPr lang="ru-RU" sz="2800" dirty="0">
                        <a:effectLst/>
                      </a:endParaRPr>
                    </a:p>
                  </a:txBody>
                  <a:tcPr marL="28575" marR="28575" marT="28575" marB="2857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34707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</TotalTime>
  <Words>604</Words>
  <Application>Microsoft Office PowerPoint</Application>
  <PresentationFormat>Экран (4:3)</PresentationFormat>
  <Paragraphs>114</Paragraphs>
  <Slides>28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5" baseType="lpstr">
      <vt:lpstr>Arial</vt:lpstr>
      <vt:lpstr>Arial CYR</vt:lpstr>
      <vt:lpstr>Calibri</vt:lpstr>
      <vt:lpstr>Times New Roman</vt:lpstr>
      <vt:lpstr>times new roman, serif</vt:lpstr>
      <vt:lpstr>Verdana</vt:lpstr>
      <vt:lpstr>Тема Office</vt:lpstr>
      <vt:lpstr>Презентация PowerPoint</vt:lpstr>
      <vt:lpstr>Как вы можете объяснить результат этого опыта?</vt:lpstr>
      <vt:lpstr>Презентация PowerPoint</vt:lpstr>
      <vt:lpstr>Опреденение: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Однородные смеси </vt:lpstr>
      <vt:lpstr>Неоднородные </vt:lpstr>
      <vt:lpstr>Презентация PowerPoint</vt:lpstr>
      <vt:lpstr>Значит:</vt:lpstr>
      <vt:lpstr>Презентация PowerPoint</vt:lpstr>
      <vt:lpstr>Способы разделения неоднородных смесей:  </vt:lpstr>
      <vt:lpstr>Отстаивание</vt:lpstr>
      <vt:lpstr>Фильтрование</vt:lpstr>
      <vt:lpstr>Презентация PowerPoint</vt:lpstr>
      <vt:lpstr>Центрифугирование</vt:lpstr>
      <vt:lpstr>Способы разделения однородных смесей: </vt:lpstr>
      <vt:lpstr>Выпаривание</vt:lpstr>
      <vt:lpstr>Презентация PowerPoint</vt:lpstr>
      <vt:lpstr>Хроматография</vt:lpstr>
      <vt:lpstr>Творческое задание:</vt:lpstr>
      <vt:lpstr>Предложите способы разделения таких смесей:</vt:lpstr>
      <vt:lpstr>Домашнее задание</vt:lpstr>
      <vt:lpstr>Сравнительная характеристика смеси и чистого вещества </vt:lpstr>
      <vt:lpstr>Сравнительная характеристика смеси и чистого вещества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Кыштымский Литя Вихо</cp:lastModifiedBy>
  <cp:revision>36</cp:revision>
  <dcterms:created xsi:type="dcterms:W3CDTF">2019-12-09T07:18:26Z</dcterms:created>
  <dcterms:modified xsi:type="dcterms:W3CDTF">2023-09-16T08:03:54Z</dcterms:modified>
</cp:coreProperties>
</file>