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9" r:id="rId5"/>
    <p:sldId id="266" r:id="rId6"/>
    <p:sldId id="268" r:id="rId7"/>
    <p:sldId id="270" r:id="rId8"/>
    <p:sldId id="271" r:id="rId9"/>
    <p:sldId id="272" r:id="rId10"/>
    <p:sldId id="279" r:id="rId11"/>
    <p:sldId id="273" r:id="rId12"/>
    <p:sldId id="274" r:id="rId13"/>
    <p:sldId id="280" r:id="rId14"/>
    <p:sldId id="277" r:id="rId15"/>
    <p:sldId id="276" r:id="rId16"/>
    <p:sldId id="275" r:id="rId17"/>
    <p:sldId id="278" r:id="rId18"/>
    <p:sldId id="281" r:id="rId19"/>
    <p:sldId id="283" r:id="rId20"/>
    <p:sldId id="282" r:id="rId21"/>
    <p:sldId id="265" r:id="rId22"/>
    <p:sldId id="26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15816" y="692696"/>
            <a:ext cx="590869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СЕМЕЙНЫЕ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ЦЕННОСТИ</a:t>
            </a:r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ТРАДИЦИИ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42493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Основы духовно – нравственной культуры народов России, 5 класс.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692696"/>
            <a:ext cx="100811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6216" y="6132536"/>
            <a:ext cx="248276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Храмова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М.А.,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читель ОДНКНР.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3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2" y="476672"/>
            <a:ext cx="4014192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 меня есть 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мама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У меня есть 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папа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У меня есть 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дедушка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У меня есть 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бабушка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А у них есть 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я</a:t>
            </a: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Что это?        </a:t>
            </a:r>
            <a:r>
              <a:rPr kumimoji="0" lang="kk-KZ" alt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84917" y="3724290"/>
            <a:ext cx="7174166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ru-RU" sz="15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СЕМЬЯ</a:t>
            </a:r>
            <a:endParaRPr lang="ru-RU" sz="15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262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1520" y="620689"/>
            <a:ext cx="8712968" cy="2160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Семья – самое главное в жизни для каждого человека. Это близкие и родные люди, те, кого мы любим, с кого берем пример, о ком заботимся, кому желаем добра и счастья.</a:t>
            </a:r>
          </a:p>
        </p:txBody>
      </p:sp>
      <p:pic>
        <p:nvPicPr>
          <p:cNvPr id="1026" name="Picture 2" descr="https://avatars.mds.yandex.net/i?id=d433eab89c98295cd7835614a42889d23c7c70c3-10879141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98384"/>
            <a:ext cx="6336704" cy="3828427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3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1" y="260648"/>
            <a:ext cx="7344816" cy="149579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Это что-то важное, дорогое, что объединяет семью, 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 даёт ей распасться.</a:t>
            </a:r>
          </a:p>
          <a:p>
            <a:pPr marL="342900" marR="0" lvl="0" indent="-342900" algn="ctr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Что же может объединять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семью</a:t>
            </a:r>
            <a:r>
              <a:rPr kumimoji="0" lang="ru-RU" alt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?  </a:t>
            </a: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156" y="2492896"/>
            <a:ext cx="8521885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СЕМЕЙНЫЕ </a:t>
            </a:r>
          </a:p>
          <a:p>
            <a:pPr algn="ctr"/>
            <a:r>
              <a:rPr lang="ru-RU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ЦЕННОСТИ</a:t>
            </a:r>
            <a:endParaRPr lang="ru-RU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05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/>
          </p:cNvSpPr>
          <p:nvPr/>
        </p:nvSpPr>
        <p:spPr bwMode="auto">
          <a:xfrm>
            <a:off x="179512" y="116633"/>
            <a:ext cx="8784976" cy="2808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Ценности</a:t>
            </a:r>
            <a:r>
              <a:rPr kumimoji="0" lang="ru-RU" alt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всё, что имеет значение для человека: страна, её традиции, дом, произведения культуры.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Ценность</a:t>
            </a:r>
            <a:r>
              <a:rPr kumimoji="0" lang="ru-RU" alt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значение определённых предметов, явлений, процессов для человека. </a:t>
            </a:r>
          </a:p>
        </p:txBody>
      </p:sp>
      <p:pic>
        <p:nvPicPr>
          <p:cNvPr id="4100" name="Picture 4" descr="https://avatars.mds.yandex.net/i?id=ff46b07d844423c3286d6461e711a6d4db489c57-7554713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20171"/>
            <a:ext cx="2520280" cy="1417658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i?id=0741b4e1b3310d8610437375a249946b73e5475b-10876589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20171"/>
            <a:ext cx="3876625" cy="216444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motellook.ru/wp-content/uploads/e/f/0/ef095604c3d559bfe207b9eeb73ddaf5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7" r="29292"/>
          <a:stretch/>
        </p:blipFill>
        <p:spPr bwMode="auto">
          <a:xfrm>
            <a:off x="7262896" y="2720171"/>
            <a:ext cx="1701592" cy="2232248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avatars.mds.yandex.net/i?id=d30d30e99858e64a30f774421847cdf7e2ce2b18-9843912-images-thumbs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23" y="4345309"/>
            <a:ext cx="3600400" cy="2400267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avatars.mds.yandex.net/i?id=33c4891e94d6a78481f0c2a04052728a5a318c67-10933813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582" y="4629111"/>
            <a:ext cx="3174698" cy="2116466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avatars.mds.yandex.net/i?id=47bf34603ddc2663e676b67641773ee34e62ba7e-10910368-images-thumbs&amp;n=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69" y="5144280"/>
            <a:ext cx="2432348" cy="1601296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92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 txBox="1">
            <a:spLocks/>
          </p:cNvSpPr>
          <p:nvPr/>
        </p:nvSpPr>
        <p:spPr bwMode="auto">
          <a:xfrm>
            <a:off x="251520" y="188640"/>
            <a:ext cx="8712968" cy="3816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давние времена жила одна семья, и в ней царили</a:t>
            </a: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любовь и согласие. Молва об этом долетела до </a:t>
            </a: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правителя тех мест, и он спросил у главы семьи: «Как </a:t>
            </a: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вам удаётся жить, никогда не ссорясь, не обижая друг </a:t>
            </a: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друга?» Старец взял бумагу и написал на ней что – то. Правитель посмотрел и удивился, на листе было написано сто раз одно и тоже слово…</a:t>
            </a:r>
          </a:p>
          <a:p>
            <a:pPr marL="342900" marR="0" lvl="0" indent="-342900" algn="ctr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Какое это слово?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</a:t>
            </a:r>
          </a:p>
        </p:txBody>
      </p:sp>
      <p:pic>
        <p:nvPicPr>
          <p:cNvPr id="3074" name="Picture 2" descr="https://stihi.ru/pics/2023/07/27/77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751" y="4132585"/>
            <a:ext cx="3833737" cy="2539851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lavtradition.com/images/svodki/2021/08/28/9684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61048"/>
            <a:ext cx="4217085" cy="281138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77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5881" y="2276872"/>
            <a:ext cx="915988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0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ПОНИМАНИЕ</a:t>
            </a:r>
            <a:endParaRPr lang="ru-RU" sz="10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96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/>
          </p:cNvSpPr>
          <p:nvPr/>
        </p:nvSpPr>
        <p:spPr bwMode="auto">
          <a:xfrm>
            <a:off x="2051720" y="187301"/>
            <a:ext cx="5472608" cy="720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Семейные ценности</a:t>
            </a:r>
            <a:br>
              <a:rPr kumimoji="0" lang="ru-RU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endParaRPr kumimoji="0" lang="ru-RU" alt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628800"/>
            <a:ext cx="136815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ЛЮБОВЬ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7948" y="1598022"/>
            <a:ext cx="17281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УВАЖЕНИЕ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7276" y="2636912"/>
            <a:ext cx="327687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ПОЧИТАНИЕ СТАРШИХ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9775" y="2691720"/>
            <a:ext cx="309634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ВЗАИМОПОНИМАНИЕ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5885" y="1642342"/>
            <a:ext cx="20522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ТРУДОЛЮБИЕ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avatars.mds.yandex.net/i?id=6d52f82f910c2473e5b9253900e4f28e93bdf95a-10471476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12" y="3429000"/>
            <a:ext cx="4572000" cy="3048001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avatars.mds.yandex.net/i?id=3e2d3b4a091a00d86441b12a2336cb4f3a23eb33-10639540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09" y="3674574"/>
            <a:ext cx="3835276" cy="255685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24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57199" y="404665"/>
            <a:ext cx="8229600" cy="1224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 </a:t>
            </a: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 </a:t>
            </a: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Семьи </a:t>
            </a: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все разные.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А чем они отличаются?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0169" y="1838619"/>
            <a:ext cx="2418776" cy="369332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ПРИВЫЧКАМИ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9932" y="2636912"/>
            <a:ext cx="1656184" cy="40011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УКЛАДОМ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0221" y="1838619"/>
            <a:ext cx="2160240" cy="40011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АТМОСФЕРОЙ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76256" y="1890819"/>
            <a:ext cx="2088232" cy="40011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ТРАДИЦИЯМИ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76156" y="2636912"/>
            <a:ext cx="2988332" cy="40011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ОБЩИМИ ДЕЛАМИ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2656937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ОБЩИМИ ИНТЕРЕСАМИ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s://avatars.mds.yandex.net/i?id=82d6759702294cac99edee4a7281f2acf3b932a3-4434207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0" r="22264"/>
          <a:stretch/>
        </p:blipFill>
        <p:spPr bwMode="auto">
          <a:xfrm>
            <a:off x="236083" y="3429000"/>
            <a:ext cx="2940988" cy="291465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avatars.mds.yandex.net/i?id=7d54c8541f4d281d5a234eff6334bc91d7808ba3-10701951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869" y="3429000"/>
            <a:ext cx="5151930" cy="319849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33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2339751" y="188640"/>
            <a:ext cx="4752529" cy="1224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 </a:t>
            </a: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 </a:t>
            </a: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Семьи </a:t>
            </a:r>
            <a:r>
              <a:rPr kumimoji="0" lang="ru-RU" alt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все разные.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А что  у</a:t>
            </a:r>
            <a:r>
              <a:rPr kumimoji="0" lang="ru-RU" altLang="ru-RU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них общего</a:t>
            </a:r>
            <a:r>
              <a:rPr kumimoji="0" lang="ru-RU" alt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6637" y="1628800"/>
            <a:ext cx="8784976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СЕМЬЯ СОЗДАЕТСЯ ПРЕЖДЕ ВСЕГО ПОТОМУ , ЧТО ВЗРОСЛЫЕ ЛЮДИ ХОТЯТ ЖИТЬ ВМЕСТЕ ДОЛГО И СЧАСТЛИВО, А ИХ ПРОДОЛЖЕНИЕМ  СТАНОВЯТСЯ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1" y="2852936"/>
            <a:ext cx="8784976" cy="1323439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Объясни пословицы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Семья без детей, что цветок без запаха (русская пословица).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детей слаще мёда (кумыкская пословица).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Дом с детьми – базар, дом без детей – могила (ногайская пословица).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1" y="4241913"/>
            <a:ext cx="8784976" cy="830997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семье живут люди разных поколений, они нуждаются во взаимном внимании и заботе.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2793" y="5229200"/>
            <a:ext cx="8777850" cy="1323439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Объясни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пословицы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Семья – печка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как холодно, все к ней собираются (русская пословица).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ты сделаешь для отца, то сделает для тебя твой сын (осетинская пословица).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sopranoclub.ru/images/120-krasivyh-foto-semi/file61584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8" r="7115"/>
          <a:stretch/>
        </p:blipFill>
        <p:spPr bwMode="auto">
          <a:xfrm>
            <a:off x="7380312" y="129417"/>
            <a:ext cx="1463843" cy="145251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avatars.mds.yandex.net/i?id=b04b49fed8cf3a89c922c990091cfd2b1b5fa484-10878141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2328"/>
            <a:ext cx="1524000" cy="152400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avatars.mds.yandex.net/i?id=cc0039ae2e7e27da36fa2bc7db1c3cf18e030540-4554231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4" r="29828"/>
          <a:stretch/>
        </p:blipFill>
        <p:spPr bwMode="auto">
          <a:xfrm>
            <a:off x="7543836" y="2422157"/>
            <a:ext cx="1136794" cy="144799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98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/>
          </p:cNvSpPr>
          <p:nvPr/>
        </p:nvSpPr>
        <p:spPr bwMode="auto">
          <a:xfrm>
            <a:off x="3378825" y="98176"/>
            <a:ext cx="5596007" cy="6665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 </a:t>
            </a:r>
            <a:r>
              <a:rPr kumimoji="0" lang="kk-KZ" alt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Как появилась </a:t>
            </a:r>
            <a:r>
              <a:rPr kumimoji="0" lang="kk-KZ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дружная семья</a:t>
            </a:r>
            <a:r>
              <a:rPr kumimoji="0" lang="en-US" alt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?</a:t>
            </a:r>
            <a:r>
              <a:rPr kumimoji="0" lang="kk-KZ" alt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altLang="ru-RU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3851920" y="980728"/>
            <a:ext cx="5122912" cy="57399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</a:t>
            </a:r>
            <a:r>
              <a:rPr kumimoji="0" lang="kk-KZ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Давным –давно жила семья, в которой было 100 человек, но не было между ними согласия. Устали они от ссор и раздоров. И вот  решили члены семьи обратиться к мудрецу, чтобы он научил их жить дружно.Мудрец внимательно выслушал просителей и сказал: </a:t>
            </a: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 Никто не научит вас жить счастливо, вы должны сами понять, что вам нужно для счастья, напишите, какой вы  хотите видеть свою семью».  </a:t>
            </a:r>
            <a:r>
              <a:rPr kumimoji="0" lang="en-US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Собралась эта огромная семья на семейный совет и решили они, чтобы  семья была дружной, надо относиться друг к другу, придерживаясь этих качеств: </a:t>
            </a: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                      </a:t>
            </a:r>
            <a:r>
              <a:rPr kumimoji="0" lang="en-US" alt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       </a:t>
            </a:r>
          </a:p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(каких?) </a:t>
            </a:r>
          </a:p>
        </p:txBody>
      </p:sp>
      <p:pic>
        <p:nvPicPr>
          <p:cNvPr id="9218" name="Picture 2" descr="https://avatars.mds.yandex.net/i?id=8a9559ed90a7dc46dbfa4906fef7631b35d0bea3-9843912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18"/>
          <a:stretch/>
        </p:blipFill>
        <p:spPr bwMode="auto">
          <a:xfrm>
            <a:off x="107425" y="2374917"/>
            <a:ext cx="3456384" cy="195504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avatars.mds.yandex.net/i?id=5c2e444e328dc6ecb9c76e1b3c90828a4f7ef2b2-10878209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5" y="4509120"/>
            <a:ext cx="3491881" cy="2211525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avatars.mds.yandex.net/i?id=fd78d4d4471c1a6e51fd476c628ece0e81ed6d8a-10349583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17" y="98176"/>
            <a:ext cx="3260897" cy="217393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67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/>
          </p:cNvSpPr>
          <p:nvPr/>
        </p:nvSpPr>
        <p:spPr bwMode="auto">
          <a:xfrm>
            <a:off x="82273" y="182083"/>
            <a:ext cx="2329488" cy="2382822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Понимани</a:t>
            </a:r>
            <a:r>
              <a:rPr lang="ru-RU" altLang="ru-RU" b="1" noProof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kumimoji="0" lang="en-US" altLang="ru-RU" sz="3200" b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Уважение</a:t>
            </a:r>
            <a:endParaRPr kumimoji="0" lang="en-US" altLang="ru-RU" sz="3200" b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Доброта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Помощь</a:t>
            </a:r>
          </a:p>
        </p:txBody>
      </p:sp>
      <p:sp>
        <p:nvSpPr>
          <p:cNvPr id="3" name="Rectangle 3"/>
          <p:cNvSpPr txBox="1">
            <a:spLocks/>
          </p:cNvSpPr>
          <p:nvPr/>
        </p:nvSpPr>
        <p:spPr bwMode="auto">
          <a:xfrm>
            <a:off x="7092280" y="182083"/>
            <a:ext cx="1887873" cy="2405884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Любовь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Доверие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Забота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Дружба</a:t>
            </a:r>
          </a:p>
        </p:txBody>
      </p:sp>
      <p:pic>
        <p:nvPicPr>
          <p:cNvPr id="8198" name="Picture 6" descr="https://avatars.mds.yandex.net/i?id=3adab91fa75f8fdee6f6e9b0e2b01492a09f2120-1065178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21" y="4763989"/>
            <a:ext cx="3024335" cy="2016224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avatars.mds.yandex.net/i?id=315de24eb6c6bd3e1ad386c315e217ed01a52675-4074117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447" y="2648651"/>
            <a:ext cx="3044786" cy="2004485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avatars.mds.yandex.net/i?id=a44e7165d2694d348e4888d9a362206d62e5611e-10914274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9" r="10496"/>
          <a:stretch/>
        </p:blipFill>
        <p:spPr bwMode="auto">
          <a:xfrm>
            <a:off x="6693494" y="2864675"/>
            <a:ext cx="2186358" cy="195605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https://avatars.mds.yandex.net/i?id=e43a0bdedb2260b9b13a1be8f67e5845e58705e2-8981113-images-thumbs&amp;n=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9" r="11028"/>
          <a:stretch/>
        </p:blipFill>
        <p:spPr bwMode="auto">
          <a:xfrm>
            <a:off x="3721586" y="4542285"/>
            <a:ext cx="2306509" cy="2237928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https://avatars.mds.yandex.net/i?id=4212f4a43d22ab79a8c33e72c135ed3c9291b211-11395047-images-thumbs&amp;n=1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4" r="14194"/>
          <a:stretch/>
        </p:blipFill>
        <p:spPr bwMode="auto">
          <a:xfrm>
            <a:off x="2627784" y="286851"/>
            <a:ext cx="4318521" cy="223891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avatars.mds.yandex.net/i?id=a1f561279f55d9d14a8b5670d76f6548e3821af4-10876343-images-thumbs&amp;n=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300" y="4882448"/>
            <a:ext cx="2846646" cy="1897765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s://avatars.mds.yandex.net/i?id=0895e7ae659ee101a24bf095f58b60131ba22c9a-10702699-images-thumbs&amp;n=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3" y="2610947"/>
            <a:ext cx="3005433" cy="2016224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1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60648"/>
            <a:ext cx="878497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России прозвище «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Иван, не помнящий родства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 всегда считалось одним из самых обидных. Это означало, что человек не только не знает свою семью и ее историю, семейные традиции, но и неблагодарный, неспособный ответить на заботу.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s://sun9-78.userapi.com/impg/dHX8FqHO2QFPC4YhkqPw6P1x0Eilpk65jVcVgA/9C-hYe2C6u8.jpg?size=700x870&amp;quality=96&amp;sign=94eb34892b802ad0d6c81c4b9ae231ce&amp;c_uniq_tag=ojFLLq2-9rTeMO4qRi11ZW3Qdi8vSNLGZPpX1xBnz-E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53"/>
          <a:stretch/>
        </p:blipFill>
        <p:spPr bwMode="auto">
          <a:xfrm>
            <a:off x="1771050" y="2780928"/>
            <a:ext cx="5601897" cy="3672408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60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751382" y="1977446"/>
            <a:ext cx="7641233" cy="2555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такое </a:t>
            </a:r>
          </a:p>
          <a:p>
            <a:pPr algn="ctr" eaLnBrk="1" hangingPunct="1">
              <a:buFontTx/>
              <a:buNone/>
            </a:pPr>
            <a:r>
              <a:rPr lang="ru-RU" alt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семейные</a:t>
            </a:r>
            <a:r>
              <a:rPr lang="en-US" alt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традиции</a:t>
            </a:r>
            <a:r>
              <a:rPr lang="en-US" alt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altLang="ru-RU" sz="6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29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7544" y="332656"/>
            <a:ext cx="8772948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Традиция</a:t>
            </a: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 от латинского «передача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Это слово</a:t>
            </a:r>
            <a:r>
              <a:rPr kumimoji="0" lang="ru-RU" alt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означает</a:t>
            </a:r>
            <a:r>
              <a:rPr kumimoji="0" lang="ru-RU" alt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сложившиеся и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передаваемые в течение</a:t>
            </a:r>
            <a:r>
              <a:rPr kumimoji="0" lang="ru-RU" alt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длительного времени из поколения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kumimoji="0" lang="ru-RU" alt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поколение обычаи, порядки, правила поведения. </a:t>
            </a:r>
          </a:p>
        </p:txBody>
      </p:sp>
      <p:pic>
        <p:nvPicPr>
          <p:cNvPr id="11266" name="Picture 2" descr="https://avatars.mds.yandex.net/i?id=e20d737da659ccd5f86dd0dbebbbe7d20a766297-10842658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94" y="4354445"/>
            <a:ext cx="2808313" cy="187220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avatars.mds.yandex.net/i?id=ddb41c1e3ae4006b4f02ca10f5e8227eb674552d-11385182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805" y="4699762"/>
            <a:ext cx="3028727" cy="201915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s://avatars.mds.yandex.net/i?id=23db0195b88175e0ec2e966253e46696042cb7b9-9156331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34" y="1781384"/>
            <a:ext cx="3011483" cy="2007656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avatars.mds.yandex.net/i?id=23f1fa9d37ba7764ecd8119719820f2c5add145c-5513171-images-thumbs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72574"/>
            <a:ext cx="3334695" cy="2223131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ttps://avatars.mds.yandex.net/i?id=0ce1cebea811546e6da9f4c75aab6eed3f65a55e-10120057-images-thumbs&amp;n=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761" y="1781384"/>
            <a:ext cx="2019534" cy="2019535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https://avatars.mds.yandex.net/i?id=8a899207301d986aef583698ebfe5ce65c3f2e40-10638736-images-thumbs&amp;n=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395" y="4354445"/>
            <a:ext cx="2523900" cy="239658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81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79512" y="188640"/>
            <a:ext cx="8784975" cy="6264696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Основные семейные традиции</a:t>
            </a:r>
            <a:r>
              <a:rPr kumimoji="0" lang="en-US" altLang="ru-RU" sz="2800" b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  <a:endParaRPr kumimoji="0" lang="ru-RU" altLang="ru-RU" sz="2800" b="1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Традиция празднование дней рождений. 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Домашняя уборка, раскладывание игрушек по местам, домашние обязанности членов семьи. 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Совместные игры с детьми. 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Семейный совет, на который собираются все члены семьи. Для того чтобы вместе обсудить ситуацию, спланировать дальнейшую жизнь на определённый период.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altLang="ru-RU" sz="2200" dirty="0" smtClean="0">
                <a:latin typeface="Times New Roman" pitchFamily="18" charset="0"/>
                <a:cs typeface="Times New Roman" pitchFamily="18" charset="0"/>
              </a:rPr>
              <a:t>Традиции гостеприимства, семейный обед. Считается, что хлебосольство – национальная традиция, это объединяет многие семьи, укрепляет дружеские связи.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altLang="ru-RU" sz="2200" dirty="0" smtClean="0">
                <a:latin typeface="Times New Roman" pitchFamily="18" charset="0"/>
                <a:cs typeface="Times New Roman" pitchFamily="18" charset="0"/>
              </a:rPr>
              <a:t>Празднование знаменательных событий в жизни семьи.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altLang="ru-RU" sz="2200" dirty="0" smtClean="0">
                <a:latin typeface="Times New Roman" pitchFamily="18" charset="0"/>
                <a:cs typeface="Times New Roman" pitchFamily="18" charset="0"/>
              </a:rPr>
              <a:t>Прогулки, поездки вместе с детьми, походы в кино, цирк, театр и т.д.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altLang="ru-RU" sz="2200" dirty="0" smtClean="0">
                <a:latin typeface="Times New Roman" pitchFamily="18" charset="0"/>
                <a:cs typeface="Times New Roman" pitchFamily="18" charset="0"/>
              </a:rPr>
              <a:t>Передача семейных реликвий подрастающему поколению.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endParaRPr lang="ru-RU" alt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endParaRPr kumimoji="0" lang="ru-RU" altLang="ru-RU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7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260648"/>
            <a:ext cx="8928992" cy="2308324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– это прежде всего забота, любовь, желание  защитить и помочь, выслушать и согреть, что проявляется каждый день – и в будни, и в праздники.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030" y="4096498"/>
            <a:ext cx="5716114" cy="1754326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Люди, не создавшие семью,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часто бывают </a:t>
            </a:r>
          </a:p>
          <a:p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несчастные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avatars.mds.yandex.net/i?id=174cc5f08d0669e77031684d7eeffdab56400476-1084427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36845"/>
            <a:ext cx="2952328" cy="1968219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avatars.mds.yandex.net/i?id=72548b039704e46a4e7f20f381c54cb532ca008e-11377357-images-thumbs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5"/>
          <a:stretch/>
        </p:blipFill>
        <p:spPr bwMode="auto">
          <a:xfrm>
            <a:off x="3722450" y="4706673"/>
            <a:ext cx="2181682" cy="2061758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avatars.mds.yandex.net/i?id=57fbd2aa86086a7056e159f12c0353084b3707f9-10018235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7"/>
          <a:stretch/>
        </p:blipFill>
        <p:spPr bwMode="auto">
          <a:xfrm>
            <a:off x="6084168" y="4177564"/>
            <a:ext cx="2872534" cy="257005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52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07603" y="188640"/>
            <a:ext cx="712879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ОБРЕТЕНИЕ СЧАСТЬЯ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СЕМЬЕ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17929"/>
            <a:ext cx="208823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вырастают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661" y="2132856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47" y="5445224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132856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75856" y="2072336"/>
            <a:ext cx="403244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окидают родительский дом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3344401"/>
            <a:ext cx="20882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оздают собственную семью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44661" y="3429000"/>
            <a:ext cx="20882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тановятся мужьями и жёнами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04173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061" y="3747291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480212" y="3503193"/>
            <a:ext cx="20882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тановятся папами и мамами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5384" y="5230297"/>
            <a:ext cx="208823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аботятся о своих детях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https://catherineasquithgallery.com/uploads/posts/2021-02/1614525790_41-p-strelka-na-belom-fone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661" y="5445222"/>
            <a:ext cx="720080" cy="40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391980" y="5206669"/>
            <a:ext cx="442849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продолжают с любовью относиться к своим родителям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45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avatars.mds.yandex.net/i?id=0da7559d3af60539443e473ddce4b6dc2b5a8900-1070073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56" y="2196806"/>
            <a:ext cx="2916323" cy="1944216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avatars.mds.yandex.net/i?id=195d21af23d25a23d882201fe40ff56a31136d53-10695130-images-thumbs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97"/>
          <a:stretch/>
        </p:blipFill>
        <p:spPr bwMode="auto">
          <a:xfrm>
            <a:off x="101612" y="141258"/>
            <a:ext cx="2285127" cy="191959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s://avatars.mds.yandex.net/i?id=48232e9a2da95063fa43e21f31178c71c5ea2aba-8710632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6" r="9262"/>
          <a:stretch/>
        </p:blipFill>
        <p:spPr bwMode="auto">
          <a:xfrm>
            <a:off x="539552" y="4309907"/>
            <a:ext cx="2172338" cy="234740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5776" y="248555"/>
            <a:ext cx="640871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Иногда по разным причинам случается так, что дети остаются без помощи и поддержки родителей. Детей, чьи родители погибли или не заботились о них, называют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сиротами.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4633" y="1772816"/>
            <a:ext cx="5508612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прошлом дети, оставшиеся без родителей, часто вынуждены были работать с малых лет. Они не могли получить образование, а иногда становились преступниками. И только близкие родственники или церковь могли приютить сирот.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В современном мире заботу о детях, оставшихся без попечения родителей, берёт на себя государство.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акие дети учатся в школах, получают денежную поддержку от государства, бесплатные квартиры по достижении совершеннолетия.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8" y="6195128"/>
            <a:ext cx="6089437" cy="3847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КТО СИРОТУ ПОЖАЛЕЕТ, ТОГО БОГ ОБОГРЕЕТ.</a:t>
            </a:r>
            <a:endParaRPr lang="ru-RU" sz="19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74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8856984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Многие дети отправляются в приёмные семьи или семейные детские дома, где о них заботятся другие взрослые так же, как о своих собственных детях.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обрести счастье в семье можно не только с родными по крови людьми.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Нередко приёмные семьи становятся по – настоящему родными и в них возникают те же семейные традиции и душевная близость, что и в обычных семьях.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5934134"/>
            <a:ext cx="8856984" cy="830997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ТА МАТЬ, КОТОРАЯ РОДИЛА, А ТА, КОТОРАЯ ВЫРАСТИЛА.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s://avatars.mds.yandex.net/i?id=cf304aa7bfd751ca7b8cce2b488b806c-429073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40" y="2315292"/>
            <a:ext cx="5054432" cy="336962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s://avatars.mds.yandex.net/i?id=3f57b8e68de4faedfc45efc5928ed1611980b3a7-10104781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17614"/>
            <a:ext cx="4176464" cy="2784310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34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613118"/>
            <a:ext cx="8784975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Прочитать рассказ А.И. Куприна «Чудесный доктор» и ответьте на вопросы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Почему доктор помог семье Мерцаловых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Легко ли это было ему сделать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45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i?id=d63298174c05bfd1f541bc1d6c17eaa65ed07b1a-10517487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8" b="18418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31840" y="260648"/>
            <a:ext cx="360039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avatars.mds.yandex.net/i?id=b6c23a30bba2b25d8a8e12968a4db1f4a2e1884e-9154408-images-thumbs&amp;n=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420888"/>
            <a:ext cx="7920880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37354" y="1196752"/>
            <a:ext cx="7469289" cy="65864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ТВОЕ НАСТРОЕНИЕ НА УРОКЕ? 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Оцени</a:t>
            </a:r>
            <a:r>
              <a:rPr lang="ru-RU" sz="3200" b="1" spc="5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себя!</a:t>
            </a:r>
            <a:endParaRPr lang="ru-RU" sz="3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9356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962</Words>
  <Application>Microsoft Office PowerPoint</Application>
  <PresentationFormat>Экран (4:3)</PresentationFormat>
  <Paragraphs>108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777</cp:lastModifiedBy>
  <cp:revision>37</cp:revision>
  <dcterms:created xsi:type="dcterms:W3CDTF">2023-11-22T13:26:25Z</dcterms:created>
  <dcterms:modified xsi:type="dcterms:W3CDTF">2023-11-29T15:04:42Z</dcterms:modified>
</cp:coreProperties>
</file>