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256" r:id="rId2"/>
    <p:sldId id="263" r:id="rId3"/>
    <p:sldId id="264" r:id="rId4"/>
    <p:sldId id="262" r:id="rId5"/>
    <p:sldId id="278" r:id="rId6"/>
    <p:sldId id="260" r:id="rId7"/>
    <p:sldId id="268" r:id="rId8"/>
    <p:sldId id="272" r:id="rId9"/>
    <p:sldId id="269" r:id="rId10"/>
    <p:sldId id="270" r:id="rId11"/>
    <p:sldId id="274" r:id="rId12"/>
    <p:sldId id="284" r:id="rId13"/>
    <p:sldId id="276" r:id="rId14"/>
    <p:sldId id="266" r:id="rId15"/>
    <p:sldId id="271" r:id="rId16"/>
    <p:sldId id="280" r:id="rId17"/>
    <p:sldId id="281" r:id="rId18"/>
    <p:sldId id="293" r:id="rId19"/>
    <p:sldId id="283" r:id="rId20"/>
    <p:sldId id="285" r:id="rId21"/>
    <p:sldId id="287" r:id="rId22"/>
    <p:sldId id="288" r:id="rId23"/>
    <p:sldId id="289" r:id="rId24"/>
    <p:sldId id="290" r:id="rId25"/>
    <p:sldId id="291" r:id="rId26"/>
    <p:sldId id="292" r:id="rId27"/>
  </p:sldIdLst>
  <p:sldSz cx="9144000" cy="6858000" type="screen4x3"/>
  <p:notesSz cx="6858000" cy="9144000"/>
  <p:custDataLst>
    <p:tags r:id="rId30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74A"/>
    <a:srgbClr val="3399FF"/>
    <a:srgbClr val="666699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84583" autoAdjust="0"/>
  </p:normalViewPr>
  <p:slideViewPr>
    <p:cSldViewPr>
      <p:cViewPr>
        <p:scale>
          <a:sx n="80" d="100"/>
          <a:sy n="80" d="100"/>
        </p:scale>
        <p:origin x="-558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-3558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27.11.2023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08461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907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006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5229200"/>
            <a:ext cx="7416824" cy="1368152"/>
          </a:xfrm>
        </p:spPr>
        <p:txBody>
          <a:bodyPr/>
          <a:lstStyle>
            <a:lvl1pPr>
              <a:defRPr b="1">
                <a:solidFill>
                  <a:schemeClr val="accent4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520259"/>
            <a:ext cx="28956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520259"/>
            <a:ext cx="2133600" cy="365125"/>
          </a:xfrm>
        </p:spPr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79512" y="1628800"/>
            <a:ext cx="8784976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4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4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4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4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628800"/>
            <a:ext cx="8784976" cy="453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27.11.2023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4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4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4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581128"/>
            <a:ext cx="7416824" cy="2016224"/>
          </a:xfrm>
        </p:spPr>
        <p:txBody>
          <a:bodyPr>
            <a:noAutofit/>
          </a:bodyPr>
          <a:lstStyle/>
          <a:p>
            <a:pPr algn="just"/>
            <a:r>
              <a:rPr lang="ru-RU" sz="2800" dirty="0" smtClean="0">
                <a:solidFill>
                  <a:srgbClr val="C00000"/>
                </a:solidFill>
                <a:effectLst/>
                <a:latin typeface="Monotype Corsiva" pitchFamily="66" charset="0"/>
              </a:rPr>
              <a:t>Занятия </a:t>
            </a:r>
            <a:r>
              <a:rPr lang="ru-RU" sz="2800" dirty="0">
                <a:solidFill>
                  <a:srgbClr val="C00000"/>
                </a:solidFill>
                <a:effectLst/>
                <a:latin typeface="Monotype Corsiva" pitchFamily="66" charset="0"/>
              </a:rPr>
              <a:t>спортом тренируют не только здоровье человека, но и его характер. А спортивные достижения добавляют уверенности в </a:t>
            </a:r>
            <a:r>
              <a:rPr lang="ru-RU" sz="2800" dirty="0" smtClean="0">
                <a:solidFill>
                  <a:srgbClr val="C00000"/>
                </a:solidFill>
                <a:effectLst/>
                <a:latin typeface="Monotype Corsiva" pitchFamily="66" charset="0"/>
              </a:rPr>
              <a:t>себе.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</a:t>
            </a:r>
            <a:b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sz="2800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                                    </a:t>
            </a:r>
            <a:r>
              <a:rPr lang="ru-RU" sz="2800" i="1" dirty="0" smtClean="0">
                <a:solidFill>
                  <a:srgbClr val="002060"/>
                </a:solidFill>
                <a:effectLst/>
                <a:latin typeface="Monotype Corsiva" pitchFamily="66" charset="0"/>
              </a:rPr>
              <a:t>Платон</a:t>
            </a:r>
            <a:endParaRPr lang="ru-RU" sz="28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48680"/>
            <a:ext cx="63367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4000" b="1" i="1" dirty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  <a:ea typeface="BatangChe" charset="-127"/>
              </a:rPr>
              <a:t>Предметная неделя по физической </a:t>
            </a:r>
            <a:r>
              <a:rPr lang="ru-RU" sz="40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Monotype Corsiva" pitchFamily="66" charset="0"/>
                <a:ea typeface="BatangChe" charset="-127"/>
              </a:rPr>
              <a:t>культуре по теме</a:t>
            </a:r>
            <a:endParaRPr lang="ru-RU" sz="4000" b="1" i="1" dirty="0">
              <a:solidFill>
                <a:srgbClr val="00206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Monotype Corsiva" pitchFamily="66" charset="0"/>
              <a:ea typeface="BatangChe" charset="-127"/>
            </a:endParaRPr>
          </a:p>
          <a:p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« 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Здоровый образ жизни. Физкультура и </a:t>
            </a:r>
            <a:r>
              <a:rPr lang="ru-RU" sz="4000" b="1" dirty="0">
                <a:solidFill>
                  <a:srgbClr val="FFFF00"/>
                </a:solidFill>
                <a:latin typeface="Monotype Corsiva" pitchFamily="66" charset="0"/>
              </a:rPr>
              <a:t>спорт».</a:t>
            </a:r>
          </a:p>
          <a:p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ОБЖ: « Б</a:t>
            </a:r>
            <a:r>
              <a:rPr lang="ru-RU" sz="4000" b="1" dirty="0">
                <a:solidFill>
                  <a:srgbClr val="FFFF00"/>
                </a:solidFill>
                <a:latin typeface="Monotype Corsiva" pitchFamily="66" charset="0"/>
              </a:rPr>
              <a:t>езопасность в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 повседневной жизни».</a:t>
            </a:r>
          </a:p>
          <a:p>
            <a:pPr algn="ctr">
              <a:lnSpc>
                <a:spcPct val="80000"/>
              </a:lnSpc>
            </a:pPr>
            <a:endParaRPr lang="ru-RU" sz="4000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--\Desktop\Для презентации\IMG_20231016_092240_4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956"/>
            <a:ext cx="9144000" cy="692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Конкурс плакатов и рисунков</a:t>
            </a:r>
            <a:endParaRPr lang="ru-RU" dirty="0"/>
          </a:p>
        </p:txBody>
      </p:sp>
      <p:sp>
        <p:nvSpPr>
          <p:cNvPr id="24" name="Line 253"/>
          <p:cNvSpPr>
            <a:spLocks noChangeShapeType="1"/>
          </p:cNvSpPr>
          <p:nvPr/>
        </p:nvSpPr>
        <p:spPr bwMode="gray">
          <a:xfrm>
            <a:off x="2579712" y="5277937"/>
            <a:ext cx="4800600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7" name="Line 256"/>
          <p:cNvSpPr>
            <a:spLocks noChangeShapeType="1"/>
          </p:cNvSpPr>
          <p:nvPr/>
        </p:nvSpPr>
        <p:spPr bwMode="gray">
          <a:xfrm>
            <a:off x="2579712" y="2763337"/>
            <a:ext cx="4800600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9" name="Text Box 258"/>
          <p:cNvSpPr txBox="1">
            <a:spLocks noChangeArrowheads="1"/>
          </p:cNvSpPr>
          <p:nvPr/>
        </p:nvSpPr>
        <p:spPr bwMode="gray">
          <a:xfrm>
            <a:off x="3646512" y="2274387"/>
            <a:ext cx="269626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Arial" charset="0"/>
              </a:rPr>
              <a:t>\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Arial" charset="0"/>
            </a:endParaRPr>
          </a:p>
        </p:txBody>
      </p:sp>
      <p:sp>
        <p:nvSpPr>
          <p:cNvPr id="31" name="Line 260"/>
          <p:cNvSpPr>
            <a:spLocks noChangeShapeType="1"/>
          </p:cNvSpPr>
          <p:nvPr/>
        </p:nvSpPr>
        <p:spPr bwMode="gray">
          <a:xfrm>
            <a:off x="2579712" y="3601537"/>
            <a:ext cx="4800600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4" name="Line 263"/>
          <p:cNvSpPr>
            <a:spLocks noChangeShapeType="1"/>
          </p:cNvSpPr>
          <p:nvPr/>
        </p:nvSpPr>
        <p:spPr bwMode="gray">
          <a:xfrm>
            <a:off x="2581300" y="4438150"/>
            <a:ext cx="4799012" cy="1587"/>
          </a:xfrm>
          <a:prstGeom prst="line">
            <a:avLst/>
          </a:prstGeom>
          <a:noFill/>
          <a:ln w="25400">
            <a:solidFill>
              <a:schemeClr val="accent4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Line 266"/>
          <p:cNvSpPr>
            <a:spLocks noChangeShapeType="1"/>
          </p:cNvSpPr>
          <p:nvPr/>
        </p:nvSpPr>
        <p:spPr bwMode="gray">
          <a:xfrm>
            <a:off x="2579712" y="6138362"/>
            <a:ext cx="4800600" cy="0"/>
          </a:xfrm>
          <a:prstGeom prst="line">
            <a:avLst/>
          </a:prstGeom>
          <a:noFill/>
          <a:ln w="25400">
            <a:solidFill>
              <a:schemeClr val="accent4">
                <a:lumMod val="50000"/>
              </a:schemeClr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88" y="2492375"/>
            <a:ext cx="3097212" cy="31670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4293096"/>
            <a:ext cx="8784976" cy="18722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</a:t>
            </a:r>
            <a:endParaRPr lang="ru-RU" sz="12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6225168"/>
          </a:xfrm>
        </p:spPr>
        <p:txBody>
          <a:bodyPr>
            <a:noAutofit/>
          </a:bodyPr>
          <a:lstStyle/>
          <a:p>
            <a:pPr marL="457200" marR="0" indent="-457200">
              <a:buFont typeface="Wingdings" pitchFamily="2" charset="2"/>
              <a:buChar char="ü"/>
            </a:pP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Цели </a:t>
            </a: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и задачи:</a:t>
            </a:r>
            <a:b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 - </a:t>
            </a:r>
            <a:r>
              <a:rPr lang="ru-RU" sz="3200" b="1" dirty="0" smtClean="0">
                <a:solidFill>
                  <a:srgbClr val="7030A0"/>
                </a:solidFill>
                <a:latin typeface="Monotype Corsiva" pitchFamily="66" charset="0"/>
              </a:rPr>
              <a:t>Укрепление </a:t>
            </a:r>
            <a:r>
              <a:rPr lang="ru-RU" sz="3200" b="1" dirty="0">
                <a:solidFill>
                  <a:srgbClr val="7030A0"/>
                </a:solidFill>
                <a:latin typeface="Monotype Corsiva" pitchFamily="66" charset="0"/>
              </a:rPr>
              <a:t>и сохранения здоровья обучающихся.</a:t>
            </a:r>
            <a:br>
              <a:rPr lang="ru-RU" sz="3200" b="1" dirty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chemeClr val="accent6"/>
                </a:solidFill>
                <a:latin typeface="Monotype Corsiva" pitchFamily="66" charset="0"/>
              </a:rPr>
              <a:t>-</a:t>
            </a:r>
            <a:r>
              <a:rPr lang="ru-RU" sz="3200" b="1" dirty="0" smtClean="0">
                <a:solidFill>
                  <a:srgbClr val="0070C0"/>
                </a:solidFill>
                <a:latin typeface="Monotype Corsiva" pitchFamily="66" charset="0"/>
              </a:rPr>
              <a:t> Популяризация </a:t>
            </a:r>
            <a:r>
              <a:rPr lang="ru-RU" sz="3200" b="1" dirty="0">
                <a:solidFill>
                  <a:srgbClr val="0070C0"/>
                </a:solidFill>
                <a:latin typeface="Monotype Corsiva" pitchFamily="66" charset="0"/>
              </a:rPr>
              <a:t>физической культуры среди молодежи, приобщение её к систематическим занятиям физкультурой </a:t>
            </a:r>
            <a:r>
              <a:rPr lang="ru-RU" sz="3200" b="1" dirty="0">
                <a:solidFill>
                  <a:schemeClr val="accent6"/>
                </a:solidFill>
                <a:latin typeface="Monotype Corsiva" pitchFamily="66" charset="0"/>
              </a:rPr>
              <a:t>и спортом.</a:t>
            </a:r>
            <a:br>
              <a:rPr lang="ru-RU" sz="3200" b="1" dirty="0">
                <a:solidFill>
                  <a:schemeClr val="accent6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chemeClr val="accent6"/>
                </a:solidFill>
                <a:latin typeface="Monotype Corsiva" pitchFamily="66" charset="0"/>
              </a:rPr>
              <a:t>- </a:t>
            </a:r>
            <a:r>
              <a:rPr lang="ru-RU" sz="3200" b="1" dirty="0" smtClean="0"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Пропаганда </a:t>
            </a: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здорового образа жизни.</a:t>
            </a:r>
            <a:b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Воспитание характера, умения управлять эмоциями, чувство товарищества и взаимопомощи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.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- Привлечение обучающихся к сдаче норм ГТО.</a:t>
            </a:r>
            <a:endParaRPr lang="ru-R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2103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Заголовок слайда</a:t>
            </a:r>
          </a:p>
        </p:txBody>
      </p:sp>
      <p:sp>
        <p:nvSpPr>
          <p:cNvPr id="2" name="Объект 1"/>
          <p:cNvSpPr>
            <a:spLocks noGrp="1"/>
          </p:cNvSpPr>
          <p:nvPr>
            <p:ph sz="half" idx="4294967295"/>
          </p:nvPr>
        </p:nvSpPr>
        <p:spPr>
          <a:xfrm>
            <a:off x="216024" y="2060575"/>
            <a:ext cx="8676456" cy="409416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В период с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16  </a:t>
            </a:r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по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21 октября 2023 </a:t>
            </a:r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года, в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нашей школе проходила</a:t>
            </a:r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 ежегодная предметная неделя по физической культуре на тему: </a:t>
            </a: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«</a:t>
            </a: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Здоровый образ жизни. Физкультура и </a:t>
            </a:r>
            <a:r>
              <a:rPr lang="ru-RU" sz="2900" b="1" dirty="0">
                <a:solidFill>
                  <a:schemeClr val="accent1"/>
                </a:solidFill>
                <a:latin typeface="Monotype Corsiva" pitchFamily="66" charset="0"/>
              </a:rPr>
              <a:t>спорт</a:t>
            </a:r>
            <a:r>
              <a:rPr lang="ru-RU" sz="2900" b="1" dirty="0" smtClean="0">
                <a:solidFill>
                  <a:schemeClr val="accent1"/>
                </a:solidFill>
                <a:latin typeface="Monotype Corsiva" pitchFamily="66" charset="0"/>
              </a:rPr>
              <a:t>», и ОБЖ  по теме: «</a:t>
            </a:r>
            <a:r>
              <a:rPr lang="ru-RU" sz="2900" b="1" dirty="0">
                <a:solidFill>
                  <a:srgbClr val="0070C0"/>
                </a:solidFill>
                <a:latin typeface="Monotype Corsiva" pitchFamily="66" charset="0"/>
              </a:rPr>
              <a:t>Безопасность в </a:t>
            </a:r>
            <a:r>
              <a:rPr lang="ru-RU" sz="2900" b="1" dirty="0">
                <a:solidFill>
                  <a:schemeClr val="accent1">
                    <a:lumMod val="75000"/>
                  </a:schemeClr>
                </a:solidFill>
                <a:latin typeface="Monotype Corsiva" pitchFamily="66" charset="0"/>
              </a:rPr>
              <a:t>повседневной жизни</a:t>
            </a:r>
            <a:r>
              <a:rPr lang="ru-RU" sz="2900" b="1" dirty="0" smtClean="0">
                <a:solidFill>
                  <a:schemeClr val="accent1"/>
                </a:solidFill>
                <a:latin typeface="Monotype Corsiva" pitchFamily="66" charset="0"/>
              </a:rPr>
              <a:t>». 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Проводилась </a:t>
            </a:r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она согласно плану работы  школы и методического объединения, с целью повышения интереса обучающихся к изучению физической культуры и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ОБЖ, </a:t>
            </a:r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пропаганды и агитации к выполнению норм ВФСК «ГТО». В рамках этой недели более 85% обучающихся продемонстрировали свои знания и умения в области физической культуры и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ОБЖ </a:t>
            </a:r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и узнали много нового и интересного, а так же у них была возможность частично </a:t>
            </a:r>
            <a:r>
              <a:rPr lang="ru-RU" b="1" dirty="0" smtClean="0">
                <a:solidFill>
                  <a:srgbClr val="FF3399"/>
                </a:solidFill>
                <a:latin typeface="Monotype Corsiva" pitchFamily="66" charset="0"/>
              </a:rPr>
              <a:t>поучаствовали в спортивных мероприятиях.</a:t>
            </a:r>
            <a:endParaRPr lang="ru-RU" b="1" dirty="0">
              <a:solidFill>
                <a:srgbClr val="FF3399"/>
              </a:solidFill>
              <a:latin typeface="Monotype Corsiva" pitchFamily="66" charset="0"/>
            </a:endParaRPr>
          </a:p>
          <a:p>
            <a:pPr algn="just"/>
            <a:r>
              <a:rPr lang="ru-RU" b="1" dirty="0">
                <a:solidFill>
                  <a:srgbClr val="FF3399"/>
                </a:solidFill>
                <a:latin typeface="Monotype Corsiva" pitchFamily="66" charset="0"/>
              </a:rPr>
              <a:t>         Для достижения поставленной цели было разработано положение и план мероприятий на предметную неделю.</a:t>
            </a:r>
          </a:p>
        </p:txBody>
      </p:sp>
    </p:spTree>
    <p:extLst>
      <p:ext uri="{BB962C8B-B14F-4D97-AF65-F5344CB8AC3E}">
        <p14:creationId xmlns:p14="http://schemas.microsoft.com/office/powerpoint/2010/main" val="332782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476672"/>
            <a:ext cx="7511129" cy="3384376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Тема предметной недели:</a:t>
            </a:r>
            <a:br>
              <a:rPr lang="ru-RU" b="1" dirty="0">
                <a:solidFill>
                  <a:srgbClr val="7030A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«</a:t>
            </a:r>
            <a:r>
              <a:rPr lang="ru-RU" b="1" dirty="0">
                <a:effectLst/>
              </a:rPr>
              <a:t>« Здоровый образ жизни. Физкультура и спорт».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b="1" dirty="0">
                <a:effectLst/>
              </a:rPr>
              <a:t> ОБЖ: « Безопасность в повседневной жизни</a:t>
            </a: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»</a:t>
            </a: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/>
            </a:r>
            <a:br>
              <a:rPr lang="ru-RU" b="1" dirty="0">
                <a:solidFill>
                  <a:srgbClr val="7030A0"/>
                </a:solidFill>
                <a:latin typeface="Monotype Corsiva" pitchFamily="66" charset="0"/>
              </a:rPr>
            </a:br>
            <a:endParaRPr lang="ru-RU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536287"/>
              </p:ext>
            </p:extLst>
          </p:nvPr>
        </p:nvGraphicFramePr>
        <p:xfrm>
          <a:off x="16939" y="-27383"/>
          <a:ext cx="8659517" cy="70066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4287"/>
                <a:gridCol w="4533962"/>
                <a:gridCol w="796938"/>
                <a:gridCol w="967165"/>
                <a:gridCol w="967165"/>
              </a:tblGrid>
              <a:tr h="3239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День 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Мероприятие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Класс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Номер урока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Ответственные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7166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Понедельник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16 октября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Открытие недели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Конкурс рефератов и презентаций по предметам: физическая культура и ОБЖ.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1-11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 течении недели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Учителя физической культуры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мероприятие: Баскетбол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11А, 11Б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Туркова Л.В.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Валахов Д.В.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Вторник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17 октября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 «Богатырские </a:t>
                      </a:r>
                      <a:r>
                        <a:rPr lang="ru-RU" sz="1050" dirty="0" err="1">
                          <a:effectLst/>
                        </a:rPr>
                        <a:t>потешки</a:t>
                      </a:r>
                      <a:r>
                        <a:rPr lang="ru-RU" sz="1050" dirty="0">
                          <a:effectLst/>
                        </a:rPr>
                        <a:t>!»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6А,6Б, 6В, 6Г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Холиков Р.Н.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Спортивное мероприятие: Волейбол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9А,9Б,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9В,9Г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Туркова Л.В.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Викторина по предмету ОБЖ: «Колесо безопасности»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7А, 7Б, 7В, 7Г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Исаева О.Р.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Среда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18 октября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мероприятие: Пионербол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5Б, 5В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Туркова Л.В.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Валахов Д.В.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516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Открытый урок по теме: Модуль спортивные игры. Баскетбол. Упражнения на передачу и броски мяча.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6В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2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Холиков р.Н.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Открытый урок по ОБЖ тема: «Пожарная безопасность в общественных местах».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9Б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Исаева О.Р.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мероприятие: «Вперед к Олимпу!»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5А,5Б, 5В, 5Г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Туркова Л.В.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Валахов Д.В.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20342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Четверг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19 октября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 «Веселые старты!»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3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Санаева А.А.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мероприятие: Пионербол с элементами волейбола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8А,8Б,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8В,8Г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Туркова Л.В.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Валахов Д.В.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52315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Пятница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20 октября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Открытый урок по теме: Модуль спортивные игры. Волейбол. Прием и передача волейбольного мяча двумя руками снизу на месте и в движении.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5А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Валахов Д.В.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16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Открытый урок по теме: Закаливание организма.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4Б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5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Санаева А.А.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мероприятие: «Быстрее, выше, сильнее!»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7А,7Б,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7В,7Г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7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Валахов Д.В.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Холиков Р.Н.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52315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Суббота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21 октября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Открытый урок по теме: Модуль спортивные игры. Волейбол. Прием и передача волейбольного мяча двумя руками снизу на месте и в движении.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Туркова</a:t>
                      </a:r>
                      <a:r>
                        <a:rPr lang="ru-RU" sz="1050" dirty="0">
                          <a:effectLst/>
                        </a:rPr>
                        <a:t> Л.В.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3583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Спортивное мероприятие: Волейбол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10А,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10Б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6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 err="1">
                          <a:effectLst/>
                        </a:rPr>
                        <a:t>Туркова</a:t>
                      </a:r>
                      <a:r>
                        <a:rPr lang="ru-RU" sz="1050" dirty="0">
                          <a:effectLst/>
                        </a:rPr>
                        <a:t> Л.В.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Валахов Д.В.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  <a:tr h="1791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Закрытие недели. Подведение итогов.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</a:rPr>
                        <a:t> </a:t>
                      </a:r>
                      <a:endParaRPr lang="ru-RU" sz="105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 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3989" marR="4398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045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251520" y="1989138"/>
            <a:ext cx="8533705" cy="417671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    На </a:t>
            </a: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протяжении предметной недели физической  культуры </a:t>
            </a:r>
            <a:r>
              <a:rPr lang="en-US" b="1" dirty="0" smtClean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и ОБЖ, был </a:t>
            </a: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проведен конкурс рисунков в 1-4 классах, плакатов среди 5-11 классов, конкурс рефератов, презентаций на тему: 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«Здоровый </a:t>
            </a:r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образ жизни. Физкультура и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спорт»,</a:t>
            </a:r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FF0000"/>
                </a:solidFill>
                <a:latin typeface="Monotype Corsiva" pitchFamily="66" charset="0"/>
              </a:rPr>
              <a:t>« </a:t>
            </a:r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Безопасность в повседневной жизни».</a:t>
            </a:r>
          </a:p>
          <a:p>
            <a:pPr>
              <a:buFont typeface="Wingdings" pitchFamily="2" charset="2"/>
              <a:buChar char="ü"/>
            </a:pP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 </a:t>
            </a:r>
            <a:r>
              <a:rPr lang="ru-RU" b="1" dirty="0" smtClean="0">
                <a:solidFill>
                  <a:srgbClr val="7030A0"/>
                </a:solidFill>
                <a:latin typeface="Monotype Corsiva" pitchFamily="66" charset="0"/>
              </a:rPr>
              <a:t> В </a:t>
            </a:r>
            <a:r>
              <a:rPr lang="ru-RU" b="1" dirty="0">
                <a:solidFill>
                  <a:srgbClr val="7030A0"/>
                </a:solidFill>
                <a:latin typeface="Monotype Corsiva" pitchFamily="66" charset="0"/>
              </a:rPr>
              <a:t>выставке принимали участие все желающие обучающиеся школы.</a:t>
            </a:r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--\AppData\Local\Temp\Rar$DIa1016.30696\IMG_20230204_145341_9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4824"/>
            <a:ext cx="6670654" cy="5002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--\Desktop\Для презентации\през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275" y="35040"/>
            <a:ext cx="3917275" cy="244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53610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  <a:t>16 октября </a:t>
            </a:r>
            <a:r>
              <a:rPr lang="ru-RU" sz="3200" b="1" dirty="0" err="1" smtClean="0">
                <a:solidFill>
                  <a:schemeClr val="tx1"/>
                </a:solidFill>
                <a:latin typeface="Monotype Corsiva" pitchFamily="66" charset="0"/>
              </a:rPr>
              <a:t>Валаховым</a:t>
            </a:r>
            <a: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  <a:t> Д.В. И </a:t>
            </a:r>
            <a:r>
              <a:rPr lang="ru-RU" sz="3200" b="1" dirty="0" err="1" smtClean="0">
                <a:solidFill>
                  <a:schemeClr val="tx1"/>
                </a:solidFill>
                <a:latin typeface="Monotype Corsiva" pitchFamily="66" charset="0"/>
              </a:rPr>
              <a:t>Турковой</a:t>
            </a:r>
            <a: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  <a:t> Л.В. был проведен турнир по баскетболу среди </a:t>
            </a:r>
            <a:b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  <a:t>11 «А» и 11 «Б» классами, победителем стал </a:t>
            </a:r>
            <a:b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Monotype Corsiva" pitchFamily="66" charset="0"/>
              </a:rPr>
              <a:t>11 «А» класс</a:t>
            </a:r>
            <a:endParaRPr lang="ru-RU" sz="3200" b="1" dirty="0">
              <a:solidFill>
                <a:schemeClr val="tx1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56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--\Desktop\Для презентации\2 класс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2541" y="0"/>
            <a:ext cx="4091947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--\Desktop\Для презентации\IMG-a12a5e9c397f72b262ebb525ef5cede5-V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5676292" cy="306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76056" y="3284984"/>
            <a:ext cx="3910729" cy="331236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На шестом уроке </a:t>
            </a:r>
            <a:r>
              <a:rPr lang="ru-RU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Санаева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А.А. провела спортивное мероприятие «Вперед к Олимпу!»</a:t>
            </a: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 среди 2-ых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классов, 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I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м</a:t>
            </a: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е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сто занял 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2 «В» класс, 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II-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2 «А», 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III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- 2 «Б»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3076" name="Picture 4" descr="C:\Users\--\Desktop\Для презентации\Победители 2 классы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6530"/>
            <a:ext cx="5076056" cy="399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2479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--\Desktop\Для презентации\IMG-0d9ad1c8095c9a7e5e1e08f2a3448403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76256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28168"/>
            <a:ext cx="8735265" cy="2264728"/>
          </a:xfrm>
        </p:spPr>
        <p:txBody>
          <a:bodyPr>
            <a:norm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На шестом уроке среди 6-ых классов </a:t>
            </a:r>
            <a:r>
              <a:rPr lang="ru-RU" sz="2800" b="1" dirty="0" err="1" smtClean="0">
                <a:solidFill>
                  <a:srgbClr val="FF0000"/>
                </a:solidFill>
                <a:latin typeface="Monotype Corsiva" pitchFamily="66" charset="0"/>
              </a:rPr>
              <a:t>Холиков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 Р.Н. провел спортивное мероприятие «Богатырские </a:t>
            </a:r>
            <a:r>
              <a:rPr lang="ru-RU" sz="2800" b="1" dirty="0" err="1" smtClean="0">
                <a:solidFill>
                  <a:srgbClr val="FF0000"/>
                </a:solidFill>
                <a:latin typeface="Monotype Corsiva" pitchFamily="66" charset="0"/>
              </a:rPr>
              <a:t>потешки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!» </a:t>
            </a:r>
            <a:b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Места распределились таким образом: </a:t>
            </a:r>
            <a:b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en-US" sz="2800" b="1" dirty="0" smtClean="0">
                <a:solidFill>
                  <a:srgbClr val="FF0000"/>
                </a:solidFill>
                <a:latin typeface="Monotype Corsiva" pitchFamily="66" charset="0"/>
              </a:rPr>
              <a:t>I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место поделили 6 «А» и 6«Б» классы, </a:t>
            </a:r>
            <a:r>
              <a:rPr lang="en-US" sz="2800" b="1" dirty="0" smtClean="0">
                <a:solidFill>
                  <a:srgbClr val="FF0000"/>
                </a:solidFill>
                <a:latin typeface="Monotype Corsiva" pitchFamily="66" charset="0"/>
              </a:rPr>
              <a:t>II </a:t>
            </a:r>
            <a:r>
              <a:rPr lang="ru-RU" sz="2800" b="1" dirty="0" smtClean="0">
                <a:solidFill>
                  <a:srgbClr val="FF0000"/>
                </a:solidFill>
                <a:latin typeface="Monotype Corsiva" pitchFamily="66" charset="0"/>
              </a:rPr>
              <a:t>место занял 6 «В» класс</a:t>
            </a:r>
            <a:endParaRPr lang="ru-RU" sz="28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Users\--\Desktop\Для презентации\IMG-3c088f4c28492158f62ade076fa7a098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1193" y="4306019"/>
            <a:ext cx="3442807" cy="2551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28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--\AppData\Local\Temp\Rar$DIa652.23663\IMG_20230412_142846_96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992588" cy="374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7625" y="228168"/>
            <a:ext cx="7632848" cy="21207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17 октября на седьмом уроке среди 9-ых классов </a:t>
            </a:r>
            <a:r>
              <a:rPr lang="ru-RU" sz="3200" b="1" dirty="0" err="1" smtClean="0">
                <a:solidFill>
                  <a:srgbClr val="FFFF00"/>
                </a:solidFill>
                <a:latin typeface="Monotype Corsiva" pitchFamily="66" charset="0"/>
              </a:rPr>
              <a:t>Туркова</a:t>
            </a: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 Л.В. провела турнир по волейболу</a:t>
            </a:r>
            <a:r>
              <a:rPr lang="ru-RU" sz="3200" b="1" dirty="0">
                <a:solidFill>
                  <a:srgbClr val="FFFF00"/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среди 9-ых  классов, </a:t>
            </a:r>
            <a:r>
              <a:rPr lang="en-US" sz="3200" b="1" dirty="0" smtClean="0">
                <a:solidFill>
                  <a:srgbClr val="FFFF00"/>
                </a:solidFill>
                <a:latin typeface="Monotype Corsiva" pitchFamily="66" charset="0"/>
              </a:rPr>
              <a:t>I </a:t>
            </a: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место заняла команда </a:t>
            </a:r>
            <a:b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9 «Г», </a:t>
            </a:r>
            <a:r>
              <a:rPr lang="en-US" sz="3200" b="1" dirty="0" smtClean="0">
                <a:solidFill>
                  <a:srgbClr val="FFFF00"/>
                </a:solidFill>
                <a:latin typeface="Monotype Corsiva" pitchFamily="66" charset="0"/>
              </a:rPr>
              <a:t>II </a:t>
            </a: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место занял 9 «В», </a:t>
            </a:r>
            <a:r>
              <a:rPr lang="en-US" sz="3200" b="1" dirty="0" smtClean="0">
                <a:solidFill>
                  <a:srgbClr val="FFFF00"/>
                </a:solidFill>
                <a:latin typeface="Monotype Corsiva" pitchFamily="66" charset="0"/>
              </a:rPr>
              <a:t>III</a:t>
            </a: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 место 9 «Б» класс.</a:t>
            </a:r>
            <a:endParaRPr lang="ru-RU" sz="3200" b="1" dirty="0">
              <a:solidFill>
                <a:srgbClr val="FFFF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--\Desktop\Для презентации\IMG_20231018_132247_6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88" y="3397941"/>
            <a:ext cx="4289884" cy="346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--\Desktop\Для презентации\IMG_20231018_132250_39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4530588" cy="363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082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--\Desktop\Для презентации\IMG-76d003b43f64cc8edca1a80d72f8222f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233673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3200" b="1" dirty="0" smtClean="0">
                <a:solidFill>
                  <a:srgbClr val="FFFF00"/>
                </a:solidFill>
                <a:effectLst/>
                <a:latin typeface="Monotype Corsiva" pitchFamily="66" charset="0"/>
              </a:rPr>
              <a:t>На четвертом уроке ОБЖ по теме: </a:t>
            </a:r>
            <a:r>
              <a:rPr lang="ru-RU" sz="3200" b="1" dirty="0">
                <a:solidFill>
                  <a:srgbClr val="FFFF00"/>
                </a:solidFill>
                <a:effectLst/>
                <a:latin typeface="Monotype Corsiva" pitchFamily="66" charset="0"/>
              </a:rPr>
              <a:t>«Пожарная безопасность в общественных местах</a:t>
            </a:r>
            <a:r>
              <a:rPr lang="ru-RU" sz="3200" b="1" dirty="0" smtClean="0">
                <a:solidFill>
                  <a:srgbClr val="FFFF00"/>
                </a:solidFill>
                <a:effectLst/>
                <a:latin typeface="Monotype Corsiva" pitchFamily="66" charset="0"/>
              </a:rPr>
              <a:t>» </a:t>
            </a:r>
            <a:br>
              <a:rPr lang="ru-RU" sz="3200" b="1" dirty="0" smtClean="0">
                <a:solidFill>
                  <a:srgbClr val="FFFF00"/>
                </a:solidFill>
                <a:effectLst/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FF00"/>
                </a:solidFill>
                <a:effectLst/>
                <a:latin typeface="Monotype Corsiva" pitchFamily="66" charset="0"/>
              </a:rPr>
              <a:t> в 9 « Б » провела учитель Исаева О.Р.</a:t>
            </a:r>
            <a:endParaRPr lang="ru-RU" sz="3200" b="1" dirty="0">
              <a:solidFill>
                <a:srgbClr val="FFFF00"/>
              </a:solidFill>
              <a:effectLst/>
              <a:latin typeface="Monotype Corsiva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1890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--\Desktop\Для презентации\IMG-3921631cfedceb3dd06f4cec914197e1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--\Desktop\Для презентации\IMG-25c9d8d7877c49dc04247f9baf7b6a53-V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0"/>
            <a:ext cx="435597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86000" y="3036145"/>
            <a:ext cx="4572000" cy="290541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Открытый урок по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ОБЖ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в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 9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«Б» классе (четвертый урок) </a:t>
            </a:r>
            <a:r>
              <a:rPr lang="ru-RU" sz="3200" b="1" dirty="0">
                <a:solidFill>
                  <a:srgbClr val="FF0000"/>
                </a:solidFill>
                <a:latin typeface="Monotype Corsiva" pitchFamily="66" charset="0"/>
              </a:rPr>
              <a:t>тема: «Пожарная безопасность в общественных местах».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5298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--\Desktop\Для презентации\IMG_20231018_135949_73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" y="0"/>
            <a:ext cx="5040940" cy="479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1760672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На седьмом уроке Валахов Д.В. И </a:t>
            </a:r>
            <a:r>
              <a:rPr lang="ru-RU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Туркова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Л.В. провели </a:t>
            </a:r>
            <a:r>
              <a:rPr lang="ru-RU" sz="32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Спортивное мероприятие: «Вперед к Олимпу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!»  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I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 место занял- 5 «Б»,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 II- 5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 «В», </a:t>
            </a:r>
            <a:r>
              <a:rPr lang="en-US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III 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место поделили  5 «Г» и 5 «В».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8195" name="Picture 3" descr="C:\Users\--\Desktop\Для презентации\IMG_20231018_141059_5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528" y="3671646"/>
            <a:ext cx="4248472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--\Desktop\Для презентации\IMG_20231018_140556_06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04964"/>
            <a:ext cx="5004048" cy="375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73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Во вторник</a:t>
            </a:r>
            <a:r>
              <a:rPr lang="ru-RU" sz="28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/>
            </a:r>
            <a:br>
              <a:rPr lang="ru-RU" sz="2800" b="1" dirty="0">
                <a:solidFill>
                  <a:srgbClr val="FF0000"/>
                </a:solidFill>
                <a:effectLst/>
                <a:latin typeface="Monotype Corsiva" pitchFamily="66" charset="0"/>
              </a:rPr>
            </a:br>
            <a:r>
              <a:rPr lang="ru-RU" sz="28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17 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октября на седьмом уроке Исаева О.Р. </a:t>
            </a:r>
            <a:r>
              <a:rPr lang="ru-RU" sz="28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п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ровела викторину </a:t>
            </a:r>
            <a:r>
              <a:rPr lang="ru-RU" sz="28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по предмету ОБЖ: «Колесо безопасности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».</a:t>
            </a:r>
            <a:endParaRPr lang="ru-RU" sz="2800" b="1" dirty="0">
              <a:solidFill>
                <a:srgbClr val="FF0000"/>
              </a:solidFill>
              <a:effectLst/>
              <a:latin typeface="Monotype Corsiva" pitchFamily="66" charset="0"/>
              <a:ea typeface="Calibri"/>
              <a:cs typeface="Times New Roman"/>
            </a:endParaRPr>
          </a:p>
        </p:txBody>
      </p:sp>
      <p:pic>
        <p:nvPicPr>
          <p:cNvPr id="1026" name="Picture 2" descr="C:\Users\--\Desktop\Для презентации\IMG-a4f06fc48acf91b73eeea6c60896b0c3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44824"/>
            <a:ext cx="3402806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--\Desktop\Для презентации\IMG-c419adb7b6ce7cdc5a3c2da7ef4fd913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317" y="1916832"/>
            <a:ext cx="6144683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2619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--\Desktop\Для презентации\IMG-4dcf5dc34cb3889722202c8436776a5f-V 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114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На шестом уроке </a:t>
            </a:r>
            <a:r>
              <a:rPr lang="ru-RU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Санаева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 А,А, провела спортивное мероприятие «Богатырские </a:t>
            </a:r>
            <a:r>
              <a:rPr lang="ru-RU" sz="3200" b="1" dirty="0" err="1" smtClean="0">
                <a:solidFill>
                  <a:srgbClr val="FF0000"/>
                </a:solidFill>
                <a:latin typeface="Monotype Corsiva" pitchFamily="66" charset="0"/>
              </a:rPr>
              <a:t>потешки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!» среди 4-ых классов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1026" name="Picture 2" descr="C:\Users\--\Desktop\Для презентации\IMG-a12a5e9c397f72b262ebb525ef5cede5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389" y="1628775"/>
            <a:ext cx="9166390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27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I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место занял 4«Г» класс, </a:t>
            </a:r>
            <a:b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II – 4 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«А», 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III-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4 «Б»</a:t>
            </a:r>
            <a:r>
              <a:rPr lang="en-US" sz="3200" b="1" dirty="0" smtClean="0">
                <a:solidFill>
                  <a:srgbClr val="FF0000"/>
                </a:solidFill>
                <a:latin typeface="Monotype Corsiva" pitchFamily="66" charset="0"/>
              </a:rPr>
              <a:t> IV</a:t>
            </a:r>
            <a:r>
              <a:rPr lang="ru-RU" sz="3200" b="1" dirty="0" smtClean="0">
                <a:solidFill>
                  <a:srgbClr val="FF0000"/>
                </a:solidFill>
                <a:latin typeface="Monotype Corsiva" pitchFamily="66" charset="0"/>
              </a:rPr>
              <a:t>- 4 «В»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2050" name="Picture 2" descr="C:\Users\--\Desktop\Для презентации\IMG-e106443a0c8bd25790fa124fda70a9c6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284" y="1628775"/>
            <a:ext cx="6049433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851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--\Desktop\Для презентации\през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55778"/>
            <a:ext cx="8525747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321496"/>
            <a:ext cx="8784976" cy="4536504"/>
          </a:xfrm>
        </p:spPr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>
                <a:solidFill>
                  <a:srgbClr val="FF0000"/>
                </a:solidFill>
              </a:rPr>
              <a:t>1 место-8 «Б»,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    2 место-8 «Г»,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3 место- 8 «В», 8 «Г»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168866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На седьмом уроке Валахов Д.В.  и  </a:t>
            </a:r>
            <a:r>
              <a:rPr lang="ru-RU" sz="3600" b="1" dirty="0" err="1" smtClean="0">
                <a:solidFill>
                  <a:srgbClr val="FF0000"/>
                </a:solidFill>
                <a:effectLst/>
                <a:latin typeface="Monotype Corsiva" pitchFamily="66" charset="0"/>
              </a:rPr>
              <a:t>Туркова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 Л.В. провели спортивное мероприятие среди 8 классов  пионербол </a:t>
            </a:r>
            <a:r>
              <a:rPr lang="ru-RU" sz="36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с элементами </a:t>
            </a:r>
            <a:r>
              <a:rPr lang="ru-RU" sz="36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волейбола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783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--\Desktop\Для презентации\IMG-70bd30cb49a4ed0d8fdf05cb82e716ca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9"/>
            <a:ext cx="7443145" cy="5517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--\Desktop\Фото\Фото неделя\Туркова\IMG_20221111_082815_8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5686" y="894184"/>
            <a:ext cx="4398314" cy="5963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749" y="0"/>
            <a:ext cx="7511129" cy="485701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/>
                </a:solidFill>
                <a:latin typeface="Monotype Corsiva" pitchFamily="66" charset="0"/>
              </a:rPr>
              <a:t>18 октября на третьем уроке в </a:t>
            </a:r>
            <a:br>
              <a:rPr lang="ru-RU" b="1" dirty="0" smtClean="0">
                <a:solidFill>
                  <a:schemeClr val="accent6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chemeClr val="accent6"/>
                </a:solidFill>
                <a:latin typeface="Monotype Corsiva" pitchFamily="66" charset="0"/>
              </a:rPr>
              <a:t>6 «В» классе </a:t>
            </a:r>
            <a:r>
              <a:rPr lang="ru-RU" b="1" dirty="0" err="1" smtClean="0">
                <a:solidFill>
                  <a:schemeClr val="accent6"/>
                </a:solidFill>
                <a:latin typeface="Monotype Corsiva" pitchFamily="66" charset="0"/>
              </a:rPr>
              <a:t>Холиков</a:t>
            </a:r>
            <a:r>
              <a:rPr lang="ru-RU" b="1" dirty="0" smtClean="0">
                <a:solidFill>
                  <a:schemeClr val="accent6"/>
                </a:solidFill>
                <a:latin typeface="Monotype Corsiva" pitchFamily="66" charset="0"/>
              </a:rPr>
              <a:t> Р.Н. провел открытый урок по теме:</a:t>
            </a:r>
            <a:r>
              <a:rPr lang="ru-RU" b="1" dirty="0">
                <a:solidFill>
                  <a:schemeClr val="accent6"/>
                </a:solidFill>
                <a:effectLst/>
                <a:latin typeface="Monotype Corsiva" pitchFamily="66" charset="0"/>
              </a:rPr>
              <a:t> : Модуль спортивные игры. Баскетбол. Упражнения на передачу и броски мяча.</a:t>
            </a:r>
            <a:r>
              <a:rPr lang="ru-RU" b="1" dirty="0">
                <a:solidFill>
                  <a:schemeClr val="accent6"/>
                </a:solidFill>
                <a:effectLst/>
                <a:latin typeface="Monotype Corsiva" pitchFamily="66" charset="0"/>
                <a:ea typeface="Calibri"/>
                <a:cs typeface="Times New Roman"/>
              </a:rPr>
              <a:t/>
            </a:r>
            <a:br>
              <a:rPr lang="ru-RU" b="1" dirty="0">
                <a:solidFill>
                  <a:schemeClr val="accent6"/>
                </a:solidFill>
                <a:effectLst/>
                <a:latin typeface="Monotype Corsiva" pitchFamily="66" charset="0"/>
                <a:ea typeface="Calibri"/>
                <a:cs typeface="Times New Roman"/>
              </a:rPr>
            </a:br>
            <a:endParaRPr lang="ru-RU" b="1" dirty="0">
              <a:solidFill>
                <a:schemeClr val="accent6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03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404664"/>
            <a:ext cx="7511129" cy="1296144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19 октября на шестом уроке в 3-их классах </a:t>
            </a:r>
            <a:r>
              <a:rPr lang="ru-RU" sz="3600" b="1" dirty="0" err="1" smtClean="0">
                <a:solidFill>
                  <a:srgbClr val="FF0000"/>
                </a:solidFill>
                <a:latin typeface="Monotype Corsiva" pitchFamily="66" charset="0"/>
              </a:rPr>
              <a:t>Санаева</a:t>
            </a:r>
            <a:r>
              <a:rPr lang="ru-RU" sz="3600" b="1" dirty="0" smtClean="0">
                <a:solidFill>
                  <a:srgbClr val="FF0000"/>
                </a:solidFill>
                <a:latin typeface="Monotype Corsiva" pitchFamily="66" charset="0"/>
              </a:rPr>
              <a:t> А.А. провела спортивное мероприятие «Веселые старты!», 1 место-3 «В», 2 место-3 «А», 3 место- 3 «Б» класс.</a:t>
            </a:r>
            <a:endParaRPr lang="ru-RU" sz="36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098" name="Picture 2" descr="C:\Users\--\Desktop\Для презентации\IMG-7c6b71b38ab3fb2a0cef569f277b1080-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16832"/>
            <a:ext cx="6049052" cy="453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5518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--\Desktop\Для презентации\IMG_20231020_082743_07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28168"/>
            <a:ext cx="7511129" cy="3920912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20 0ктября на первом уроке в </a:t>
            </a:r>
            <a:b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  <a:t>5 «А» классе Влахов Д.В. Провел</a:t>
            </a:r>
            <a:br>
              <a:rPr lang="ru-RU" sz="3200" b="1" dirty="0" smtClean="0">
                <a:solidFill>
                  <a:srgbClr val="FFFF00"/>
                </a:solidFill>
                <a:latin typeface="Monotype Corsiva" pitchFamily="66" charset="0"/>
              </a:rPr>
            </a:br>
            <a:r>
              <a:rPr lang="ru-RU" sz="3200" b="1" dirty="0">
                <a:solidFill>
                  <a:srgbClr val="FFFF00"/>
                </a:solidFill>
                <a:effectLst/>
                <a:latin typeface="Monotype Corsiva" pitchFamily="66" charset="0"/>
              </a:rPr>
              <a:t>Открытый урок по теме: Модуль спортивные игры. Волейбол. Прием и передача волейбольного мяча двумя руками снизу на месте и в движении.</a:t>
            </a:r>
            <a:r>
              <a:rPr lang="ru-RU" sz="3200" b="1" dirty="0">
                <a:solidFill>
                  <a:srgbClr val="FF0000"/>
                </a:solidFill>
                <a:effectLst/>
                <a:latin typeface="Monotype Corsiva" pitchFamily="66" charset="0"/>
                <a:ea typeface="Calibri"/>
                <a:cs typeface="Times New Roman"/>
              </a:rPr>
              <a:t/>
            </a:r>
            <a:br>
              <a:rPr lang="ru-RU" sz="3200" b="1" dirty="0">
                <a:solidFill>
                  <a:srgbClr val="FF0000"/>
                </a:solidFill>
                <a:effectLst/>
                <a:latin typeface="Monotype Corsiva" pitchFamily="66" charset="0"/>
                <a:ea typeface="Calibri"/>
                <a:cs typeface="Times New Roman"/>
              </a:rPr>
            </a:b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017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--\Desktop\Для презентации\IMG_20231020_082755_07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1" y="-19016"/>
            <a:ext cx="9169355" cy="6877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410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На пятом уроке в 4 «Б» классе, </a:t>
            </a:r>
            <a:r>
              <a:rPr lang="ru-RU" sz="3200" b="1" dirty="0" err="1" smtClean="0">
                <a:solidFill>
                  <a:srgbClr val="FF0000"/>
                </a:solidFill>
                <a:effectLst/>
                <a:latin typeface="Monotype Corsiva" pitchFamily="66" charset="0"/>
              </a:rPr>
              <a:t>Санаева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 А.А. провела открытый </a:t>
            </a:r>
            <a:r>
              <a:rPr lang="ru-RU" sz="32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урок по теме: Закаливание 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организма  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7170" name="Picture 2" descr="C:\Users\--\Desktop\Для презентации\IMG_20231020_132512_9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" y="1772816"/>
            <a:ext cx="372641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--\Downloads\IMG-5326e1849bdeea1a6b700192c2344171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7376" y="1241377"/>
            <a:ext cx="5616624" cy="5616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697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--\Desktop\Для презентации\IMG-c610e4741ad2be5ac21b8559454e4e14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13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--\Desktop\Для презентации\IMG-79b15586df8da4e59990f7c91ec8d11e-V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628800"/>
            <a:ext cx="7523982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0"/>
            <a:ext cx="7511129" cy="35730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20.10 на седьмом уроке Валахов Д.В. И </a:t>
            </a:r>
            <a:r>
              <a:rPr lang="ru-RU" sz="3200" b="1" dirty="0" err="1" smtClean="0">
                <a:solidFill>
                  <a:srgbClr val="FF0000"/>
                </a:solidFill>
              </a:rPr>
              <a:t>Холиков</a:t>
            </a:r>
            <a:r>
              <a:rPr lang="ru-RU" sz="3200" b="1" dirty="0" smtClean="0">
                <a:solidFill>
                  <a:srgbClr val="FF0000"/>
                </a:solidFill>
              </a:rPr>
              <a:t> Р.Н. провели 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спортивное мероприятие среди 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6 классов</a:t>
            </a:r>
            <a:r>
              <a:rPr lang="ru-RU" sz="3200" b="1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/>
            </a:r>
            <a:br>
              <a:rPr lang="ru-RU" sz="3200" b="1" dirty="0">
                <a:solidFill>
                  <a:srgbClr val="FF0000"/>
                </a:solidFill>
                <a:effectLst/>
                <a:ea typeface="Calibri"/>
                <a:cs typeface="Times New Roman"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</a:rPr>
              <a:t>: </a:t>
            </a:r>
            <a:r>
              <a:rPr lang="ru-RU" sz="3200" b="1" dirty="0">
                <a:solidFill>
                  <a:srgbClr val="FF0000"/>
                </a:solidFill>
                <a:effectLst/>
              </a:rPr>
              <a:t>«Быстрее, выше, сильнее</a:t>
            </a:r>
            <a:r>
              <a:rPr lang="ru-RU" sz="3200" b="1" dirty="0" smtClean="0">
                <a:solidFill>
                  <a:srgbClr val="FF0000"/>
                </a:solidFill>
                <a:effectLst/>
              </a:rPr>
              <a:t>!», 1 место-7 «Г», 2 место -7 «Б»,3 место 7 «В»,</a:t>
            </a:r>
            <a:br>
              <a:rPr lang="ru-RU" sz="3200" b="1" dirty="0" smtClean="0">
                <a:solidFill>
                  <a:srgbClr val="FF0000"/>
                </a:solidFill>
                <a:effectLst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</a:rPr>
              <a:t> 4 место 7 «А»</a:t>
            </a:r>
            <a:endParaRPr lang="ru-RU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174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--\Desktop\Для презентации\през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556170" cy="6449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75656" y="2348880"/>
            <a:ext cx="7511129" cy="4248472"/>
          </a:xfrm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effectLst/>
              </a:rPr>
              <a:t/>
            </a:r>
            <a:br>
              <a:rPr lang="ru-RU" sz="3200" dirty="0" smtClean="0">
                <a:effectLst/>
              </a:rPr>
            </a:b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21 октября на первом уроке </a:t>
            </a:r>
            <a:r>
              <a:rPr lang="ru-RU" sz="3200" b="1" dirty="0" err="1" smtClean="0">
                <a:solidFill>
                  <a:srgbClr val="FF0000"/>
                </a:solidFill>
                <a:effectLst/>
                <a:latin typeface="Monotype Corsiva" pitchFamily="66" charset="0"/>
              </a:rPr>
              <a:t>Туркова</a:t>
            </a:r>
            <a:r>
              <a:rPr lang="ru-RU" sz="3200" b="1" dirty="0" smtClean="0">
                <a:solidFill>
                  <a:srgbClr val="FF0000"/>
                </a:solidFill>
                <a:effectLst/>
                <a:latin typeface="Monotype Corsiva" pitchFamily="66" charset="0"/>
              </a:rPr>
              <a:t> Л.В. провела  открытый </a:t>
            </a:r>
            <a:r>
              <a:rPr lang="ru-RU" sz="3200" b="1" dirty="0">
                <a:solidFill>
                  <a:srgbClr val="FF0000"/>
                </a:solidFill>
                <a:effectLst/>
                <a:latin typeface="Monotype Corsiva" pitchFamily="66" charset="0"/>
              </a:rPr>
              <a:t>урок по теме: Модуль спортивные игры. Волейбол. Прием и передача волейбольного мяча двумя руками снизу на месте и в движении</a:t>
            </a:r>
            <a:endParaRPr lang="ru-RU" sz="3200" b="1" dirty="0">
              <a:solidFill>
                <a:srgbClr val="FF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78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ea2bb2843f587fa71fdf0462932f09ee5f16d2f"/>
</p:tagLst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3949</TotalTime>
  <Words>771</Words>
  <Application>Microsoft Office PowerPoint</Application>
  <PresentationFormat>Экран (4:3)</PresentationFormat>
  <Paragraphs>140</Paragraphs>
  <Slides>26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Занятия спортом тренируют не только здоровье человека, но и его характер. А спортивные достижения добавляют уверенности в себе.                                                                           Платон</vt:lpstr>
      <vt:lpstr>Конкурс плакатов и рисунков</vt:lpstr>
      <vt:lpstr>Цели и задачи:   - Укрепление и сохранения здоровья обучающихся.  - Популяризация физической культуры среди молодежи, приобщение её к систематическим занятиям физкультурой и спортом. -  Пропаганда здорового образа жизни. Воспитание характера, умения управлять эмоциями, чувство товарищества и взаимопомощи. - Привлечение обучающихся к сдаче норм ГТО.</vt:lpstr>
      <vt:lpstr>Заголовок слайда</vt:lpstr>
      <vt:lpstr>Тема предметной недели: «« Здоровый образ жизни. Физкультура и спорт».  ОБЖ: « Безопасность в повседневной жизни» </vt:lpstr>
      <vt:lpstr>Презентация PowerPoint</vt:lpstr>
      <vt:lpstr>16 октября Валаховым Д.В. И Турковой Л.В. был проведен турнир по баскетболу среди  11 «А» и 11 «Б» классами, победителем стал  11 «А» класс</vt:lpstr>
      <vt:lpstr>На шестом уроке Санаева А.А. провела спортивное мероприятие «Вперед к Олимпу!» среди 2-ых классов, I место занял  2 «В» класс, II- 2 «А», III- 2 «Б»</vt:lpstr>
      <vt:lpstr>На шестом уроке среди 6-ых классов Холиков Р.Н. провел спортивное мероприятие «Богатырские потешки!»  Места распределились таким образом:  I место поделили 6 «А» и 6«Б» классы, II место занял 6 «В» класс</vt:lpstr>
      <vt:lpstr>17 октября на седьмом уроке среди 9-ых классов Туркова Л.В. провела турнир по волейболу среди 9-ых  классов, I место заняла команда  9 «Г», II место занял 9 «В», III место 9 «Б» класс.</vt:lpstr>
      <vt:lpstr>На четвертом уроке ОБЖ по теме: «Пожарная безопасность в общественных местах»   в 9 « Б » провела учитель Исаева О.Р.</vt:lpstr>
      <vt:lpstr>Презентация PowerPoint</vt:lpstr>
      <vt:lpstr>На седьмом уроке Валахов Д.В. И Туркова Л.В. провели Спортивное мероприятие: «Вперед к Олимпу!»  I место занял- 5 «Б», II- 5 «В», III место поделили  5 «Г» и 5 «В».</vt:lpstr>
      <vt:lpstr>Во вторник 17 октября на седьмом уроке Исаева О.Р. провела викторину по предмету ОБЖ: «Колесо безопасности».</vt:lpstr>
      <vt:lpstr>Презентация PowerPoint</vt:lpstr>
      <vt:lpstr>На шестом уроке Санаева А,А, провела спортивное мероприятие «Богатырские потешки!» среди 4-ых классов</vt:lpstr>
      <vt:lpstr>I место занял 4«Г» класс,  II – 4 «А», III-4 «Б» IV- 4 «В»</vt:lpstr>
      <vt:lpstr>На седьмом уроке Валахов Д.В.  и  Туркова Л.В. провели спортивное мероприятие среди 8 классов  пионербол с элементами волейбола</vt:lpstr>
      <vt:lpstr>18 октября на третьем уроке в  6 «В» классе Холиков Р.Н. провел открытый урок по теме: : Модуль спортивные игры. Баскетбол. Упражнения на передачу и броски мяча. </vt:lpstr>
      <vt:lpstr>19 октября на шестом уроке в 3-их классах Санаева А.А. провела спортивное мероприятие «Веселые старты!», 1 место-3 «В», 2 место-3 «А», 3 место- 3 «Б» класс.</vt:lpstr>
      <vt:lpstr>20 0ктября на первом уроке в  5 «А» классе Влахов Д.В. Провел Открытый урок по теме: Модуль спортивные игры. Волейбол. Прием и передача волейбольного мяча двумя руками снизу на месте и в движении. </vt:lpstr>
      <vt:lpstr>Презентация PowerPoint</vt:lpstr>
      <vt:lpstr>На пятом уроке в 4 «Б» классе, Санаева А.А. провела открытый урок по теме: Закаливание организма  </vt:lpstr>
      <vt:lpstr>Презентация PowerPoint</vt:lpstr>
      <vt:lpstr>20.10 на седьмом уроке Валахов Д.В. И Холиков Р.Н. провели спортивное мероприятие среди 6 классов : «Быстрее, выше, сильнее!», 1 место-7 «Г», 2 место -7 «Б»,3 место 7 «В»,  4 место 7 «А»</vt:lpstr>
      <vt:lpstr> 21 октября на первом уроке Туркова Л.В. провела  открытый урок по теме: Модуль спортивные игры. Волейбол. Прием и передача волейбольного мяча двумя руками снизу на месте и в движении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Стань чемпионом</dc:title>
  <dc:creator>obstinate</dc:creator>
  <dc:description>Шаблон презентации с сайта https://presentation-creation.ru/</dc:description>
  <cp:lastModifiedBy>--</cp:lastModifiedBy>
  <cp:revision>1388</cp:revision>
  <dcterms:created xsi:type="dcterms:W3CDTF">2018-02-25T09:09:03Z</dcterms:created>
  <dcterms:modified xsi:type="dcterms:W3CDTF">2023-11-27T09:01:03Z</dcterms:modified>
</cp:coreProperties>
</file>