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9"/>
  </p:notesMasterIdLst>
  <p:sldIdLst>
    <p:sldId id="272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177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4378758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99275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945078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970933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700172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29157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227762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401368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05534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496484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001001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841261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841162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139100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122371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451432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371077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8000">
              <a:srgbClr val="FFFF00"/>
            </a:gs>
            <a:gs pos="60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474" y="302629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en-US" sz="6600" b="1" dirty="0" smtClean="0">
                <a:solidFill>
                  <a:schemeClr val="tx1"/>
                </a:solidFill>
                <a:latin typeface="Gabriola" panose="04040605051002020D02" pitchFamily="82" charset="0"/>
              </a:rPr>
              <a:t>3 </a:t>
            </a:r>
            <a:r>
              <a:rPr lang="en-US" sz="6600" b="1" dirty="0">
                <a:solidFill>
                  <a:schemeClr val="tx1"/>
                </a:solidFill>
                <a:latin typeface="Gabriola" panose="04040605051002020D02" pitchFamily="82" charset="0"/>
              </a:rPr>
              <a:t>декабря – </a:t>
            </a:r>
            <a:r>
              <a:rPr lang="ru-RU" sz="4800" b="1" cap="all" dirty="0">
                <a:solidFill>
                  <a:schemeClr val="tx1"/>
                </a:solidFill>
                <a:latin typeface="Gabriola" panose="04040605051002020D02" pitchFamily="82" charset="0"/>
              </a:rPr>
              <a:t>МЕЖДУНАРОДНЫЙ ДЕНЬ </a:t>
            </a:r>
            <a:r>
              <a:rPr lang="ru-RU" sz="4800" b="1" cap="all" dirty="0" smtClean="0">
                <a:solidFill>
                  <a:schemeClr val="tx1"/>
                </a:solidFill>
                <a:latin typeface="Gabriola" panose="04040605051002020D02" pitchFamily="82" charset="0"/>
              </a:rPr>
              <a:t>ИНВАЛИДОВ.</a:t>
            </a:r>
            <a:endParaRPr lang="ru-RU" sz="4800" b="1" dirty="0">
              <a:solidFill>
                <a:schemeClr val="tx1"/>
              </a:solidFill>
              <a:latin typeface="Gabriola" panose="04040605051002020D02" pitchFamily="8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31837" y="5626358"/>
            <a:ext cx="530911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Gabriola" panose="04040605051002020D02" pitchFamily="82" charset="0"/>
              </a:rPr>
              <a:t>Автор </a:t>
            </a:r>
            <a:r>
              <a:rPr lang="ru-RU" sz="3200" dirty="0" smtClean="0">
                <a:latin typeface="Gabriola" panose="04040605051002020D02" pitchFamily="82" charset="0"/>
              </a:rPr>
              <a:t>: </a:t>
            </a:r>
            <a:r>
              <a:rPr lang="ru-RU" sz="3200" dirty="0">
                <a:latin typeface="Gabriola" panose="04040605051002020D02" pitchFamily="82" charset="0"/>
              </a:rPr>
              <a:t>Печёрский Виталий Валерьевич</a:t>
            </a:r>
          </a:p>
        </p:txBody>
      </p:sp>
    </p:spTree>
    <p:extLst>
      <p:ext uri="{BB962C8B-B14F-4D97-AF65-F5344CB8AC3E}">
        <p14:creationId xmlns:p14="http://schemas.microsoft.com/office/powerpoint/2010/main" val="1236947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3708" y="900210"/>
            <a:ext cx="3959225" cy="479107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 txBox="1"/>
          <p:nvPr/>
        </p:nvSpPr>
        <p:spPr>
          <a:xfrm>
            <a:off x="4448175" y="900210"/>
            <a:ext cx="4572000" cy="4832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400"/>
              <a:buFont typeface="Calibri"/>
              <a:buNone/>
            </a:pPr>
            <a:r>
              <a:rPr lang="en-US" sz="4400" b="0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0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Если</a:t>
            </a:r>
            <a:r>
              <a:rPr lang="en-US" sz="4400" b="0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0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человек</a:t>
            </a:r>
            <a:r>
              <a:rPr lang="en-US" sz="4400" b="0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0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не</a:t>
            </a:r>
            <a:r>
              <a:rPr lang="en-US" sz="4400" b="0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0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может</a:t>
            </a:r>
            <a:r>
              <a:rPr lang="en-US" sz="4400" b="0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0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ходить</a:t>
            </a:r>
            <a:r>
              <a:rPr lang="en-US" sz="4400" b="0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4400" b="0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то</a:t>
            </a:r>
            <a:r>
              <a:rPr lang="en-US" sz="4400" b="0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0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это</a:t>
            </a:r>
            <a:r>
              <a:rPr lang="en-US" sz="4400" b="0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0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не</a:t>
            </a:r>
            <a:r>
              <a:rPr lang="en-US" sz="4400" b="0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0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означает</a:t>
            </a:r>
            <a:r>
              <a:rPr lang="en-US" sz="4400" b="0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4400" b="0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что</a:t>
            </a:r>
            <a:r>
              <a:rPr lang="en-US" sz="4400" b="0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0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он</a:t>
            </a:r>
            <a:r>
              <a:rPr lang="en-US" sz="4400" b="0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0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не</a:t>
            </a:r>
            <a:r>
              <a:rPr lang="en-US" sz="4400" b="0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0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может</a:t>
            </a:r>
            <a:r>
              <a:rPr lang="en-US" sz="4400" b="0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0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жить</a:t>
            </a:r>
            <a:r>
              <a:rPr lang="en-US" sz="4400" b="0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и </a:t>
            </a:r>
            <a:r>
              <a:rPr lang="en-US" sz="4400" b="0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радоваться</a:t>
            </a:r>
            <a:r>
              <a:rPr lang="en-US" sz="4400" b="0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0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жизни</a:t>
            </a:r>
            <a:r>
              <a:rPr lang="en-US" sz="4400" b="0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9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SzPts val="4800"/>
              <a:buFont typeface="Calibri"/>
              <a:buNone/>
            </a:pPr>
            <a:r>
              <a:rPr lang="en-US" sz="4800" b="0" i="0" u="none">
                <a:solidFill>
                  <a:srgbClr val="008000"/>
                </a:solidFill>
                <a:latin typeface="Calibri"/>
                <a:ea typeface="Calibri"/>
                <a:cs typeface="Calibri"/>
                <a:sym typeface="Calibri"/>
              </a:rPr>
              <a:t>Инвалиды - это те же люди, только самые, самые...</a:t>
            </a:r>
            <a:endParaRPr/>
          </a:p>
        </p:txBody>
      </p:sp>
      <p:sp>
        <p:nvSpPr>
          <p:cNvPr id="92" name="Google Shape;92;p14"/>
          <p:cNvSpPr txBox="1"/>
          <p:nvPr/>
        </p:nvSpPr>
        <p:spPr>
          <a:xfrm>
            <a:off x="395287" y="1989137"/>
            <a:ext cx="430212" cy="522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ts val="2800"/>
              <a:buFont typeface="Calibri"/>
              <a:buNone/>
            </a:pPr>
            <a:r>
              <a:rPr lang="en-US" sz="2800" b="0" i="0" u="none" strike="noStrike" cap="none">
                <a:solidFill>
                  <a:srgbClr val="0033CC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endParaRPr/>
          </a:p>
        </p:txBody>
      </p:sp>
      <p:pic>
        <p:nvPicPr>
          <p:cNvPr id="93" name="Google Shape;9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19250" y="1989137"/>
            <a:ext cx="5689600" cy="4103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>
            <a:spLocks noGrp="1"/>
          </p:cNvSpPr>
          <p:nvPr>
            <p:ph type="title"/>
          </p:nvPr>
        </p:nvSpPr>
        <p:spPr>
          <a:xfrm>
            <a:off x="179387" y="115887"/>
            <a:ext cx="8785225" cy="865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800"/>
              <a:buFont typeface="Calibri"/>
              <a:buNone/>
            </a:pPr>
            <a:r>
              <a:rPr lang="en-US" sz="4800" b="0" i="0" u="non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Как передвигаются инвалиды?</a:t>
            </a:r>
            <a:endParaRPr/>
          </a:p>
        </p:txBody>
      </p:sp>
      <p:pic>
        <p:nvPicPr>
          <p:cNvPr id="99" name="Google Shape;99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84887" y="1268412"/>
            <a:ext cx="2951162" cy="273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9387" y="1139825"/>
            <a:ext cx="2952750" cy="2879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82987" y="3113087"/>
            <a:ext cx="2324100" cy="3744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45225" y="4379912"/>
            <a:ext cx="2408237" cy="201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68312" y="4379912"/>
            <a:ext cx="2663825" cy="2217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132137" y="1139825"/>
            <a:ext cx="2808287" cy="19542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822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8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6034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CC"/>
              </a:buClr>
              <a:buSzPts val="4400"/>
              <a:buFont typeface="Calibri"/>
              <a:buNone/>
            </a:pPr>
            <a:r>
              <a:rPr lang="en-US" sz="4400" b="0" i="0" u="none">
                <a:solidFill>
                  <a:srgbClr val="9900CC"/>
                </a:solidFill>
                <a:latin typeface="Calibri"/>
                <a:ea typeface="Calibri"/>
                <a:cs typeface="Calibri"/>
                <a:sym typeface="Calibri"/>
              </a:rPr>
              <a:t>Инвалидность – это не обделенность судьбой, это, скорее, такой образ жизни при сложившихся обстоятельствах, и этот образ жизни может быть очень интересным - и мне, и другим.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4807"/>
              </a:buClr>
              <a:buSzPts val="7200"/>
              <a:buFont typeface="Calibri"/>
              <a:buNone/>
            </a:pPr>
            <a:r>
              <a:rPr lang="en-US" sz="7200" b="0" i="0" u="none">
                <a:solidFill>
                  <a:srgbClr val="984807"/>
                </a:solidFill>
                <a:latin typeface="Calibri"/>
                <a:ea typeface="Calibri"/>
                <a:cs typeface="Calibri"/>
                <a:sym typeface="Calibri"/>
              </a:rPr>
              <a:t>Инвалиды учатся </a:t>
            </a:r>
            <a:endParaRPr/>
          </a:p>
        </p:txBody>
      </p:sp>
      <p:pic>
        <p:nvPicPr>
          <p:cNvPr id="115" name="Google Shape;115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87900" y="3644900"/>
            <a:ext cx="3960812" cy="252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5650" y="1557337"/>
            <a:ext cx="3168650" cy="2519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822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6107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CC"/>
              </a:buClr>
              <a:buSzPts val="4400"/>
              <a:buFont typeface="Calibri"/>
              <a:buNone/>
            </a:pPr>
            <a:r>
              <a:rPr lang="en-US" sz="4400" b="0" i="0" u="none">
                <a:solidFill>
                  <a:srgbClr val="CC00CC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4400" b="0" i="0" u="none">
                <a:solidFill>
                  <a:srgbClr val="CC00CC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4400" b="0" i="0" u="none">
                <a:solidFill>
                  <a:srgbClr val="CC00CC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4400" b="0" i="0" u="none">
                <a:solidFill>
                  <a:srgbClr val="CC00CC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4400" b="0" i="0" u="none">
                <a:solidFill>
                  <a:srgbClr val="CC00CC"/>
                </a:solidFill>
                <a:latin typeface="Calibri"/>
                <a:ea typeface="Calibri"/>
                <a:cs typeface="Calibri"/>
                <a:sym typeface="Calibri"/>
              </a:rPr>
              <a:t>У них такие же сердца, такие точно мысли,</a:t>
            </a:r>
            <a:br>
              <a:rPr lang="en-US" sz="4400" b="0" i="0" u="none">
                <a:solidFill>
                  <a:srgbClr val="CC00CC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4400" b="0" i="0" u="none">
                <a:solidFill>
                  <a:srgbClr val="CC00CC"/>
                </a:solidFill>
                <a:latin typeface="Calibri"/>
                <a:ea typeface="Calibri"/>
                <a:cs typeface="Calibri"/>
                <a:sym typeface="Calibri"/>
              </a:rPr>
              <a:t> Такая ж кровь и доброта, такие же улыбки.</a:t>
            </a:r>
            <a:br>
              <a:rPr lang="en-US" sz="4400" b="0" i="0" u="none">
                <a:solidFill>
                  <a:srgbClr val="CC00CC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4400" b="0" i="0" u="none">
                <a:solidFill>
                  <a:srgbClr val="CC00CC"/>
                </a:solidFill>
                <a:latin typeface="Calibri"/>
                <a:ea typeface="Calibri"/>
                <a:cs typeface="Calibri"/>
                <a:sym typeface="Calibri"/>
              </a:rPr>
              <a:t> Они достойны тех же прав, что есть у нас на свете,</a:t>
            </a:r>
            <a:br>
              <a:rPr lang="en-US" sz="4400" b="0" i="0" u="none">
                <a:solidFill>
                  <a:srgbClr val="CC00CC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4400" b="0" i="0" u="none">
                <a:solidFill>
                  <a:srgbClr val="CC00CC"/>
                </a:solidFill>
                <a:latin typeface="Calibri"/>
                <a:ea typeface="Calibri"/>
                <a:cs typeface="Calibri"/>
                <a:sym typeface="Calibri"/>
              </a:rPr>
              <a:t> Ведь инвалид – не приговор, мы вместе на планете</a:t>
            </a:r>
            <a:br>
              <a:rPr lang="en-US" sz="4400" b="0" i="0" u="none">
                <a:solidFill>
                  <a:srgbClr val="CC00CC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4400" b="0" i="0" u="none">
                <a:solidFill>
                  <a:srgbClr val="CC00CC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4400" b="0" i="0" u="none">
                <a:solidFill>
                  <a:srgbClr val="CC00CC"/>
                </a:solidFill>
                <a:latin typeface="Calibri"/>
                <a:ea typeface="Calibri"/>
                <a:cs typeface="Calibri"/>
                <a:sym typeface="Calibri"/>
              </a:rPr>
            </a:b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SzPts val="6000"/>
              <a:buFont typeface="Calibri"/>
              <a:buNone/>
            </a:pPr>
            <a:r>
              <a:rPr lang="en-US" sz="6000" b="0" i="0" u="none">
                <a:solidFill>
                  <a:srgbClr val="008000"/>
                </a:solidFill>
                <a:latin typeface="Calibri"/>
                <a:ea typeface="Calibri"/>
                <a:cs typeface="Calibri"/>
                <a:sym typeface="Calibri"/>
              </a:rPr>
              <a:t>Инвалиды работают</a:t>
            </a:r>
            <a:endParaRPr/>
          </a:p>
        </p:txBody>
      </p:sp>
      <p:pic>
        <p:nvPicPr>
          <p:cNvPr id="127" name="Google Shape;127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0825" y="2489200"/>
            <a:ext cx="3168650" cy="208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67175" y="3860800"/>
            <a:ext cx="4033837" cy="273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75175" y="1560512"/>
            <a:ext cx="3527425" cy="19700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6249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CC"/>
              </a:buClr>
              <a:buSzPts val="4000"/>
              <a:buFont typeface="Calibri"/>
              <a:buNone/>
            </a:pPr>
            <a:r>
              <a:rPr lang="en-US" sz="4000" b="0" i="0" u="none">
                <a:solidFill>
                  <a:srgbClr val="CC00CC"/>
                </a:solidFill>
                <a:latin typeface="Calibri"/>
                <a:ea typeface="Calibri"/>
                <a:cs typeface="Calibri"/>
                <a:sym typeface="Calibri"/>
              </a:rPr>
              <a:t>Люди все разные. Одни рождаются сильными, другие заболевают по глупости своей или родительской, по ошибке врачей или из-за игр судьбы. Но если ты болеешь, ты должен быть упрямее здорового: в диете, в тренировках, в ограничениях, в открывании форточек и окон.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1"/>
          <p:cNvSpPr txBox="1">
            <a:spLocks noGrp="1"/>
          </p:cNvSpPr>
          <p:nvPr>
            <p:ph type="title"/>
          </p:nvPr>
        </p:nvSpPr>
        <p:spPr>
          <a:xfrm>
            <a:off x="385762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00FF"/>
              </a:buClr>
              <a:buSzPts val="6600"/>
              <a:buFont typeface="Calibri"/>
              <a:buNone/>
            </a:pPr>
            <a:r>
              <a:rPr lang="en-US" sz="6600" b="0" i="0" u="none">
                <a:solidFill>
                  <a:srgbClr val="6600FF"/>
                </a:solidFill>
                <a:latin typeface="Calibri"/>
                <a:ea typeface="Calibri"/>
                <a:cs typeface="Calibri"/>
                <a:sym typeface="Calibri"/>
              </a:rPr>
              <a:t>Инвалиды общаются </a:t>
            </a:r>
            <a:endParaRPr/>
          </a:p>
        </p:txBody>
      </p:sp>
      <p:pic>
        <p:nvPicPr>
          <p:cNvPr id="140" name="Google Shape;140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8162" y="1341437"/>
            <a:ext cx="3816350" cy="2808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48262" y="3573462"/>
            <a:ext cx="3995737" cy="3024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92725" y="1125537"/>
            <a:ext cx="3671887" cy="2303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8162" y="4365625"/>
            <a:ext cx="3962400" cy="2376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822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CC"/>
              </a:buClr>
              <a:buSzPts val="6000"/>
              <a:buFont typeface="Calibri"/>
              <a:buNone/>
            </a:pPr>
            <a:r>
              <a:rPr lang="en-US" sz="6000" b="0" i="0" u="none">
                <a:solidFill>
                  <a:srgbClr val="CC00CC"/>
                </a:solidFill>
                <a:latin typeface="Calibri"/>
                <a:ea typeface="Calibri"/>
                <a:cs typeface="Calibri"/>
                <a:sym typeface="Calibri"/>
              </a:rPr>
              <a:t>Занимаются спортом</a:t>
            </a:r>
            <a:endParaRPr/>
          </a:p>
        </p:txBody>
      </p:sp>
      <p:pic>
        <p:nvPicPr>
          <p:cNvPr id="149" name="Google Shape;149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850" y="1412875"/>
            <a:ext cx="3527425" cy="244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8350" y="4103687"/>
            <a:ext cx="3384550" cy="2443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32362" y="1200150"/>
            <a:ext cx="3763962" cy="287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292725" y="4221162"/>
            <a:ext cx="3403600" cy="2443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311525" y="2754312"/>
            <a:ext cx="3240087" cy="229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3"/>
          <p:cNvSpPr txBox="1">
            <a:spLocks noGrp="1"/>
          </p:cNvSpPr>
          <p:nvPr>
            <p:ph type="title"/>
          </p:nvPr>
        </p:nvSpPr>
        <p:spPr>
          <a:xfrm>
            <a:off x="395287" y="2603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CC"/>
              </a:buClr>
              <a:buSzPts val="5400"/>
              <a:buFont typeface="Calibri"/>
              <a:buNone/>
            </a:pPr>
            <a:r>
              <a:rPr lang="en-US" sz="5400" b="0" i="0" u="none">
                <a:solidFill>
                  <a:srgbClr val="9900CC"/>
                </a:solidFill>
                <a:latin typeface="Calibri"/>
                <a:ea typeface="Calibri"/>
                <a:cs typeface="Calibri"/>
                <a:sym typeface="Calibri"/>
              </a:rPr>
              <a:t>Посещают музеи, театры</a:t>
            </a:r>
            <a:endParaRPr/>
          </a:p>
        </p:txBody>
      </p:sp>
      <p:pic>
        <p:nvPicPr>
          <p:cNvPr id="159" name="Google Shape;159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850" y="1557337"/>
            <a:ext cx="4022725" cy="244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59337" y="3716337"/>
            <a:ext cx="3457575" cy="2881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822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ts val="5400"/>
              <a:buFont typeface="Calibri"/>
              <a:buNone/>
            </a:pPr>
            <a:r>
              <a:rPr lang="en-US" sz="5400" b="0" i="0" u="none">
                <a:solidFill>
                  <a:srgbClr val="0033CC"/>
                </a:solidFill>
                <a:latin typeface="Calibri"/>
                <a:ea typeface="Calibri"/>
                <a:cs typeface="Calibri"/>
                <a:sym typeface="Calibri"/>
              </a:rPr>
              <a:t>Инвалиды радуются жизни</a:t>
            </a:r>
            <a:endParaRPr/>
          </a:p>
        </p:txBody>
      </p:sp>
      <p:pic>
        <p:nvPicPr>
          <p:cNvPr id="166" name="Google Shape;166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5287" y="1628775"/>
            <a:ext cx="3097212" cy="252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16237" y="3500437"/>
            <a:ext cx="3600450" cy="26654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48262" y="1268412"/>
            <a:ext cx="3527425" cy="2305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6323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00FF"/>
              </a:buClr>
              <a:buSzPts val="4400"/>
              <a:buFont typeface="Calibri"/>
              <a:buNone/>
            </a:pPr>
            <a:r>
              <a:rPr lang="en-US" sz="4400" b="0" i="0" u="none">
                <a:solidFill>
                  <a:srgbClr val="6600FF"/>
                </a:solidFill>
                <a:latin typeface="Calibri"/>
                <a:ea typeface="Calibri"/>
                <a:cs typeface="Calibri"/>
                <a:sym typeface="Calibri"/>
              </a:rPr>
              <a:t>Что бы любить жизнь, не обязательно иметь все блага мира. Для этого достаточно научится ценить ее и знать, что все в наших руках, даже если эти руки наполовину парализован.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6"/>
          <p:cNvSpPr txBox="1">
            <a:spLocks noGrp="1"/>
          </p:cNvSpPr>
          <p:nvPr>
            <p:ph type="title"/>
          </p:nvPr>
        </p:nvSpPr>
        <p:spPr>
          <a:xfrm>
            <a:off x="282575" y="333375"/>
            <a:ext cx="857885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Calibri"/>
              <a:buNone/>
            </a:pPr>
            <a:r>
              <a:rPr lang="en-US" sz="4400" b="0" i="0" u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Международный</a:t>
            </a:r>
            <a:r>
              <a:rPr lang="en-US" sz="4400" b="0" i="0" u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0" i="0" u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день</a:t>
            </a:r>
            <a:r>
              <a:rPr lang="en-US" sz="4400" b="0" i="0" u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0" i="0" u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инвалидов</a:t>
            </a:r>
            <a:r>
              <a:rPr lang="en-US" sz="4400" b="0" i="0" u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– </a:t>
            </a:r>
            <a:r>
              <a:rPr lang="en-US" sz="4400" b="0" i="0" u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не</a:t>
            </a:r>
            <a:r>
              <a:rPr lang="en-US" sz="4400" b="0" i="0" u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b="0" i="0" u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праздник</a:t>
            </a:r>
            <a:r>
              <a:rPr lang="en-US" sz="4400" b="0" i="0" u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, а </a:t>
            </a:r>
            <a:r>
              <a:rPr lang="en-US" sz="4400" b="0" i="0" u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напоминание</a:t>
            </a:r>
            <a:r>
              <a:rPr lang="en-US" sz="4400" b="0" i="0" u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…….</a:t>
            </a:r>
            <a:endParaRPr dirty="0"/>
          </a:p>
        </p:txBody>
      </p:sp>
      <p:pic>
        <p:nvPicPr>
          <p:cNvPr id="179" name="Google Shape;179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24075" y="3933825"/>
            <a:ext cx="3671887" cy="266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56325" y="1974850"/>
            <a:ext cx="2808287" cy="188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8312" y="1557337"/>
            <a:ext cx="2695575" cy="2166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156325" y="4437062"/>
            <a:ext cx="2808287" cy="2160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SzPts val="4800"/>
              <a:buFont typeface="Calibri"/>
              <a:buNone/>
            </a:pPr>
            <a:r>
              <a:rPr lang="en-US" sz="4800" b="0" i="0" u="none">
                <a:solidFill>
                  <a:srgbClr val="008000"/>
                </a:solidFill>
                <a:latin typeface="Calibri"/>
                <a:ea typeface="Calibri"/>
                <a:cs typeface="Calibri"/>
                <a:sym typeface="Calibri"/>
              </a:rPr>
              <a:t>Главное – любовь и внимание</a:t>
            </a:r>
            <a:endParaRPr/>
          </a:p>
        </p:txBody>
      </p:sp>
      <p:pic>
        <p:nvPicPr>
          <p:cNvPr id="188" name="Google Shape;188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11412" y="2060575"/>
            <a:ext cx="4032250" cy="2952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8312" y="333375"/>
            <a:ext cx="8135937" cy="554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190</Words>
  <Application>Microsoft Office PowerPoint</Application>
  <PresentationFormat>Экран (4:3)</PresentationFormat>
  <Paragraphs>18</Paragraphs>
  <Slides>17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Calibri</vt:lpstr>
      <vt:lpstr>Gabriola</vt:lpstr>
      <vt:lpstr>Тема Office</vt:lpstr>
      <vt:lpstr>     3 декабря – МЕЖДУНАРОДНЫЙ ДЕНЬ ИНВАЛИДОВ.</vt:lpstr>
      <vt:lpstr>Презентация PowerPoint</vt:lpstr>
      <vt:lpstr>Инвалиды - это те же люди, только самые, самые...</vt:lpstr>
      <vt:lpstr>Как передвигаются инвалиды?</vt:lpstr>
      <vt:lpstr>Инвалидность – это не обделенность судьбой, это, скорее, такой образ жизни при сложившихся обстоятельствах, и этот образ жизни может быть очень интересным - и мне, и другим.</vt:lpstr>
      <vt:lpstr>Инвалиды учатся </vt:lpstr>
      <vt:lpstr>  У них такие же сердца, такие точно мысли,  Такая ж кровь и доброта, такие же улыбки.  Они достойны тех же прав, что есть у нас на свете,  Ведь инвалид – не приговор, мы вместе на планете  </vt:lpstr>
      <vt:lpstr>Инвалиды работают</vt:lpstr>
      <vt:lpstr>Люди все разные. Одни рождаются сильными, другие заболевают по глупости своей или родительской, по ошибке врачей или из-за игр судьбы. Но если ты болеешь, ты должен быть упрямее здорового: в диете, в тренировках, в ограничениях, в открывании форточек и окон.</vt:lpstr>
      <vt:lpstr>Инвалиды общаются </vt:lpstr>
      <vt:lpstr>Занимаются спортом</vt:lpstr>
      <vt:lpstr>Посещают музеи, театры</vt:lpstr>
      <vt:lpstr>Инвалиды радуются жизни</vt:lpstr>
      <vt:lpstr>Что бы любить жизнь, не обязательно иметь все блага мира. Для этого достаточно научится ценить ее и знать, что все в наших руках, даже если эти руки наполовину парализован.</vt:lpstr>
      <vt:lpstr>Международный день инвалидов – не праздник, а напоминание …….</vt:lpstr>
      <vt:lpstr>Главное – любовь и внимание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3 декабря – МЕЖДУНАРОДНЫЙ ДЕНЬ ИНВАЛИДОВ.</dc:title>
  <cp:lastModifiedBy>Кабинет-2</cp:lastModifiedBy>
  <cp:revision>2</cp:revision>
  <dcterms:modified xsi:type="dcterms:W3CDTF">2023-12-06T12:44:25Z</dcterms:modified>
</cp:coreProperties>
</file>