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1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4" r:id="rId2"/>
    <p:sldMasterId id="2147483666" r:id="rId3"/>
    <p:sldMasterId id="2147483668" r:id="rId4"/>
    <p:sldMasterId id="2147483697" r:id="rId5"/>
    <p:sldMasterId id="2147483699" r:id="rId6"/>
    <p:sldMasterId id="2147483701" r:id="rId7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59241"/>
    <a:srgbClr val="FA3C1C"/>
    <a:srgbClr val="FF3399"/>
    <a:srgbClr val="008000"/>
    <a:srgbClr val="D60093"/>
    <a:srgbClr val="FF0000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857" autoAdjust="0"/>
    <p:restoredTop sz="94660"/>
  </p:normalViewPr>
  <p:slideViewPr>
    <p:cSldViewPr>
      <p:cViewPr varScale="1">
        <p:scale>
          <a:sx n="100" d="100"/>
          <a:sy n="100" d="100"/>
        </p:scale>
        <p:origin x="-12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/>
                <a:ahLst/>
                <a:cxnLst>
                  <a:cxn ang="0">
                    <a:pos x="0" y="3159"/>
                  </a:cxn>
                  <a:cxn ang="0">
                    <a:pos x="5184" y="3159"/>
                  </a:cxn>
                  <a:cxn ang="0">
                    <a:pos x="5184" y="0"/>
                  </a:cxn>
                  <a:cxn ang="0">
                    <a:pos x="0" y="0"/>
                  </a:cxn>
                  <a:cxn ang="0">
                    <a:pos x="0" y="3159"/>
                  </a:cxn>
                  <a:cxn ang="0">
                    <a:pos x="0" y="3159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159"/>
                  </a:cxn>
                  <a:cxn ang="0">
                    <a:pos x="556" y="3159"/>
                  </a:cxn>
                  <a:cxn ang="0">
                    <a:pos x="556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0"/>
                </a:cxn>
                <a:cxn ang="0">
                  <a:pos x="12" y="42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/>
              <a:ahLst/>
              <a:cxnLst>
                <a:cxn ang="0">
                  <a:pos x="25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251" y="0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4112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113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7B6EDE7-1E50-4E2F-9342-DA3520E377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29E23-A4B9-4157-A477-05928E4BFB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7F4484-41D0-4E7C-B9C8-1C4C7F1687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FC52C-7621-4F0A-923A-3E17942748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062714-71EA-4E5C-9674-63247DF6BC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DB41F2-5927-4399-89B0-E7B0603EDF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E885C3-72AF-4908-B495-47CE9048DE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C80978-9120-4056-889A-53ECC30B7F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1FFB0-4524-49BC-8ACA-A75287FC6B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BC9B7-0844-4B06-AD4D-CC472FD6A4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593021-6CBB-4DA9-8769-18A2D755B8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2D8DB8-4D8B-49BE-8653-84580F95AD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AF88FF-63E3-468D-BD7E-7BEABFA58C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7C558-3C7C-4E12-A67E-5A6256DEDD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40886B-3415-4847-AD87-A1F4D0E026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156DD3-8E5C-4167-BDE2-B9801076F1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79E7DA-9471-4262-9AC0-DC00DDEA66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C7D6DA-6B6E-43C3-9EAA-6C66AB53F8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BC13D0-BFCC-4AAB-B790-50834E7A11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50F780-2CEE-410B-8D45-3AA1748B1C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12D11D-9DB4-476D-8351-A0F8982645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87EC08-D7D8-41FF-904D-CDECCD9307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07752C-803A-417A-98B5-165E9F3FB4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125B7E-B150-491D-86BC-ECC04F1EF8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41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32810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2811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8826B55-C67A-4BD0-BC7F-5B62614DF0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803F5-8EFE-4205-BC39-91BD435A39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2275F-990E-42A4-A8EE-C52C038383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EEE24D-E53B-4097-81A2-100F8EAC3C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D43347-B6F7-4AC3-AB03-CD1B03EBF5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D877B-8EF7-427C-8EA8-9080871FCC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F57BE7-BFF2-4D6C-A79A-2E82364AAF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9C8EF5-7FBF-4005-95AE-604DD7ED60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CCD57B-E7B1-4D33-8CA0-C09A06268B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8BA65-CB1C-48C0-B53E-0426353F4B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A40E14-31F3-4925-9B50-C4F5A5FE31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8922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8923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C04D83B-34D7-4F21-B7DE-81223B7008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AB8AA0-E4F0-4E61-AA09-B0B413E866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25D351-AB10-4D17-BA69-C5D2BE9678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CA649E-39B0-4331-B5BA-36E32B0800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FF27E6-1B9F-4ACC-9ED4-5C9CCF4FD3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A988D5-6104-4C5E-877E-13B02DB8C3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AB95D5-0FF7-4731-A47D-AC29B4A138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3D0742-71E0-4C46-9530-9CD18096FD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E7FCC8-F089-44CA-ADFC-E2BE146D49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61A2DE-3A65-4BE6-9EB0-7405D0EADA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A41B78-81DA-42EF-997E-3531613026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69643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9644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6844664-2C8F-43FF-B53A-8F3DAF2380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7C9E8-7221-463B-9129-B803B4774F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79465D-CF80-4416-9AD4-2B870B06D4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DD3659-3BDC-481E-9845-CDF2DA5597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EC8279-157A-46E3-82C0-D00B94297C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20787D-7982-44EC-A847-4BE6DF0DC4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64A436-87A2-4773-AD71-ED5DB61209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D0A383-2110-4BDA-906B-2787123E9D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A10E7B-E594-4A68-8AD0-FEF7E9C966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725A53-8217-4461-8347-D856A360D2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D22E-97C7-4230-851C-34F2CC9E3D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C4D7B6-5F00-4D91-A5E9-6F48ADEB88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0241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241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3C52BB2-955F-40E4-B01B-C8998C121C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9F7993-7824-43E1-85D7-7687BBC3AF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E0EA0D-EECD-40EE-B867-CBC22149A6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31FF77-2995-4ADB-901D-CA759516B5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B8A4CB-D941-4BC6-B0AD-45170A91B7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23FAE5-BB41-4519-A3F2-CE818E9BD2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0CFD1B-152E-42AE-B396-211D9E3A89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E25BC5-DCD2-43CF-9CA9-B50A1F2F2B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601BE4-BB71-4BE2-A1A9-9D0474490B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F22F77-C7B8-4EF6-8FBB-0E0936EF76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7887C2-5EB1-4821-84FF-FEE62A2B80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8234CE-B3DF-4DED-BF90-500B000B77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/>
              <a:ahLst/>
              <a:cxnLst>
                <a:cxn ang="0">
                  <a:pos x="335" y="0"/>
                </a:cxn>
                <a:cxn ang="0">
                  <a:pos x="333" y="1290"/>
                </a:cxn>
                <a:cxn ang="0">
                  <a:pos x="0" y="1290"/>
                </a:cxn>
                <a:cxn ang="0">
                  <a:pos x="6" y="3210"/>
                </a:cxn>
                <a:cxn ang="0">
                  <a:pos x="5550" y="3216"/>
                </a:cxn>
                <a:cxn ang="0">
                  <a:pos x="5550" y="0"/>
                </a:cxn>
                <a:cxn ang="0">
                  <a:pos x="335" y="0"/>
                </a:cxn>
                <a:cxn ang="0">
                  <a:pos x="335" y="0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11625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11626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D74A67D-EDA4-4EB9-9965-16B13C5193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E827DB-7D52-4FC0-BC35-00F5DEAAD8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2040B3-04F6-4E18-B963-D25E9BAAD4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93C3CD-B039-4A31-8253-7C15D79072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52350-A644-49E5-9859-A89C4972D4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BC0A6-65B5-4DD3-B096-AF5D725EB7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F993F9-9588-4A60-A092-FDDBAEE1AC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C8364-B19D-4703-AA4C-C64DECC0FB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CEAD91-8F50-4C5D-84F3-99A9617533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A0072F-D6DE-4C66-9B9D-D5CA2686A9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8E233-7D1F-4110-ACAB-030578D4A6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918075" y="1905000"/>
            <a:ext cx="3927475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918075" y="4076700"/>
            <a:ext cx="3927475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07BBE6-2E98-41FE-AC56-3801C783EF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7AFE91-5093-4416-9CD4-40578CFF90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44475"/>
            <a:ext cx="838835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4A16C4-9074-4BDA-9F11-C1CFBFBF9E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3075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/>
              <a:ahLst/>
              <a:cxnLst>
                <a:cxn ang="0">
                  <a:pos x="0" y="3159"/>
                </a:cxn>
                <a:cxn ang="0">
                  <a:pos x="5184" y="3159"/>
                </a:cxn>
                <a:cxn ang="0">
                  <a:pos x="5184" y="0"/>
                </a:cxn>
                <a:cxn ang="0">
                  <a:pos x="0" y="0"/>
                </a:cxn>
                <a:cxn ang="0">
                  <a:pos x="0" y="3159"/>
                </a:cxn>
                <a:cxn ang="0">
                  <a:pos x="0" y="3159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76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59"/>
                </a:cxn>
                <a:cxn ang="0">
                  <a:pos x="556" y="3159"/>
                </a:cxn>
                <a:cxn ang="0">
                  <a:pos x="55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78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79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80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81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82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83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20"/>
                  </a:cxn>
                  <a:cxn ang="0">
                    <a:pos x="12" y="42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84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85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/>
                <a:ahLst/>
                <a:cxnLst>
                  <a:cxn ang="0">
                    <a:pos x="251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251" y="0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86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3087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88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089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91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A859AD66-3575-4DEF-B49B-3FBEF17BAF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64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D0CB52EC-40E3-4BA5-985F-FC213D773B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31747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748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749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75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751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75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75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754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75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756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75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758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75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760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761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762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76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764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76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766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767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768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76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770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771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77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773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77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775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776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777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778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779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780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781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782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3116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31784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1785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31786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1787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1788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1789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1790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3425ADC3-33D0-4921-B7A1-2D99BE3D20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65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3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4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37891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7892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7893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7894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7895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7896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7897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7898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7899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7900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901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902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3A2AB7C9-0E6A-4902-A625-53F639761E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66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68611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5130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68613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68614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5123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124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861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861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861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latin typeface="+mn-lt"/>
              </a:defRPr>
            </a:lvl1pPr>
          </a:lstStyle>
          <a:p>
            <a:pPr>
              <a:defRPr/>
            </a:pPr>
            <a:fld id="{0F5C91C2-3164-4214-A6D4-F6E81AC02E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8620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5D617F5D-F05D-4ED1-B440-C4FA416D01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6148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6152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01382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1383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1384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1385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1386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01387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1388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0138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139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139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68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110595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0596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/>
              <a:ahLst/>
              <a:cxnLst>
                <a:cxn ang="0">
                  <a:pos x="330" y="1764"/>
                </a:cxn>
                <a:cxn ang="0">
                  <a:pos x="0" y="1764"/>
                </a:cxn>
                <a:cxn ang="0">
                  <a:pos x="0" y="3168"/>
                </a:cxn>
                <a:cxn ang="0">
                  <a:pos x="5550" y="3168"/>
                </a:cxn>
                <a:cxn ang="0">
                  <a:pos x="5550" y="0"/>
                </a:cxn>
                <a:cxn ang="0">
                  <a:pos x="330" y="0"/>
                </a:cxn>
                <a:cxn ang="0">
                  <a:pos x="330" y="1764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0597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0598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0599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0600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0601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0602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1060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060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060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4AA3AE08-3703-4DA4-A750-AD11E89D28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0606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10607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69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71550" y="260350"/>
            <a:ext cx="7086600" cy="143192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9600" i="1" smtClean="0">
                <a:solidFill>
                  <a:srgbClr val="FFCC00"/>
                </a:solidFill>
              </a:rPr>
              <a:t>Стекло</a:t>
            </a:r>
            <a:r>
              <a:rPr lang="ru-RU" sz="8800" smtClean="0">
                <a:solidFill>
                  <a:srgbClr val="FFCC00"/>
                </a:solidFill>
              </a:rPr>
              <a:t> </a:t>
            </a:r>
          </a:p>
        </p:txBody>
      </p:sp>
      <p:pic>
        <p:nvPicPr>
          <p:cNvPr id="2055" name="Picture 7" descr="3134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73238"/>
            <a:ext cx="9144000" cy="508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Рамка 3"/>
          <p:cNvSpPr/>
          <p:nvPr/>
        </p:nvSpPr>
        <p:spPr>
          <a:xfrm>
            <a:off x="3000364" y="6357958"/>
            <a:ext cx="3500462" cy="500042"/>
          </a:xfrm>
          <a:prstGeom prst="fram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pptcloud.ru</a:t>
            </a: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05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6" presetClass="emph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D6009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D6009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188913"/>
            <a:ext cx="7543800" cy="1431925"/>
          </a:xfrm>
        </p:spPr>
        <p:txBody>
          <a:bodyPr/>
          <a:lstStyle/>
          <a:p>
            <a:pPr eaLnBrk="1" hangingPunct="1">
              <a:defRPr/>
            </a:pPr>
            <a:r>
              <a:rPr lang="ru-RU" sz="6000" i="1" smtClean="0">
                <a:solidFill>
                  <a:srgbClr val="FFCC00"/>
                </a:solidFill>
              </a:rPr>
              <a:t>Стекло это…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427538" y="1844675"/>
            <a:ext cx="4716462" cy="50133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smtClean="0"/>
              <a:t>     Стекло — один из самых древних и, благодаря разнообразию своих свойств — универсальный в практике человека материал. Физико-химически — неорганическое вещество, твёрдое тело; структурно — аморфно, изотропно; агрегатно все виды стёкол — чрезвычайно вязкая переохлаждённая жидкость, достигающая стеклообразного состояния в процессе остывания со скоростью, достаточной для предотвращения кристаллизации расплавов, получаемых в заданных температурных пределах (от 300 до 2500 ºС), которые обусловлены оксидным, фторидным или фосфатным происхождением их составов.</a:t>
            </a:r>
          </a:p>
        </p:txBody>
      </p:sp>
      <p:pic>
        <p:nvPicPr>
          <p:cNvPr id="5124" name="Picture 4" descr="25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2276475"/>
            <a:ext cx="4394200" cy="36988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75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750"/>
                            </p:stCondLst>
                            <p:childTnLst>
                              <p:par>
                                <p:cTn id="1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-171450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ru-RU" sz="6000" b="1" i="1" smtClean="0">
                <a:solidFill>
                  <a:srgbClr val="D59241"/>
                </a:solidFill>
              </a:rPr>
              <a:t>История стекла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-180975" y="1196975"/>
            <a:ext cx="5327650" cy="60483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smtClean="0"/>
              <a:t>       До сих пор не установлено достоверно, как и где впервые было получено стекло. Долгое время первенство в открытии стеклоделия признавалось за Египтом, чему несомненным свидетельством считались глазурованные стеклом фаянсовые плитки внутренних облицовок пирамиды Джессера (середина III тысячелетия до н. э.); к ещё более раннему периоду (первой династии фараонов) относятся находки фаянсовых украшений (см. выше), то есть стекло существовало в Египте уже 5 тысяч лет назад.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smtClean="0"/>
              <a:t>       Египетские стеклоделы плавили стекло на открытых очагах в глиняных мисках. Спёкшиеся куски бросали раскалёнными в воду, где они растрескивались, и эти обломки, так называемые фритты, растирались в пыль жерновами и снова плавились.</a:t>
            </a:r>
          </a:p>
        </p:txBody>
      </p:sp>
      <p:pic>
        <p:nvPicPr>
          <p:cNvPr id="7172" name="Picture 4" descr="Вторая половина 4 го века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148263" y="1268413"/>
            <a:ext cx="3824287" cy="4608512"/>
          </a:xfrm>
          <a:noFill/>
        </p:spPr>
      </p:pic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5076825" y="5949950"/>
            <a:ext cx="38893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i="1">
                <a:solidFill>
                  <a:srgbClr val="FFCC00"/>
                </a:solidFill>
              </a:rPr>
              <a:t>Древняя ваза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717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 build="p"/>
      <p:bldP spid="717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Rectangle 8"/>
          <p:cNvSpPr>
            <a:spLocks noGrp="1" noChangeArrowheads="1"/>
          </p:cNvSpPr>
          <p:nvPr>
            <p:ph type="ctrTitle"/>
          </p:nvPr>
        </p:nvSpPr>
        <p:spPr>
          <a:xfrm>
            <a:off x="468313" y="0"/>
            <a:ext cx="8229600" cy="1828800"/>
          </a:xfrm>
        </p:spPr>
        <p:txBody>
          <a:bodyPr/>
          <a:lstStyle/>
          <a:p>
            <a:pPr eaLnBrk="1" hangingPunct="1">
              <a:defRPr/>
            </a:pPr>
            <a:r>
              <a:rPr lang="ru-RU" sz="6600" b="1" i="1" smtClean="0">
                <a:solidFill>
                  <a:srgbClr val="FA3C1C"/>
                </a:solidFill>
              </a:rPr>
              <a:t>Свойства стекла</a:t>
            </a:r>
          </a:p>
        </p:txBody>
      </p:sp>
      <p:sp>
        <p:nvSpPr>
          <p:cNvPr id="15369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0" y="1628775"/>
            <a:ext cx="4643438" cy="5472113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000" smtClean="0"/>
              <a:t>Стекло — неорганическое изотропное вещество, материал, известный и используемый с древнейших времён. Существует и в природной форме, в виде минералов (обсидиан — вулканическое стекло), но в практике — чаще всего, как продукт стеклоделия — одной из древнейших технологий в материальной культуре. Структурно — аморфное вещество, агрегатно относящееся к разряду — твёрдое тело. В практике присутствует огромное число модификаций, подразумевающих массу разнообразных утилитарных возможностей, определяющихся составом, структурой, химическими и физическими свойствами.</a:t>
            </a:r>
          </a:p>
        </p:txBody>
      </p:sp>
      <p:pic>
        <p:nvPicPr>
          <p:cNvPr id="15370" name="Picture 10" descr="62658_9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3800" y="1484313"/>
            <a:ext cx="3671888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1" name="Picture 11" descr="pul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825" y="4149725"/>
            <a:ext cx="3598863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53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8" grpId="0"/>
      <p:bldP spid="1536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5508625" cy="4149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1800" smtClean="0"/>
              <a:t>В настоящее время разработаны материалы чрезвычайно широкого, поистине — универсального диапазона применения, чему служат и присущие изначально (например, прозрачность, отражательная способность, стойкость к агрессивным средам, красота и многие другие) и не свойственные ранее стеклу — синтезированные его качества (например — жаростойкость, прочность, биоактивность, управляемая электропроводность и т. д.). Различные виды стёкол используется во всех сферах человеческой деятельности: от строительства, изобразительного искусства, оптики, медицины — до измерительной техники, высоких технологий и космонавтики, авиации и военной техники.</a:t>
            </a:r>
          </a:p>
        </p:txBody>
      </p:sp>
      <p:pic>
        <p:nvPicPr>
          <p:cNvPr id="33798" name="Picture 6" descr="glas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3860800"/>
            <a:ext cx="4897437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Picture 7" descr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163" y="1844675"/>
            <a:ext cx="3617912" cy="482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3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800" b="1" i="1" smtClean="0">
                <a:solidFill>
                  <a:schemeClr val="accent1"/>
                </a:solidFill>
              </a:rPr>
              <a:t>Стеклообразующие вещества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ru-RU" sz="2000" smtClean="0">
              <a:solidFill>
                <a:srgbClr val="FFFFFF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solidFill>
                  <a:srgbClr val="FFFFFF"/>
                </a:solidFill>
              </a:rPr>
              <a:t>К стеклообразующим веществам относятся: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solidFill>
                  <a:srgbClr val="FFFFFF"/>
                </a:solidFill>
              </a:rPr>
              <a:t>Оксиды: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solidFill>
                  <a:srgbClr val="FFFFFF"/>
                </a:solidFill>
              </a:rPr>
              <a:t>SiO</a:t>
            </a:r>
            <a:r>
              <a:rPr lang="ru-RU" sz="2000" baseline="-25000" smtClean="0">
                <a:solidFill>
                  <a:srgbClr val="FFFFFF"/>
                </a:solidFill>
              </a:rPr>
              <a:t>2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solidFill>
                  <a:srgbClr val="FFFFFF"/>
                </a:solidFill>
              </a:rPr>
              <a:t>B</a:t>
            </a:r>
            <a:r>
              <a:rPr lang="ru-RU" sz="2000" baseline="-25000" smtClean="0">
                <a:solidFill>
                  <a:srgbClr val="FFFFFF"/>
                </a:solidFill>
              </a:rPr>
              <a:t>2</a:t>
            </a:r>
            <a:r>
              <a:rPr lang="ru-RU" sz="2000" smtClean="0">
                <a:solidFill>
                  <a:srgbClr val="FFFFFF"/>
                </a:solidFill>
              </a:rPr>
              <a:t>O</a:t>
            </a:r>
            <a:r>
              <a:rPr lang="ru-RU" sz="2000" baseline="-25000" smtClean="0">
                <a:solidFill>
                  <a:srgbClr val="FFFFFF"/>
                </a:solidFill>
              </a:rPr>
              <a:t>3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solidFill>
                  <a:srgbClr val="FFFFFF"/>
                </a:solidFill>
              </a:rPr>
              <a:t>P</a:t>
            </a:r>
            <a:r>
              <a:rPr lang="ru-RU" sz="2000" baseline="-25000" smtClean="0">
                <a:solidFill>
                  <a:srgbClr val="FFFFFF"/>
                </a:solidFill>
              </a:rPr>
              <a:t>2</a:t>
            </a:r>
            <a:r>
              <a:rPr lang="ru-RU" sz="2000" smtClean="0">
                <a:solidFill>
                  <a:srgbClr val="FFFFFF"/>
                </a:solidFill>
              </a:rPr>
              <a:t>O</a:t>
            </a:r>
            <a:r>
              <a:rPr lang="ru-RU" sz="2000" baseline="-25000" smtClean="0">
                <a:solidFill>
                  <a:srgbClr val="FFFFFF"/>
                </a:solidFill>
              </a:rPr>
              <a:t>5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solidFill>
                  <a:srgbClr val="FFFFFF"/>
                </a:solidFill>
              </a:rPr>
              <a:t>ТeO</a:t>
            </a:r>
            <a:r>
              <a:rPr lang="ru-RU" sz="2000" baseline="-25000" smtClean="0">
                <a:solidFill>
                  <a:srgbClr val="FFFFFF"/>
                </a:solidFill>
              </a:rPr>
              <a:t>2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solidFill>
                  <a:srgbClr val="FFFFFF"/>
                </a:solidFill>
              </a:rPr>
              <a:t>GeO</a:t>
            </a:r>
            <a:r>
              <a:rPr lang="ru-RU" sz="2000" baseline="-25000" smtClean="0">
                <a:solidFill>
                  <a:srgbClr val="FFFFFF"/>
                </a:solidFill>
              </a:rPr>
              <a:t>2</a:t>
            </a:r>
          </a:p>
          <a:p>
            <a:pPr eaLnBrk="1" hangingPunct="1">
              <a:lnSpc>
                <a:spcPct val="80000"/>
              </a:lnSpc>
            </a:pPr>
            <a:endParaRPr lang="ru-RU" sz="2000" smtClean="0">
              <a:solidFill>
                <a:srgbClr val="FFFFFF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solidFill>
                  <a:srgbClr val="FFFFFF"/>
                </a:solidFill>
              </a:rPr>
              <a:t>Фториды: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solidFill>
                  <a:srgbClr val="FFFFFF"/>
                </a:solidFill>
              </a:rPr>
              <a:t>AlF</a:t>
            </a:r>
            <a:r>
              <a:rPr lang="ru-RU" sz="2000" baseline="-25000" smtClean="0">
                <a:solidFill>
                  <a:srgbClr val="FFFFFF"/>
                </a:solidFill>
              </a:rPr>
              <a:t>3</a:t>
            </a:r>
          </a:p>
          <a:p>
            <a:pPr eaLnBrk="1" hangingPunct="1">
              <a:lnSpc>
                <a:spcPct val="80000"/>
              </a:lnSpc>
            </a:pPr>
            <a:endParaRPr lang="ru-RU" sz="2000" smtClean="0">
              <a:solidFill>
                <a:srgbClr val="FFFFFF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solidFill>
                  <a:srgbClr val="FFFFFF"/>
                </a:solidFill>
              </a:rPr>
              <a:t>и др.</a:t>
            </a:r>
          </a:p>
        </p:txBody>
      </p:sp>
      <p:pic>
        <p:nvPicPr>
          <p:cNvPr id="39943" name="Picture 7" descr="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11638" y="2133600"/>
            <a:ext cx="4752975" cy="3889375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9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9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99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99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99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9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99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9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3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i="1" smtClean="0">
                <a:solidFill>
                  <a:srgbClr val="FFCC00"/>
                </a:solidFill>
              </a:rPr>
              <a:t>Художественное стекло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140200" y="1125538"/>
            <a:ext cx="5003800" cy="57324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smtClean="0"/>
              <a:t>          Художественное стекло - очень давний промысел. Из стекла делали не только посуду, оконное стекло, линзы и другие утилитарные предметы, но и самые разные художественные изделия.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smtClean="0"/>
              <a:t>           Выдувание стекла — операция, позволяющая из вязкого расплава получить различные формы — шары, вазы, бокалы.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smtClean="0"/>
              <a:t>            Важнейший рабочий инструмент стеклодува, его вдувальная трубка, это полая металлическая трубка длиной 1—1,5 м, на одну треть обшитая деревом и снабжённая на конце латунным мундштуком. Пользуясь трубкой, стеклодув набирает из печи расплавленное стекло, выдувает его в форме шара и формует. Готовое изделие отшибают от трубки на вилы и несут в отжигательную печь. Оставшийся от отшибания след (насадок, колпачок) приходится удалять шлифовкой</a:t>
            </a:r>
          </a:p>
        </p:txBody>
      </p:sp>
      <p:pic>
        <p:nvPicPr>
          <p:cNvPr id="71684" name="Picture 4" descr="513640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388" y="1125538"/>
            <a:ext cx="4105275" cy="2590800"/>
          </a:xfrm>
          <a:noFill/>
        </p:spPr>
      </p:pic>
      <p:pic>
        <p:nvPicPr>
          <p:cNvPr id="71691" name="Picture 11" descr="904b6e03f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79388" y="3789363"/>
            <a:ext cx="4105275" cy="288131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950"/>
                            </p:stCondLst>
                            <p:childTnLst>
                              <p:par>
                                <p:cTn id="12" presetID="21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950"/>
                            </p:stCondLst>
                            <p:childTnLst>
                              <p:par>
                                <p:cTn id="16" presetID="21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950"/>
                            </p:stCondLst>
                            <p:childTnLst>
                              <p:par>
                                <p:cTn id="20" presetID="21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950"/>
                            </p:stCondLst>
                            <p:childTnLst>
                              <p:par>
                                <p:cTn id="2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950"/>
                            </p:stCondLst>
                            <p:childTnLst>
                              <p:par>
                                <p:cTn id="33" presetID="18" presetClass="entr" presetSubtype="1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1000"/>
                                        <p:tgtEl>
                                          <p:spTgt spid="71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2" grpId="0"/>
      <p:bldP spid="7168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0"/>
            <a:ext cx="8385175" cy="143192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6600" i="1" smtClean="0">
                <a:solidFill>
                  <a:srgbClr val="F7F70F"/>
                </a:solidFill>
              </a:rPr>
              <a:t>Виды стекол</a:t>
            </a:r>
          </a:p>
        </p:txBody>
      </p:sp>
      <p:sp>
        <p:nvSpPr>
          <p:cNvPr id="105475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-252413" y="1196975"/>
            <a:ext cx="5903913" cy="56610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smtClean="0"/>
              <a:t>        В зависимости от основного используемого стеклообразующего вещества, стекла бывают оксидными фторидными, сульфидными и т. д. Базовый метод получения силикатного стекла заключается в плавлении смеси кварцевого песка (SiO</a:t>
            </a:r>
            <a:r>
              <a:rPr lang="ru-RU" sz="2000" baseline="-25000" smtClean="0"/>
              <a:t>2</a:t>
            </a:r>
            <a:r>
              <a:rPr lang="ru-RU" sz="2000" smtClean="0"/>
              <a:t>), соды (Na</a:t>
            </a:r>
            <a:r>
              <a:rPr lang="ru-RU" sz="2000" baseline="-25000" smtClean="0"/>
              <a:t>2</a:t>
            </a:r>
            <a:r>
              <a:rPr lang="ru-RU" sz="2000" smtClean="0"/>
              <a:t>CO</a:t>
            </a:r>
            <a:r>
              <a:rPr lang="ru-RU" sz="2000" baseline="-25000" smtClean="0"/>
              <a:t>3</a:t>
            </a:r>
            <a:r>
              <a:rPr lang="ru-RU" sz="2000" smtClean="0"/>
              <a:t>) и извести (CaO). В результате получается химический комплекс с составом Na</a:t>
            </a:r>
            <a:r>
              <a:rPr lang="ru-RU" sz="2000" baseline="-25000" smtClean="0"/>
              <a:t>2</a:t>
            </a:r>
            <a:r>
              <a:rPr lang="ru-RU" sz="2000" smtClean="0"/>
              <a:t>O*CaO*6SiO</a:t>
            </a:r>
            <a:r>
              <a:rPr lang="ru-RU" sz="2000" baseline="-25000" smtClean="0"/>
              <a:t>2</a:t>
            </a:r>
            <a:r>
              <a:rPr lang="ru-RU" sz="2000" smtClean="0"/>
              <a:t>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smtClean="0"/>
              <a:t>         Кварцевое стекло получают плавлением кремнезёмистого сырья высокой чистоты (обычно кварцит, горный хрусталь), его химическая формула — SiO</a:t>
            </a:r>
            <a:r>
              <a:rPr lang="ru-RU" sz="2000" baseline="-25000" smtClean="0"/>
              <a:t>2</a:t>
            </a:r>
            <a:r>
              <a:rPr lang="ru-RU" sz="2000" smtClean="0"/>
              <a:t>. Кварцевое стекло может быть также природного происхождения, образующееся при попадании молнии в залежи кварцевого песка.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smtClean="0"/>
              <a:t>        Оптическое стекло — применяют для изготовления линз, призм, кювет и др.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smtClean="0"/>
              <a:t>        Химико-лабораторное стекло — стекло, обладающее высокой химической и термической устойчивостью.</a:t>
            </a:r>
          </a:p>
        </p:txBody>
      </p:sp>
      <p:pic>
        <p:nvPicPr>
          <p:cNvPr id="105476" name="Picture 4" descr="orhideya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651500" y="4437063"/>
            <a:ext cx="2952750" cy="2214562"/>
          </a:xfrm>
          <a:noFill/>
        </p:spPr>
      </p:pic>
      <p:sp>
        <p:nvSpPr>
          <p:cNvPr id="105478" name="Text Box 6"/>
          <p:cNvSpPr txBox="1">
            <a:spLocks noChangeArrowheads="1"/>
          </p:cNvSpPr>
          <p:nvPr/>
        </p:nvSpPr>
        <p:spPr bwMode="auto">
          <a:xfrm>
            <a:off x="5651500" y="4508500"/>
            <a:ext cx="29511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i="1"/>
              <a:t>ОПТИЧЕСКОЕ  СТЕКЛО</a:t>
            </a:r>
          </a:p>
        </p:txBody>
      </p:sp>
      <p:pic>
        <p:nvPicPr>
          <p:cNvPr id="105479" name="Picture 7" descr="00000001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724525" y="1268413"/>
            <a:ext cx="2808288" cy="3097212"/>
          </a:xfrm>
          <a:noFill/>
        </p:spPr>
      </p:pic>
      <p:sp>
        <p:nvSpPr>
          <p:cNvPr id="105481" name="Text Box 9"/>
          <p:cNvSpPr txBox="1">
            <a:spLocks noChangeArrowheads="1"/>
          </p:cNvSpPr>
          <p:nvPr/>
        </p:nvSpPr>
        <p:spPr bwMode="auto">
          <a:xfrm>
            <a:off x="5940425" y="3933825"/>
            <a:ext cx="23764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000000"/>
                </a:solidFill>
              </a:rPr>
              <a:t>Кварцевое стекло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54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000"/>
                            </p:stCondLst>
                            <p:childTnLst>
                              <p:par>
                                <p:cTn id="34" presetID="3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054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500"/>
                            </p:stCondLst>
                            <p:childTnLst>
                              <p:par>
                                <p:cTn id="41" presetID="3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054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4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5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4500"/>
                            </p:stCondLst>
                            <p:childTnLst>
                              <p:par>
                                <p:cTn id="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05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4" grpId="0"/>
      <p:bldP spid="105475" grpId="0" build="p"/>
      <p:bldP spid="105478" grpId="0"/>
      <p:bldP spid="10548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z="5400" i="1" smtClean="0">
                <a:solidFill>
                  <a:srgbClr val="F7F70F"/>
                </a:solidFill>
              </a:rPr>
              <a:t>Источники</a:t>
            </a:r>
          </a:p>
        </p:txBody>
      </p:sp>
      <p:sp>
        <p:nvSpPr>
          <p:cNvPr id="114691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0" y="1484313"/>
            <a:ext cx="4284663" cy="51847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ru-RU" sz="240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Краткая химическая энциклопедия.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Шульц М. М., Мазурин О. В. «Современные представления о строении стёкол и их свойствах». Л.: Наука. 1988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>М. И. Ожован. Топологические характеристики связей в окисных системах SiO</a:t>
            </a:r>
            <a:r>
              <a:rPr lang="ru-RU" sz="2400" baseline="-25000" smtClean="0"/>
              <a:t>2</a:t>
            </a:r>
            <a:r>
              <a:rPr lang="ru-RU" sz="2400" smtClean="0"/>
              <a:t> и GeO</a:t>
            </a:r>
            <a:r>
              <a:rPr lang="ru-RU" sz="2400" baseline="-25000" smtClean="0"/>
              <a:t>2</a:t>
            </a:r>
            <a:r>
              <a:rPr lang="ru-RU" sz="2400" smtClean="0"/>
              <a:t> при переходе стекло-жидкость. ЖЭТФ, 130 (5) 944—956 (2006).</a:t>
            </a:r>
          </a:p>
        </p:txBody>
      </p:sp>
      <p:pic>
        <p:nvPicPr>
          <p:cNvPr id="114695" name="Picture 7" descr="steklo-bea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84663" y="2060575"/>
            <a:ext cx="4679950" cy="370363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4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4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4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4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70" decel="100000"/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770" decel="100000"/>
                                        <p:tgtEl>
                                          <p:spTgt spid="11469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2" dur="770" fill="hold"/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4" dur="770" fill="hold"/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0" grpId="0"/>
      <p:bldP spid="11469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40" name="Picture 4" descr="DSC03391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16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76475"/>
            <a:ext cx="8948738" cy="2160588"/>
          </a:xfrm>
        </p:spPr>
        <p:txBody>
          <a:bodyPr/>
          <a:lstStyle/>
          <a:p>
            <a:pPr eaLnBrk="1" hangingPunct="1">
              <a:defRPr/>
            </a:pPr>
            <a:r>
              <a:rPr lang="ru-RU" sz="4800" b="1" i="1" smtClean="0">
                <a:solidFill>
                  <a:srgbClr val="FF9900"/>
                </a:solidFill>
              </a:rPr>
              <a:t>Выполнил </a:t>
            </a:r>
            <a:br>
              <a:rPr lang="ru-RU" sz="4800" b="1" i="1" smtClean="0">
                <a:solidFill>
                  <a:srgbClr val="FF9900"/>
                </a:solidFill>
              </a:rPr>
            </a:br>
            <a:r>
              <a:rPr lang="ru-RU" sz="4800" b="1" i="1" smtClean="0">
                <a:solidFill>
                  <a:srgbClr val="FF9900"/>
                </a:solidFill>
              </a:rPr>
              <a:t>ученик 9 «Г» класса</a:t>
            </a:r>
            <a:r>
              <a:rPr lang="ru-RU" sz="4000" smtClean="0"/>
              <a:t/>
            </a:r>
            <a:br>
              <a:rPr lang="ru-RU" sz="4000" smtClean="0"/>
            </a:br>
            <a:r>
              <a:rPr lang="ru-RU" sz="6000" b="1" i="1" smtClean="0">
                <a:solidFill>
                  <a:srgbClr val="FF0000"/>
                </a:solidFill>
              </a:rPr>
              <a:t>Жадан Михаил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6" grpId="0"/>
    </p:bldLst>
  </p:timing>
</p:sld>
</file>

<file path=ppt/theme/theme1.xml><?xml version="1.0" encoding="utf-8"?>
<a:theme xmlns:a="http://schemas.openxmlformats.org/drawingml/2006/main" name="Сумерки">
  <a:themeElements>
    <a:clrScheme name="Сумерки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Сумерки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умерки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10">
        <a:dk1>
          <a:srgbClr val="003366"/>
        </a:dk1>
        <a:lt1>
          <a:srgbClr val="FFFFFF"/>
        </a:lt1>
        <a:dk2>
          <a:srgbClr val="0A1688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AABC3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11">
        <a:dk1>
          <a:srgbClr val="000000"/>
        </a:dk1>
        <a:lt1>
          <a:srgbClr val="1910C4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ABAAD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кстура">
  <a:themeElements>
    <a:clrScheme name="Текстура 9">
      <a:dk1>
        <a:srgbClr val="003366"/>
      </a:dk1>
      <a:lt1>
        <a:srgbClr val="FFFFFF"/>
      </a:lt1>
      <a:dk2>
        <a:srgbClr val="0A1688"/>
      </a:dk2>
      <a:lt2>
        <a:srgbClr val="E5FFFF"/>
      </a:lt2>
      <a:accent1>
        <a:srgbClr val="009999"/>
      </a:accent1>
      <a:accent2>
        <a:srgbClr val="336699"/>
      </a:accent2>
      <a:accent3>
        <a:srgbClr val="AAABC3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Тексту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кстура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ура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ура 9">
        <a:dk1>
          <a:srgbClr val="003366"/>
        </a:dk1>
        <a:lt1>
          <a:srgbClr val="FFFFFF"/>
        </a:lt1>
        <a:dk2>
          <a:srgbClr val="0A1688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AABC3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10">
        <a:dk1>
          <a:srgbClr val="000000"/>
        </a:dk1>
        <a:lt1>
          <a:srgbClr val="1910C4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ABAAD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Лучи">
  <a:themeElements>
    <a:clrScheme name="Лучи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Луч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Лучи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Лучи 10">
        <a:dk1>
          <a:srgbClr val="000000"/>
        </a:dk1>
        <a:lt1>
          <a:srgbClr val="1910C4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ABAAD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Орбита">
  <a:themeElements>
    <a:clrScheme name="Орбита 3">
      <a:dk1>
        <a:srgbClr val="000066"/>
      </a:dk1>
      <a:lt1>
        <a:srgbClr val="FFFFFF"/>
      </a:lt1>
      <a:dk2>
        <a:srgbClr val="000099"/>
      </a:dk2>
      <a:lt2>
        <a:srgbClr val="9FBFFF"/>
      </a:lt2>
      <a:accent1>
        <a:srgbClr val="0099CC"/>
      </a:accent1>
      <a:accent2>
        <a:srgbClr val="00CC66"/>
      </a:accent2>
      <a:accent3>
        <a:srgbClr val="AAAACA"/>
      </a:accent3>
      <a:accent4>
        <a:srgbClr val="DADADA"/>
      </a:accent4>
      <a:accent5>
        <a:srgbClr val="AACAE2"/>
      </a:accent5>
      <a:accent6>
        <a:srgbClr val="00B95C"/>
      </a:accent6>
      <a:hlink>
        <a:srgbClr val="00FFFF"/>
      </a:hlink>
      <a:folHlink>
        <a:srgbClr val="CDE6FF"/>
      </a:folHlink>
    </a:clrScheme>
    <a:fontScheme name="Орбит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рбита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рбита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10">
        <a:dk1>
          <a:srgbClr val="000000"/>
        </a:dk1>
        <a:lt1>
          <a:srgbClr val="1910C4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ABAAD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Слои">
  <a:themeElements>
    <a:clrScheme name="Слои 11">
      <a:dk1>
        <a:srgbClr val="000000"/>
      </a:dk1>
      <a:lt1>
        <a:srgbClr val="1910C4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ABAAD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Слои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лои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11">
        <a:dk1>
          <a:srgbClr val="000000"/>
        </a:dk1>
        <a:lt1>
          <a:srgbClr val="1910C4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ABAAD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Течение">
  <a:themeElements>
    <a:clrScheme name="Течение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Течение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Трава">
  <a:themeElements>
    <a:clrScheme name="Трава 6">
      <a:dk1>
        <a:srgbClr val="48486A"/>
      </a:dk1>
      <a:lt1>
        <a:srgbClr val="FFFFFF"/>
      </a:lt1>
      <a:dk2>
        <a:srgbClr val="000099"/>
      </a:dk2>
      <a:lt2>
        <a:srgbClr val="F8F8F8"/>
      </a:lt2>
      <a:accent1>
        <a:srgbClr val="6699FF"/>
      </a:accent1>
      <a:accent2>
        <a:srgbClr val="0000FF"/>
      </a:accent2>
      <a:accent3>
        <a:srgbClr val="AAAACA"/>
      </a:accent3>
      <a:accent4>
        <a:srgbClr val="DADADA"/>
      </a:accent4>
      <a:accent5>
        <a:srgbClr val="B8CAFF"/>
      </a:accent5>
      <a:accent6>
        <a:srgbClr val="0000E7"/>
      </a:accent6>
      <a:hlink>
        <a:srgbClr val="3DCCFF"/>
      </a:hlink>
      <a:folHlink>
        <a:srgbClr val="CCECFF"/>
      </a:folHlink>
    </a:clrScheme>
    <a:fontScheme name="Трав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рава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рава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Shimmer</Template>
  <TotalTime>202</TotalTime>
  <Words>722</Words>
  <Application>Microsoft Office PowerPoint</Application>
  <PresentationFormat>On-screen Show (4:3)</PresentationFormat>
  <Paragraphs>42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Сумерки</vt:lpstr>
      <vt:lpstr>Текстура</vt:lpstr>
      <vt:lpstr>Лучи</vt:lpstr>
      <vt:lpstr>Орбита</vt:lpstr>
      <vt:lpstr>Слои</vt:lpstr>
      <vt:lpstr>Течение</vt:lpstr>
      <vt:lpstr>Трава</vt:lpstr>
      <vt:lpstr>Стекло </vt:lpstr>
      <vt:lpstr>Стекло это…</vt:lpstr>
      <vt:lpstr>История стекла</vt:lpstr>
      <vt:lpstr>Свойства стекла</vt:lpstr>
      <vt:lpstr>Slide 5</vt:lpstr>
      <vt:lpstr>Стеклообразующие вещества</vt:lpstr>
      <vt:lpstr>Художественное стекло</vt:lpstr>
      <vt:lpstr>Виды стекол</vt:lpstr>
      <vt:lpstr>Источники</vt:lpstr>
      <vt:lpstr>Slide 10</vt:lpstr>
      <vt:lpstr>Выполнил  ученик 9 «Г» класса Жадан Михаил</vt:lpstr>
    </vt:vector>
  </TitlesOfParts>
  <Company>SamForum.ws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Стекло </dc:title>
  <dc:creator>SamLab.ws</dc:creator>
  <cp:lastModifiedBy>Windows User</cp:lastModifiedBy>
  <cp:revision>12</cp:revision>
  <dcterms:created xsi:type="dcterms:W3CDTF">2009-02-25T15:26:04Z</dcterms:created>
  <dcterms:modified xsi:type="dcterms:W3CDTF">2016-02-08T13:48:37Z</dcterms:modified>
</cp:coreProperties>
</file>