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  <p:sldMasterId id="2147483716" r:id="rId3"/>
  </p:sldMasterIdLst>
  <p:notesMasterIdLst>
    <p:notesMasterId r:id="rId16"/>
  </p:notesMasterIdLst>
  <p:sldIdLst>
    <p:sldId id="259" r:id="rId4"/>
    <p:sldId id="260" r:id="rId5"/>
    <p:sldId id="261" r:id="rId6"/>
    <p:sldId id="282" r:id="rId7"/>
    <p:sldId id="286" r:id="rId8"/>
    <p:sldId id="279" r:id="rId9"/>
    <p:sldId id="262" r:id="rId10"/>
    <p:sldId id="284" r:id="rId11"/>
    <p:sldId id="267" r:id="rId12"/>
    <p:sldId id="268" r:id="rId13"/>
    <p:sldId id="269" r:id="rId14"/>
    <p:sldId id="288" r:id="rId1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30" d="100"/>
          <a:sy n="130" d="100"/>
        </p:scale>
        <p:origin x="234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49AD7F-72B3-43CB-9A33-45299D822930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499E81-0C7F-4D54-B606-CF3785A14C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415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8D0B-50A3-4AFB-82C1-AC6CE295F8A6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A9EDF-F6A9-4C59-A68C-2258BD33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505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8D0B-50A3-4AFB-82C1-AC6CE295F8A6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A9EDF-F6A9-4C59-A68C-2258BD33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648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8D0B-50A3-4AFB-82C1-AC6CE295F8A6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A9EDF-F6A9-4C59-A68C-2258BD33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53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8D0B-50A3-4AFB-82C1-AC6CE295F8A6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A9EDF-F6A9-4C59-A68C-2258BD33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1196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8D0B-50A3-4AFB-82C1-AC6CE295F8A6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A9EDF-F6A9-4C59-A68C-2258BD33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277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8D0B-50A3-4AFB-82C1-AC6CE295F8A6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A9EDF-F6A9-4C59-A68C-2258BD33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138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8D0B-50A3-4AFB-82C1-AC6CE295F8A6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A9EDF-F6A9-4C59-A68C-2258BD33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311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8D0B-50A3-4AFB-82C1-AC6CE295F8A6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A9EDF-F6A9-4C59-A68C-2258BD33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598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8D0B-50A3-4AFB-82C1-AC6CE295F8A6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A9EDF-F6A9-4C59-A68C-2258BD33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312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8D0B-50A3-4AFB-82C1-AC6CE295F8A6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A9EDF-F6A9-4C59-A68C-2258BD33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4472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8D0B-50A3-4AFB-82C1-AC6CE295F8A6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A9EDF-F6A9-4C59-A68C-2258BD33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17671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921433" y="1060352"/>
            <a:ext cx="210312" cy="157734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157288" y="1008460"/>
            <a:ext cx="63500" cy="48815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269923"/>
            <a:ext cx="7406640" cy="1104138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387548"/>
            <a:ext cx="7406640" cy="1314450"/>
          </a:xfrm>
        </p:spPr>
        <p:txBody>
          <a:bodyPr tIns="0"/>
          <a:lstStyle>
            <a:lvl1pPr marL="20574" indent="0" algn="l">
              <a:buNone/>
              <a:defRPr sz="195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4215934E-0A51-4EE2-A876-6935D93F35E2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214541"/>
      </p:ext>
    </p:extLst>
  </p:cSld>
  <p:clrMapOvr>
    <a:masterClrMapping/>
  </p:clrMapOvr>
  <p:transition advClick="0" advTm="20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BB026D0B-346F-4673-A3CD-24BF0A9C5183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154328"/>
      </p:ext>
    </p:extLst>
  </p:cSld>
  <p:clrMapOvr>
    <a:masterClrMapping/>
  </p:clrMapOvr>
  <p:transition advClick="0" advTm="20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2825" y="0"/>
            <a:ext cx="6858000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 bwMode="invGray">
          <a:xfrm>
            <a:off x="2286000" y="0"/>
            <a:ext cx="76200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172321" y="2110992"/>
            <a:ext cx="210312" cy="157734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408238" y="2059781"/>
            <a:ext cx="63500" cy="47625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1950244"/>
            <a:ext cx="6400800" cy="1714500"/>
          </a:xfrm>
        </p:spPr>
        <p:txBody>
          <a:bodyPr anchor="t"/>
          <a:lstStyle>
            <a:lvl1pPr algn="l">
              <a:lnSpc>
                <a:spcPts val="3375"/>
              </a:lnSpc>
              <a:buNone/>
              <a:defRPr sz="3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800100"/>
            <a:ext cx="6400800" cy="1132284"/>
          </a:xfrm>
        </p:spPr>
        <p:txBody>
          <a:bodyPr anchor="b"/>
          <a:lstStyle>
            <a:lvl1pPr marL="13716" indent="0">
              <a:lnSpc>
                <a:spcPts val="1725"/>
              </a:lnSpc>
              <a:spcBef>
                <a:spcPts val="0"/>
              </a:spcBef>
              <a:buNone/>
              <a:defRPr sz="15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5AFA0DA8-E6F0-4D18-B9A3-B0B3B62FEF21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253164"/>
      </p:ext>
    </p:extLst>
  </p:cSld>
  <p:clrMapOvr>
    <a:masterClrMapping/>
  </p:clrMapOvr>
  <p:transition advClick="0" advTm="20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05740"/>
            <a:ext cx="749808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143000"/>
            <a:ext cx="3657600" cy="349758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143000"/>
            <a:ext cx="3657600" cy="349758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653FB8F2-CB25-42C6-83D2-AD4CC887C098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37423"/>
      </p:ext>
    </p:extLst>
  </p:cSld>
  <p:clrMapOvr>
    <a:masterClrMapping/>
  </p:clrMapOvr>
  <p:transition advClick="0" advTm="20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70252"/>
            <a:ext cx="8229600" cy="857250"/>
          </a:xfrm>
        </p:spPr>
        <p:txBody>
          <a:bodyPr/>
          <a:lstStyle>
            <a:lvl1pPr algn="ctr">
              <a:defRPr sz="3375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246209"/>
            <a:ext cx="4023360" cy="48006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48006" indent="0" algn="l">
              <a:lnSpc>
                <a:spcPct val="100000"/>
              </a:lnSpc>
              <a:spcBef>
                <a:spcPts val="75"/>
              </a:spcBef>
              <a:buNone/>
              <a:defRPr sz="1425" b="0">
                <a:solidFill>
                  <a:schemeClr val="tx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246209"/>
            <a:ext cx="4023360" cy="48006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48006" indent="0" algn="l">
              <a:lnSpc>
                <a:spcPct val="100000"/>
              </a:lnSpc>
              <a:spcBef>
                <a:spcPts val="75"/>
              </a:spcBef>
              <a:buNone/>
              <a:defRPr sz="1425" b="0">
                <a:solidFill>
                  <a:schemeClr val="tx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727002"/>
            <a:ext cx="4023360" cy="30861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294894" indent="-205740">
              <a:lnSpc>
                <a:spcPct val="100000"/>
              </a:lnSpc>
              <a:spcBef>
                <a:spcPts val="525"/>
              </a:spcBef>
              <a:defRPr sz="1800"/>
            </a:lvl1pPr>
            <a:lvl2pPr>
              <a:lnSpc>
                <a:spcPct val="100000"/>
              </a:lnSpc>
              <a:spcBef>
                <a:spcPts val="525"/>
              </a:spcBef>
              <a:defRPr sz="1500"/>
            </a:lvl2pPr>
            <a:lvl3pPr>
              <a:lnSpc>
                <a:spcPct val="100000"/>
              </a:lnSpc>
              <a:spcBef>
                <a:spcPts val="525"/>
              </a:spcBef>
              <a:defRPr sz="1350"/>
            </a:lvl3pPr>
            <a:lvl4pPr>
              <a:lnSpc>
                <a:spcPct val="100000"/>
              </a:lnSpc>
              <a:spcBef>
                <a:spcPts val="525"/>
              </a:spcBef>
              <a:defRPr sz="1200"/>
            </a:lvl4pPr>
            <a:lvl5pPr>
              <a:lnSpc>
                <a:spcPct val="100000"/>
              </a:lnSpc>
              <a:spcBef>
                <a:spcPts val="525"/>
              </a:spcBef>
              <a:defRPr sz="12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727002"/>
            <a:ext cx="4023360" cy="30861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294894" indent="-205740">
              <a:lnSpc>
                <a:spcPct val="100000"/>
              </a:lnSpc>
              <a:spcBef>
                <a:spcPts val="525"/>
              </a:spcBef>
              <a:defRPr sz="1800"/>
            </a:lvl1pPr>
            <a:lvl2pPr>
              <a:lnSpc>
                <a:spcPct val="100000"/>
              </a:lnSpc>
              <a:spcBef>
                <a:spcPts val="525"/>
              </a:spcBef>
              <a:defRPr sz="1500"/>
            </a:lvl2pPr>
            <a:lvl3pPr>
              <a:lnSpc>
                <a:spcPct val="100000"/>
              </a:lnSpc>
              <a:spcBef>
                <a:spcPts val="525"/>
              </a:spcBef>
              <a:defRPr sz="1350"/>
            </a:lvl3pPr>
            <a:lvl4pPr>
              <a:lnSpc>
                <a:spcPct val="100000"/>
              </a:lnSpc>
              <a:spcBef>
                <a:spcPts val="525"/>
              </a:spcBef>
              <a:defRPr sz="1200"/>
            </a:lvl4pPr>
            <a:lvl5pPr>
              <a:lnSpc>
                <a:spcPct val="100000"/>
              </a:lnSpc>
              <a:spcBef>
                <a:spcPts val="525"/>
              </a:spcBef>
              <a:defRPr sz="12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06624FD8-AC92-4387-A00D-4FF2C8B85BC3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520635"/>
      </p:ext>
    </p:extLst>
  </p:cSld>
  <p:clrMapOvr>
    <a:masterClrMapping/>
  </p:clrMapOvr>
  <p:transition advClick="0" advTm="20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05740"/>
            <a:ext cx="749808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CB774088-CB51-4FA6-8641-F3971C2A072D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8703027"/>
      </p:ext>
    </p:extLst>
  </p:cSld>
  <p:clrMapOvr>
    <a:masterClrMapping/>
  </p:clrMapOvr>
  <p:transition advClick="0" advTm="20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4414" y="0"/>
            <a:ext cx="8129587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 bwMode="invGray">
          <a:xfrm>
            <a:off x="1014414" y="0"/>
            <a:ext cx="73025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9C7E4FCC-3C62-4D17-BEEC-1250746A6283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821819"/>
      </p:ext>
    </p:extLst>
  </p:cSld>
  <p:clrMapOvr>
    <a:masterClrMapping/>
  </p:clrMapOvr>
  <p:transition advClick="0" advTm="20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2583"/>
            <a:ext cx="3810000" cy="871538"/>
          </a:xfrm>
          <a:ln>
            <a:noFill/>
          </a:ln>
        </p:spPr>
        <p:txBody>
          <a:bodyPr anchor="b"/>
          <a:lstStyle>
            <a:lvl1pPr algn="l">
              <a:lnSpc>
                <a:spcPts val="1500"/>
              </a:lnSpc>
              <a:buNone/>
              <a:defRPr sz="165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055223"/>
            <a:ext cx="3810000" cy="523875"/>
          </a:xfrm>
        </p:spPr>
        <p:txBody>
          <a:bodyPr/>
          <a:lstStyle>
            <a:lvl1pPr marL="34290" indent="0">
              <a:lnSpc>
                <a:spcPct val="100000"/>
              </a:lnSpc>
              <a:spcBef>
                <a:spcPts val="0"/>
              </a:spcBef>
              <a:buNone/>
              <a:defRPr sz="10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8153400" cy="29944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2E070382-675D-4AD8-994C-FC467BC82275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640623"/>
      </p:ext>
    </p:extLst>
  </p:cSld>
  <p:clrMapOvr>
    <a:masterClrMapping/>
  </p:clrMapOvr>
  <p:transition advClick="0" advTm="20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2000" y="800100"/>
            <a:ext cx="4572000" cy="3429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05740">
            <a:normAutofit/>
          </a:bodyPr>
          <a:lstStyle/>
          <a:p>
            <a:pPr marL="0" marR="0" lvl="0" indent="-212598" algn="l" defTabSz="685800" rtl="0" eaLnBrk="1" fontAlgn="base" latinLnBrk="0" hangingPunct="1">
              <a:lnSpc>
                <a:spcPts val="2250"/>
              </a:lnSpc>
              <a:spcBef>
                <a:spcPts val="45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 rot="19468671">
            <a:off x="396875" y="715567"/>
            <a:ext cx="685800" cy="15359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 rot="2103354" flipH="1">
            <a:off x="5003800" y="702469"/>
            <a:ext cx="649288" cy="153591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800100"/>
            <a:ext cx="2743200" cy="1485900"/>
          </a:xfrm>
        </p:spPr>
        <p:txBody>
          <a:bodyPr anchor="b">
            <a:noAutofit/>
          </a:bodyPr>
          <a:lstStyle>
            <a:lvl1pPr algn="l">
              <a:buNone/>
              <a:defRPr sz="1575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857253"/>
            <a:ext cx="4419600" cy="2635898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24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3600450"/>
            <a:ext cx="4419600" cy="571500"/>
          </a:xfrm>
        </p:spPr>
        <p:txBody>
          <a:bodyPr anchor="ctr"/>
          <a:lstStyle>
            <a:lvl1pPr marL="0" indent="0" algn="l">
              <a:lnSpc>
                <a:spcPts val="1200"/>
              </a:lnSpc>
              <a:spcBef>
                <a:spcPts val="0"/>
              </a:spcBef>
              <a:buNone/>
              <a:defRPr sz="1050">
                <a:solidFill>
                  <a:srgbClr val="777777"/>
                </a:solidFill>
              </a:defRPr>
            </a:lvl1pPr>
            <a:lvl2pPr>
              <a:defRPr sz="900"/>
            </a:lvl2pPr>
            <a:lvl3pPr>
              <a:defRPr sz="750"/>
            </a:lvl3pPr>
            <a:lvl4pPr>
              <a:defRPr sz="675"/>
            </a:lvl4pPr>
            <a:lvl5pPr>
              <a:defRPr sz="675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535332F1-5D2D-4B43-8EF6-B2680437F288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289079"/>
      </p:ext>
    </p:extLst>
  </p:cSld>
  <p:clrMapOvr>
    <a:masterClrMapping/>
  </p:clrMapOvr>
  <p:transition advClick="0" advTm="20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12F6C1B9-1517-47BA-8F62-A909224471FF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682136"/>
      </p:ext>
    </p:extLst>
  </p:cSld>
  <p:clrMapOvr>
    <a:masterClrMapping/>
  </p:clrMapOvr>
  <p:transition advClick="0" advTm="20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05980"/>
            <a:ext cx="18288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05980"/>
            <a:ext cx="55626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637A6244-DF52-439F-BFA3-A1CD80829F0B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539848"/>
      </p:ext>
    </p:extLst>
  </p:cSld>
  <p:clrMapOvr>
    <a:masterClrMapping/>
  </p:clrMapOvr>
  <p:transition advClick="0" advTm="20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289448"/>
            <a:ext cx="4038600" cy="159662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000375"/>
            <a:ext cx="4038600" cy="15978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4686300"/>
            <a:ext cx="2133600" cy="342900"/>
          </a:xfrm>
        </p:spPr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</p:spPr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4686300"/>
            <a:ext cx="2133600" cy="342900"/>
          </a:xfrm>
        </p:spPr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89615CAC-6EE1-4AEE-A686-4020E0A7C34C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326435"/>
      </p:ext>
    </p:extLst>
  </p:cSld>
  <p:clrMapOvr>
    <a:masterClrMapping/>
  </p:clrMapOvr>
  <p:transition advClick="0" advTm="20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89447"/>
            <a:ext cx="4038600" cy="33087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4686300"/>
            <a:ext cx="2133600" cy="342900"/>
          </a:xfrm>
        </p:spPr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</p:spPr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4686300"/>
            <a:ext cx="2133600" cy="342900"/>
          </a:xfrm>
        </p:spPr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DD154363-E795-4BE6-9375-61708EFE4D90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6530373"/>
      </p:ext>
    </p:extLst>
  </p:cSld>
  <p:clrMapOvr>
    <a:masterClrMapping/>
  </p:clrMapOvr>
  <p:transition advClick="0" advTm="2000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921433" y="1060352"/>
            <a:ext cx="210312" cy="157734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157288" y="1008460"/>
            <a:ext cx="63500" cy="48815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269923"/>
            <a:ext cx="7406640" cy="1104138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387548"/>
            <a:ext cx="7406640" cy="1314450"/>
          </a:xfrm>
        </p:spPr>
        <p:txBody>
          <a:bodyPr tIns="0"/>
          <a:lstStyle>
            <a:lvl1pPr marL="20574" indent="0" algn="l">
              <a:buNone/>
              <a:defRPr sz="195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4215934E-0A51-4EE2-A876-6935D93F35E2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224268"/>
      </p:ext>
    </p:extLst>
  </p:cSld>
  <p:clrMapOvr>
    <a:masterClrMapping/>
  </p:clrMapOvr>
  <p:transition advClick="0" advTm="2000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BB026D0B-346F-4673-A3CD-24BF0A9C5183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057269"/>
      </p:ext>
    </p:extLst>
  </p:cSld>
  <p:clrMapOvr>
    <a:masterClrMapping/>
  </p:clrMapOvr>
  <p:transition advClick="0" advTm="20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2825" y="0"/>
            <a:ext cx="6858000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 bwMode="invGray">
          <a:xfrm>
            <a:off x="2286000" y="0"/>
            <a:ext cx="76200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172321" y="2110992"/>
            <a:ext cx="210312" cy="157734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408238" y="2059781"/>
            <a:ext cx="63500" cy="47625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1950244"/>
            <a:ext cx="6400800" cy="1714500"/>
          </a:xfrm>
        </p:spPr>
        <p:txBody>
          <a:bodyPr anchor="t"/>
          <a:lstStyle>
            <a:lvl1pPr algn="l">
              <a:lnSpc>
                <a:spcPts val="3375"/>
              </a:lnSpc>
              <a:buNone/>
              <a:defRPr sz="3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800100"/>
            <a:ext cx="6400800" cy="1132284"/>
          </a:xfrm>
        </p:spPr>
        <p:txBody>
          <a:bodyPr anchor="b"/>
          <a:lstStyle>
            <a:lvl1pPr marL="13716" indent="0">
              <a:lnSpc>
                <a:spcPts val="1725"/>
              </a:lnSpc>
              <a:spcBef>
                <a:spcPts val="0"/>
              </a:spcBef>
              <a:buNone/>
              <a:defRPr sz="15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5AFA0DA8-E6F0-4D18-B9A3-B0B3B62FEF21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0485317"/>
      </p:ext>
    </p:extLst>
  </p:cSld>
  <p:clrMapOvr>
    <a:masterClrMapping/>
  </p:clrMapOvr>
  <p:transition advClick="0" advTm="2000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05740"/>
            <a:ext cx="749808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143000"/>
            <a:ext cx="3657600" cy="349758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143000"/>
            <a:ext cx="3657600" cy="349758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653FB8F2-CB25-42C6-83D2-AD4CC887C098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908300"/>
      </p:ext>
    </p:extLst>
  </p:cSld>
  <p:clrMapOvr>
    <a:masterClrMapping/>
  </p:clrMapOvr>
  <p:transition advClick="0" advTm="2000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70252"/>
            <a:ext cx="8229600" cy="857250"/>
          </a:xfrm>
        </p:spPr>
        <p:txBody>
          <a:bodyPr/>
          <a:lstStyle>
            <a:lvl1pPr algn="ctr">
              <a:defRPr sz="3375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246209"/>
            <a:ext cx="4023360" cy="48006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48006" indent="0" algn="l">
              <a:lnSpc>
                <a:spcPct val="100000"/>
              </a:lnSpc>
              <a:spcBef>
                <a:spcPts val="75"/>
              </a:spcBef>
              <a:buNone/>
              <a:defRPr sz="1425" b="0">
                <a:solidFill>
                  <a:schemeClr val="tx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246209"/>
            <a:ext cx="4023360" cy="48006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48006" indent="0" algn="l">
              <a:lnSpc>
                <a:spcPct val="100000"/>
              </a:lnSpc>
              <a:spcBef>
                <a:spcPts val="75"/>
              </a:spcBef>
              <a:buNone/>
              <a:defRPr sz="1425" b="0">
                <a:solidFill>
                  <a:schemeClr val="tx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727002"/>
            <a:ext cx="4023360" cy="30861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294894" indent="-205740">
              <a:lnSpc>
                <a:spcPct val="100000"/>
              </a:lnSpc>
              <a:spcBef>
                <a:spcPts val="525"/>
              </a:spcBef>
              <a:defRPr sz="1800"/>
            </a:lvl1pPr>
            <a:lvl2pPr>
              <a:lnSpc>
                <a:spcPct val="100000"/>
              </a:lnSpc>
              <a:spcBef>
                <a:spcPts val="525"/>
              </a:spcBef>
              <a:defRPr sz="1500"/>
            </a:lvl2pPr>
            <a:lvl3pPr>
              <a:lnSpc>
                <a:spcPct val="100000"/>
              </a:lnSpc>
              <a:spcBef>
                <a:spcPts val="525"/>
              </a:spcBef>
              <a:defRPr sz="1350"/>
            </a:lvl3pPr>
            <a:lvl4pPr>
              <a:lnSpc>
                <a:spcPct val="100000"/>
              </a:lnSpc>
              <a:spcBef>
                <a:spcPts val="525"/>
              </a:spcBef>
              <a:defRPr sz="1200"/>
            </a:lvl4pPr>
            <a:lvl5pPr>
              <a:lnSpc>
                <a:spcPct val="100000"/>
              </a:lnSpc>
              <a:spcBef>
                <a:spcPts val="525"/>
              </a:spcBef>
              <a:defRPr sz="12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727002"/>
            <a:ext cx="4023360" cy="30861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294894" indent="-205740">
              <a:lnSpc>
                <a:spcPct val="100000"/>
              </a:lnSpc>
              <a:spcBef>
                <a:spcPts val="525"/>
              </a:spcBef>
              <a:defRPr sz="1800"/>
            </a:lvl1pPr>
            <a:lvl2pPr>
              <a:lnSpc>
                <a:spcPct val="100000"/>
              </a:lnSpc>
              <a:spcBef>
                <a:spcPts val="525"/>
              </a:spcBef>
              <a:defRPr sz="1500"/>
            </a:lvl2pPr>
            <a:lvl3pPr>
              <a:lnSpc>
                <a:spcPct val="100000"/>
              </a:lnSpc>
              <a:spcBef>
                <a:spcPts val="525"/>
              </a:spcBef>
              <a:defRPr sz="1350"/>
            </a:lvl3pPr>
            <a:lvl4pPr>
              <a:lnSpc>
                <a:spcPct val="100000"/>
              </a:lnSpc>
              <a:spcBef>
                <a:spcPts val="525"/>
              </a:spcBef>
              <a:defRPr sz="1200"/>
            </a:lvl4pPr>
            <a:lvl5pPr>
              <a:lnSpc>
                <a:spcPct val="100000"/>
              </a:lnSpc>
              <a:spcBef>
                <a:spcPts val="525"/>
              </a:spcBef>
              <a:defRPr sz="12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06624FD8-AC92-4387-A00D-4FF2C8B85BC3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781067"/>
      </p:ext>
    </p:extLst>
  </p:cSld>
  <p:clrMapOvr>
    <a:masterClrMapping/>
  </p:clrMapOvr>
  <p:transition advClick="0" advTm="2000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05740"/>
            <a:ext cx="749808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CB774088-CB51-4FA6-8641-F3971C2A072D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1319598"/>
      </p:ext>
    </p:extLst>
  </p:cSld>
  <p:clrMapOvr>
    <a:masterClrMapping/>
  </p:clrMapOvr>
  <p:transition advClick="0" advTm="2000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4414" y="0"/>
            <a:ext cx="8129587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 bwMode="invGray">
          <a:xfrm>
            <a:off x="1014414" y="0"/>
            <a:ext cx="73025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9C7E4FCC-3C62-4D17-BEEC-1250746A6283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846750"/>
      </p:ext>
    </p:extLst>
  </p:cSld>
  <p:clrMapOvr>
    <a:masterClrMapping/>
  </p:clrMapOvr>
  <p:transition advClick="0" advTm="2000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2583"/>
            <a:ext cx="3810000" cy="871538"/>
          </a:xfrm>
          <a:ln>
            <a:noFill/>
          </a:ln>
        </p:spPr>
        <p:txBody>
          <a:bodyPr anchor="b"/>
          <a:lstStyle>
            <a:lvl1pPr algn="l">
              <a:lnSpc>
                <a:spcPts val="1500"/>
              </a:lnSpc>
              <a:buNone/>
              <a:defRPr sz="165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055223"/>
            <a:ext cx="3810000" cy="523875"/>
          </a:xfrm>
        </p:spPr>
        <p:txBody>
          <a:bodyPr/>
          <a:lstStyle>
            <a:lvl1pPr marL="34290" indent="0">
              <a:lnSpc>
                <a:spcPct val="100000"/>
              </a:lnSpc>
              <a:spcBef>
                <a:spcPts val="0"/>
              </a:spcBef>
              <a:buNone/>
              <a:defRPr sz="10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8153400" cy="29944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2E070382-675D-4AD8-994C-FC467BC82275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8293"/>
      </p:ext>
    </p:extLst>
  </p:cSld>
  <p:clrMapOvr>
    <a:masterClrMapping/>
  </p:clrMapOvr>
  <p:transition advClick="0" advTm="2000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2000" y="800100"/>
            <a:ext cx="4572000" cy="3429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05740">
            <a:normAutofit/>
          </a:bodyPr>
          <a:lstStyle/>
          <a:p>
            <a:pPr marL="0" marR="0" lvl="0" indent="-212598" algn="l" defTabSz="685800" rtl="0" eaLnBrk="1" fontAlgn="base" latinLnBrk="0" hangingPunct="1">
              <a:lnSpc>
                <a:spcPts val="2250"/>
              </a:lnSpc>
              <a:spcBef>
                <a:spcPts val="45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 rot="19468671">
            <a:off x="396875" y="715567"/>
            <a:ext cx="685800" cy="15359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 rot="2103354" flipH="1">
            <a:off x="5003800" y="702469"/>
            <a:ext cx="649288" cy="153591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800100"/>
            <a:ext cx="2743200" cy="1485900"/>
          </a:xfrm>
        </p:spPr>
        <p:txBody>
          <a:bodyPr anchor="b">
            <a:noAutofit/>
          </a:bodyPr>
          <a:lstStyle>
            <a:lvl1pPr algn="l">
              <a:buNone/>
              <a:defRPr sz="1575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857253"/>
            <a:ext cx="4419600" cy="2635898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24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3600450"/>
            <a:ext cx="4419600" cy="571500"/>
          </a:xfrm>
        </p:spPr>
        <p:txBody>
          <a:bodyPr anchor="ctr"/>
          <a:lstStyle>
            <a:lvl1pPr marL="0" indent="0" algn="l">
              <a:lnSpc>
                <a:spcPts val="1200"/>
              </a:lnSpc>
              <a:spcBef>
                <a:spcPts val="0"/>
              </a:spcBef>
              <a:buNone/>
              <a:defRPr sz="1050">
                <a:solidFill>
                  <a:srgbClr val="777777"/>
                </a:solidFill>
              </a:defRPr>
            </a:lvl1pPr>
            <a:lvl2pPr>
              <a:defRPr sz="900"/>
            </a:lvl2pPr>
            <a:lvl3pPr>
              <a:defRPr sz="750"/>
            </a:lvl3pPr>
            <a:lvl4pPr>
              <a:defRPr sz="675"/>
            </a:lvl4pPr>
            <a:lvl5pPr>
              <a:defRPr sz="675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535332F1-5D2D-4B43-8EF6-B2680437F288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721182"/>
      </p:ext>
    </p:extLst>
  </p:cSld>
  <p:clrMapOvr>
    <a:masterClrMapping/>
  </p:clrMapOvr>
  <p:transition advClick="0" advTm="2000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12F6C1B9-1517-47BA-8F62-A909224471FF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620565"/>
      </p:ext>
    </p:extLst>
  </p:cSld>
  <p:clrMapOvr>
    <a:masterClrMapping/>
  </p:clrMapOvr>
  <p:transition advClick="0" advTm="2000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05980"/>
            <a:ext cx="18288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05980"/>
            <a:ext cx="55626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637A6244-DF52-439F-BFA3-A1CD80829F0B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874736"/>
      </p:ext>
    </p:extLst>
  </p:cSld>
  <p:clrMapOvr>
    <a:masterClrMapping/>
  </p:clrMapOvr>
  <p:transition advClick="0" advTm="20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289448"/>
            <a:ext cx="4038600" cy="159662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000375"/>
            <a:ext cx="4038600" cy="15978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4686300"/>
            <a:ext cx="2133600" cy="342900"/>
          </a:xfrm>
        </p:spPr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</p:spPr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4686300"/>
            <a:ext cx="2133600" cy="342900"/>
          </a:xfrm>
        </p:spPr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89615CAC-6EE1-4AEE-A686-4020E0A7C34C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897916"/>
      </p:ext>
    </p:extLst>
  </p:cSld>
  <p:clrMapOvr>
    <a:masterClrMapping/>
  </p:clrMapOvr>
  <p:transition advClick="0" advTm="20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89447"/>
            <a:ext cx="4038600" cy="33087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4686300"/>
            <a:ext cx="2133600" cy="342900"/>
          </a:xfrm>
        </p:spPr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</p:spPr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4686300"/>
            <a:ext cx="2133600" cy="342900"/>
          </a:xfrm>
        </p:spPr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DD154363-E795-4BE6-9375-61708EFE4D90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81367"/>
      </p:ext>
    </p:extLst>
  </p:cSld>
  <p:clrMapOvr>
    <a:masterClrMapping/>
  </p:clrMapOvr>
  <p:transition advClick="0" advTm="2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68D0B-50A3-4AFB-82C1-AC6CE295F8A6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A9EDF-F6A9-4C59-A68C-2258BD336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591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611981"/>
            <a:ext cx="1638300" cy="1228725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68275" y="15479"/>
            <a:ext cx="1703388" cy="1277540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1" name="Кольцо 10"/>
          <p:cNvSpPr/>
          <p:nvPr/>
        </p:nvSpPr>
        <p:spPr>
          <a:xfrm rot="2315675">
            <a:off x="182882" y="791308"/>
            <a:ext cx="1125717" cy="826968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12826" y="0"/>
            <a:ext cx="8131175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05979"/>
            <a:ext cx="7499350" cy="85725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085850"/>
            <a:ext cx="74993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4729162"/>
            <a:ext cx="2133600" cy="357188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900">
                <a:solidFill>
                  <a:schemeClr val="bg2">
                    <a:shade val="50000"/>
                    <a:satMod val="200000"/>
                  </a:schemeClr>
                </a:solidFill>
                <a:latin typeface="Arial" charset="0"/>
              </a:defRPr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4729162"/>
            <a:ext cx="2895600" cy="357188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9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Arial" charset="0"/>
              </a:defRPr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900">
                <a:solidFill>
                  <a:srgbClr val="B5A788"/>
                </a:solidFill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78CBBBCD-2E4F-4B6F-8A2C-6A226BB8EB68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4" y="0"/>
            <a:ext cx="73025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3077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ransition advClick="0" advTm="20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25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25">
          <a:solidFill>
            <a:srgbClr val="572314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25">
          <a:solidFill>
            <a:srgbClr val="572314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25">
          <a:solidFill>
            <a:srgbClr val="572314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25">
          <a:solidFill>
            <a:srgbClr val="572314"/>
          </a:solidFill>
          <a:latin typeface="Corbel" pitchFamily="34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225">
          <a:solidFill>
            <a:srgbClr val="572314"/>
          </a:solidFill>
          <a:latin typeface="Corbel" pitchFamily="34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225">
          <a:solidFill>
            <a:srgbClr val="572314"/>
          </a:solidFill>
          <a:latin typeface="Corbel" pitchFamily="34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225">
          <a:solidFill>
            <a:srgbClr val="572314"/>
          </a:solidFill>
          <a:latin typeface="Corbel" pitchFamily="34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225">
          <a:solidFill>
            <a:srgbClr val="572314"/>
          </a:solidFill>
          <a:latin typeface="Corbel" pitchFamily="34" charset="0"/>
        </a:defRPr>
      </a:lvl9pPr>
      <a:extLst/>
    </p:titleStyle>
    <p:bodyStyle>
      <a:lvl1pPr marL="273844" indent="-211931" algn="l" rtl="0" eaLnBrk="0" fontAlgn="base" hangingPunct="0">
        <a:spcBef>
          <a:spcPts val="45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79822" indent="-177404" algn="l" rtl="0" eaLnBrk="0" fontAlgn="base" hangingPunct="0">
        <a:spcBef>
          <a:spcPts val="413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664369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22722" indent="-129779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anose="05020102010507070707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972741" indent="-136922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anose="05020102010507070707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131570" indent="-13716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1289304" indent="-13716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440180" indent="-13716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1597914" indent="-13716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611981"/>
            <a:ext cx="1638300" cy="1228725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68275" y="15479"/>
            <a:ext cx="1703388" cy="1277540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1" name="Кольцо 10"/>
          <p:cNvSpPr/>
          <p:nvPr/>
        </p:nvSpPr>
        <p:spPr>
          <a:xfrm rot="2315675">
            <a:off x="182882" y="791308"/>
            <a:ext cx="1125717" cy="826968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12826" y="0"/>
            <a:ext cx="8131175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05979"/>
            <a:ext cx="7499350" cy="85725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085850"/>
            <a:ext cx="74993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4729162"/>
            <a:ext cx="2133600" cy="357188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900">
                <a:solidFill>
                  <a:schemeClr val="bg2">
                    <a:shade val="50000"/>
                    <a:satMod val="200000"/>
                  </a:schemeClr>
                </a:solidFill>
                <a:latin typeface="Arial" charset="0"/>
              </a:defRPr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4729162"/>
            <a:ext cx="2895600" cy="357188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9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Arial" charset="0"/>
              </a:defRPr>
            </a:lvl1pPr>
            <a:extLst/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900">
                <a:solidFill>
                  <a:srgbClr val="B5A788"/>
                </a:solidFill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78CBBBCD-2E4F-4B6F-8A2C-6A226BB8EB68}" type="slidenum">
              <a:rPr lang="ru-RU" altLang="en-US" smtClean="0"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en-US" smtClean="0">
              <a:latin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4" y="0"/>
            <a:ext cx="73025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5654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</p:sldLayoutIdLst>
  <p:transition advClick="0" advTm="20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25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25">
          <a:solidFill>
            <a:srgbClr val="572314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25">
          <a:solidFill>
            <a:srgbClr val="572314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25">
          <a:solidFill>
            <a:srgbClr val="572314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25">
          <a:solidFill>
            <a:srgbClr val="572314"/>
          </a:solidFill>
          <a:latin typeface="Corbel" pitchFamily="34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225">
          <a:solidFill>
            <a:srgbClr val="572314"/>
          </a:solidFill>
          <a:latin typeface="Corbel" pitchFamily="34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225">
          <a:solidFill>
            <a:srgbClr val="572314"/>
          </a:solidFill>
          <a:latin typeface="Corbel" pitchFamily="34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225">
          <a:solidFill>
            <a:srgbClr val="572314"/>
          </a:solidFill>
          <a:latin typeface="Corbel" pitchFamily="34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225">
          <a:solidFill>
            <a:srgbClr val="572314"/>
          </a:solidFill>
          <a:latin typeface="Corbel" pitchFamily="34" charset="0"/>
        </a:defRPr>
      </a:lvl9pPr>
      <a:extLst/>
    </p:titleStyle>
    <p:bodyStyle>
      <a:lvl1pPr marL="273844" indent="-211931" algn="l" rtl="0" eaLnBrk="0" fontAlgn="base" hangingPunct="0">
        <a:spcBef>
          <a:spcPts val="45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79822" indent="-177404" algn="l" rtl="0" eaLnBrk="0" fontAlgn="base" hangingPunct="0">
        <a:spcBef>
          <a:spcPts val="413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664369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22722" indent="-129779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anose="05020102010507070707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972741" indent="-136922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anose="05020102010507070707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131570" indent="-13716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1289304" indent="-13716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440180" indent="-13716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1597914" indent="-13716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1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microsoft.com/office/2007/relationships/hdphoto" Target="../media/hdphoto2.wdp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png"/><Relationship Id="rId3" Type="http://schemas.openxmlformats.org/officeDocument/2006/relationships/image" Target="../media/image21.pn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pn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geo.web.ru/druza/m-sera_14Uz-1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268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-972616" y="1491630"/>
            <a:ext cx="108366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Arial" pitchFamily="34" charset="0"/>
                <a:cs typeface="Arial" pitchFamily="34" charset="0"/>
              </a:rPr>
              <a:t>Свойство и применение  серы</a:t>
            </a:r>
            <a:endParaRPr lang="ru-RU" sz="4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802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geo.web.ru/druza/m-sera_14Uz-1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cs403124.vk.me/v403124185/1af5/FI7CfdDDQY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06" y="555526"/>
            <a:ext cx="2112234" cy="15841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Дуга 7"/>
          <p:cNvSpPr/>
          <p:nvPr/>
        </p:nvSpPr>
        <p:spPr>
          <a:xfrm>
            <a:off x="3995936" y="794432"/>
            <a:ext cx="964772" cy="1224136"/>
          </a:xfrm>
          <a:prstGeom prst="arc">
            <a:avLst>
              <a:gd name="adj1" fmla="val 16940517"/>
              <a:gd name="adj2" fmla="val 4704197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131840" y="839782"/>
            <a:ext cx="122341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 smtClean="0"/>
              <a:t>S</a:t>
            </a:r>
            <a:r>
              <a:rPr lang="en-US" dirty="0" smtClean="0"/>
              <a:t> </a:t>
            </a:r>
            <a:r>
              <a:rPr lang="en-US" sz="3200" dirty="0" smtClean="0"/>
              <a:t>16+</a:t>
            </a:r>
            <a:endParaRPr lang="ru-RU" sz="3200" dirty="0"/>
          </a:p>
        </p:txBody>
      </p:sp>
      <p:sp>
        <p:nvSpPr>
          <p:cNvPr id="12" name="Дуга 11"/>
          <p:cNvSpPr/>
          <p:nvPr/>
        </p:nvSpPr>
        <p:spPr>
          <a:xfrm>
            <a:off x="4650537" y="817447"/>
            <a:ext cx="964772" cy="1224136"/>
          </a:xfrm>
          <a:prstGeom prst="arc">
            <a:avLst>
              <a:gd name="adj1" fmla="val 16940517"/>
              <a:gd name="adj2" fmla="val 4704197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Дуга 12"/>
          <p:cNvSpPr/>
          <p:nvPr/>
        </p:nvSpPr>
        <p:spPr>
          <a:xfrm>
            <a:off x="5292080" y="805345"/>
            <a:ext cx="964772" cy="1224136"/>
          </a:xfrm>
          <a:prstGeom prst="arc">
            <a:avLst>
              <a:gd name="adj1" fmla="val 16940517"/>
              <a:gd name="adj2" fmla="val 4704197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397412" y="211008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2</a:t>
            </a:r>
            <a:endParaRPr lang="ru-RU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5024493" y="210720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18</a:t>
            </a:r>
            <a:endParaRPr lang="ru-RU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5726145" y="210720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6</a:t>
            </a:r>
            <a:endParaRPr lang="ru-RU" sz="24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97" y="2579616"/>
            <a:ext cx="768098" cy="75895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67" y="3507854"/>
            <a:ext cx="1056358" cy="104378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691680" y="2571750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990033"/>
                </a:solidFill>
              </a:rPr>
              <a:t>O</a:t>
            </a:r>
            <a:endParaRPr lang="ru-RU" sz="4000" b="1" dirty="0">
              <a:solidFill>
                <a:srgbClr val="990033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91680" y="3675802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990033"/>
                </a:solidFill>
              </a:rPr>
              <a:t>S</a:t>
            </a:r>
            <a:endParaRPr lang="ru-RU" sz="4000" b="1" dirty="0">
              <a:solidFill>
                <a:srgbClr val="990033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01114" y="2738955"/>
            <a:ext cx="1391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ЭО = 3,44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419481" y="3798912"/>
            <a:ext cx="1391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ЭО = 2,58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02300" y="3363593"/>
            <a:ext cx="2749065" cy="510778"/>
          </a:xfrm>
          <a:prstGeom prst="roundRect">
            <a:avLst/>
          </a:prstGeom>
          <a:solidFill>
            <a:srgbClr val="FF7C80"/>
          </a:solidFill>
          <a:effectLst>
            <a:softEdge rad="31750"/>
          </a:effectLst>
        </p:spPr>
        <p:txBody>
          <a:bodyPr wrap="none" rtlCol="0">
            <a:spAutoFit/>
          </a:bodyPr>
          <a:lstStyle/>
          <a:p>
            <a:r>
              <a:rPr lang="ru-RU" sz="2400" dirty="0" smtClean="0"/>
              <a:t>Степени окисления</a:t>
            </a:r>
            <a:endParaRPr lang="ru-RU" sz="2400" dirty="0"/>
          </a:p>
        </p:txBody>
      </p:sp>
      <p:sp>
        <p:nvSpPr>
          <p:cNvPr id="25" name="TextBox 24"/>
          <p:cNvSpPr txBox="1"/>
          <p:nvPr/>
        </p:nvSpPr>
        <p:spPr>
          <a:xfrm>
            <a:off x="5726145" y="4009720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990033"/>
                </a:solidFill>
              </a:rPr>
              <a:t>+4</a:t>
            </a:r>
            <a:endParaRPr lang="ru-RU" sz="2400" dirty="0">
              <a:solidFill>
                <a:srgbClr val="990033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44398" y="4018266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990033"/>
                </a:solidFill>
              </a:rPr>
              <a:t>+6</a:t>
            </a:r>
            <a:endParaRPr lang="ru-RU" sz="2400" dirty="0">
              <a:solidFill>
                <a:srgbClr val="990033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119665" y="4004576"/>
            <a:ext cx="434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990033"/>
                </a:solidFill>
              </a:rPr>
              <a:t>-2</a:t>
            </a:r>
            <a:endParaRPr lang="ru-RU" sz="2400" dirty="0">
              <a:solidFill>
                <a:srgbClr val="990033"/>
              </a:solidFill>
            </a:endParaRPr>
          </a:p>
        </p:txBody>
      </p:sp>
      <p:pic>
        <p:nvPicPr>
          <p:cNvPr id="3078" name="Picture 6" descr="http://new-kvartiry.ru/images/bac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28478">
            <a:off x="6097414" y="1630706"/>
            <a:ext cx="1188015" cy="1188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6795487" y="-66721"/>
            <a:ext cx="2376487" cy="2001837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ru-RU" sz="4400" dirty="0"/>
              <a:t>S</a:t>
            </a:r>
            <a:r>
              <a:rPr lang="en-US" altLang="ru-RU" sz="4000" dirty="0"/>
              <a:t>        </a:t>
            </a:r>
            <a:r>
              <a:rPr lang="en-US" altLang="ru-RU" sz="4400" dirty="0"/>
              <a:t>16 </a:t>
            </a:r>
            <a:r>
              <a:rPr lang="en-US" altLang="ru-RU" sz="3200" dirty="0"/>
              <a:t>          </a:t>
            </a:r>
          </a:p>
          <a:p>
            <a:pPr eaLnBrk="1" hangingPunct="1"/>
            <a:r>
              <a:rPr lang="en-US" altLang="ru-RU" sz="3200" dirty="0"/>
              <a:t>Sulfur</a:t>
            </a:r>
            <a:r>
              <a:rPr lang="ru-RU" altLang="ru-RU" sz="3200" dirty="0"/>
              <a:t>    </a:t>
            </a:r>
            <a:r>
              <a:rPr lang="en-US" altLang="ru-RU" sz="3200" dirty="0"/>
              <a:t>  </a:t>
            </a:r>
            <a:r>
              <a:rPr lang="ru-RU" altLang="ru-RU" sz="2000" b="1" dirty="0"/>
              <a:t>2</a:t>
            </a:r>
            <a:r>
              <a:rPr lang="en-US" altLang="ru-RU" sz="3200" dirty="0"/>
              <a:t> </a:t>
            </a:r>
            <a:endParaRPr lang="ru-RU" altLang="ru-RU" sz="3200" dirty="0"/>
          </a:p>
          <a:p>
            <a:pPr eaLnBrk="1" hangingPunct="1"/>
            <a:r>
              <a:rPr lang="en-US" altLang="ru-RU" sz="2400" dirty="0"/>
              <a:t>32.066 </a:t>
            </a:r>
            <a:r>
              <a:rPr lang="ru-RU" altLang="ru-RU" sz="2400" dirty="0"/>
              <a:t>         8</a:t>
            </a:r>
          </a:p>
          <a:p>
            <a:pPr eaLnBrk="1" hangingPunct="1"/>
            <a:r>
              <a:rPr lang="en-US" altLang="ru-RU" sz="2400" dirty="0"/>
              <a:t> 3s</a:t>
            </a:r>
            <a:r>
              <a:rPr lang="en-US" altLang="ru-RU" sz="2400" baseline="30000" dirty="0"/>
              <a:t>2</a:t>
            </a:r>
            <a:r>
              <a:rPr lang="en-US" altLang="ru-RU" sz="2400" dirty="0"/>
              <a:t>3p</a:t>
            </a:r>
            <a:r>
              <a:rPr lang="en-US" altLang="ru-RU" sz="2400" baseline="30000" dirty="0"/>
              <a:t>4</a:t>
            </a:r>
            <a:r>
              <a:rPr lang="ru-RU" altLang="ru-RU" sz="2400" baseline="30000" dirty="0"/>
              <a:t>             </a:t>
            </a:r>
            <a:r>
              <a:rPr lang="ru-RU" altLang="ru-RU" sz="3200" baseline="30000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745481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2" grpId="0" animBg="1"/>
      <p:bldP spid="13" grpId="0" animBg="1"/>
      <p:bldP spid="10" grpId="0"/>
      <p:bldP spid="15" grpId="0"/>
      <p:bldP spid="16" grpId="0"/>
      <p:bldP spid="14" grpId="0"/>
      <p:bldP spid="20" grpId="0"/>
      <p:bldP spid="17" grpId="0"/>
      <p:bldP spid="22" grpId="0"/>
      <p:bldP spid="19" grpId="0" animBg="1"/>
      <p:bldP spid="25" grpId="0"/>
      <p:bldP spid="26" grpId="0"/>
      <p:bldP spid="27" grpId="0"/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geo.web.ru/druza/m-sera_14Uz-1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435340" y="373270"/>
            <a:ext cx="62733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Аллотропные модификации серы</a:t>
            </a:r>
            <a:endParaRPr lang="ru-RU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67543" y="1326251"/>
            <a:ext cx="21911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u="sng" dirty="0" smtClean="0"/>
              <a:t>ромбическая</a:t>
            </a:r>
            <a:endParaRPr lang="ru-RU" sz="2800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3429278" y="1307355"/>
            <a:ext cx="22669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u="sng" dirty="0" smtClean="0"/>
              <a:t>моноклинная</a:t>
            </a:r>
            <a:endParaRPr lang="ru-RU" sz="2800" u="sng" dirty="0"/>
          </a:p>
        </p:txBody>
      </p:sp>
      <p:sp>
        <p:nvSpPr>
          <p:cNvPr id="11" name="TextBox 10"/>
          <p:cNvSpPr txBox="1"/>
          <p:nvPr/>
        </p:nvSpPr>
        <p:spPr>
          <a:xfrm>
            <a:off x="6444207" y="1331341"/>
            <a:ext cx="22136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u="sng" dirty="0" smtClean="0"/>
              <a:t>пластическая</a:t>
            </a:r>
            <a:endParaRPr lang="ru-RU" sz="2800" u="sng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64433"/>
            <a:ext cx="1046416" cy="105198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037" y="1870834"/>
            <a:ext cx="1631448" cy="93120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111511"/>
            <a:ext cx="2613664" cy="46023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60856" y="3276519"/>
            <a:ext cx="21310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Хрупкое, </a:t>
            </a:r>
          </a:p>
          <a:p>
            <a:r>
              <a:rPr lang="ru-RU" sz="2000" dirty="0" smtClean="0"/>
              <a:t>жёлтое вещество.</a:t>
            </a:r>
            <a:endParaRPr lang="ru-RU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254296" y="4011910"/>
            <a:ext cx="24175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Легко измельчается </a:t>
            </a:r>
          </a:p>
          <a:p>
            <a:r>
              <a:rPr lang="ru-RU" sz="2000" dirty="0" smtClean="0"/>
              <a:t>в порошок.</a:t>
            </a:r>
            <a:endParaRPr lang="ru-RU" sz="20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128397" y="2124644"/>
            <a:ext cx="4347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S</a:t>
            </a:r>
            <a:r>
              <a:rPr lang="ru-RU" sz="2400" b="1" baseline="-25000" dirty="0">
                <a:solidFill>
                  <a:srgbClr val="002060"/>
                </a:solidFill>
              </a:rPr>
              <a:t>8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048128" y="1884925"/>
            <a:ext cx="14253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T</a:t>
            </a:r>
            <a:r>
              <a:rPr lang="ru-RU" dirty="0"/>
              <a:t>пл. 112,8 </a:t>
            </a:r>
            <a:r>
              <a:rPr lang="ru-RU" baseline="30000" dirty="0"/>
              <a:t>0</a:t>
            </a:r>
            <a:r>
              <a:rPr lang="ru-RU" dirty="0"/>
              <a:t>С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3603235" y="3292581"/>
            <a:ext cx="191905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/>
              <a:t>Это игольчатые </a:t>
            </a:r>
          </a:p>
          <a:p>
            <a:r>
              <a:rPr lang="ru-RU" sz="2000" dirty="0" smtClean="0"/>
              <a:t>кристаллы.</a:t>
            </a:r>
            <a:endParaRPr lang="ru-RU" sz="20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603235" y="4319686"/>
            <a:ext cx="16241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/>
              <a:t>T</a:t>
            </a:r>
            <a:r>
              <a:rPr lang="ru-RU" sz="2000" dirty="0"/>
              <a:t>пл. 119,3 </a:t>
            </a:r>
            <a:r>
              <a:rPr lang="ru-RU" sz="2000" baseline="30000" dirty="0" smtClean="0"/>
              <a:t>0</a:t>
            </a:r>
            <a:r>
              <a:rPr lang="ru-RU" sz="2000" dirty="0" smtClean="0"/>
              <a:t>С.</a:t>
            </a:r>
            <a:endParaRPr lang="ru-RU" sz="2000" dirty="0"/>
          </a:p>
        </p:txBody>
      </p:sp>
      <p:sp>
        <p:nvSpPr>
          <p:cNvPr id="20" name="TextBox 19"/>
          <p:cNvSpPr txBox="1"/>
          <p:nvPr/>
        </p:nvSpPr>
        <p:spPr>
          <a:xfrm>
            <a:off x="5937947" y="4022159"/>
            <a:ext cx="30539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err="1" smtClean="0"/>
              <a:t>Резиноподобная</a:t>
            </a:r>
            <a:r>
              <a:rPr lang="ru-RU" sz="2000" dirty="0" smtClean="0"/>
              <a:t> масса </a:t>
            </a:r>
          </a:p>
          <a:p>
            <a:r>
              <a:rPr lang="ru-RU" sz="2000" dirty="0" smtClean="0"/>
              <a:t>тёмно-коричневого цвета.</a:t>
            </a:r>
            <a:endParaRPr lang="ru-RU" sz="20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>
            <a:off x="2301223" y="2269120"/>
            <a:ext cx="919200" cy="1130400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93"/>
          <a:stretch/>
        </p:blipFill>
        <p:spPr>
          <a:xfrm>
            <a:off x="4412756" y="3693055"/>
            <a:ext cx="919200" cy="63771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996" y="2606135"/>
            <a:ext cx="1416024" cy="141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1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3" grpId="0"/>
      <p:bldP spid="14" grpId="0"/>
      <p:bldP spid="15" grpId="0"/>
      <p:bldP spid="17" grpId="0"/>
      <p:bldP spid="18" grpId="0"/>
      <p:bldP spid="19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303712" y="107139"/>
            <a:ext cx="6536577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000" b="1" dirty="0">
                <a:ln w="1905"/>
                <a:gradFill>
                  <a:gsLst>
                    <a:gs pos="0">
                      <a:srgbClr val="475A8D">
                        <a:shade val="20000"/>
                        <a:satMod val="200000"/>
                      </a:srgbClr>
                    </a:gs>
                    <a:gs pos="78000">
                      <a:srgbClr val="475A8D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475A8D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Физические свойства.</a:t>
            </a:r>
          </a:p>
        </p:txBody>
      </p:sp>
      <p:pic>
        <p:nvPicPr>
          <p:cNvPr id="2" name="Picture 2" descr="D:\ЮЛИЯ - документы\СЕРА\СЕРА и ее соединения\сера\Новая папка\S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25707" y="897564"/>
            <a:ext cx="2454578" cy="203854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TextBox 4"/>
          <p:cNvSpPr txBox="1"/>
          <p:nvPr/>
        </p:nvSpPr>
        <p:spPr>
          <a:xfrm>
            <a:off x="4304107" y="910816"/>
            <a:ext cx="3696893" cy="263149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642F04"/>
                </a:solidFill>
                <a:latin typeface="Comic Sans MS" pitchFamily="66" charset="0"/>
              </a:rPr>
              <a:t>— твердое агрегатное 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642F04"/>
                </a:solidFill>
                <a:latin typeface="Comic Sans MS" pitchFamily="66" charset="0"/>
              </a:rPr>
              <a:t>                      состояние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642F04"/>
                </a:solidFill>
                <a:latin typeface="Comic Sans MS" pitchFamily="66" charset="0"/>
              </a:rPr>
              <a:t>— желтого цвета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642F04"/>
                </a:solidFill>
                <a:latin typeface="Comic Sans MS" pitchFamily="66" charset="0"/>
              </a:rPr>
              <a:t>— не растворима в воде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642F04"/>
                </a:solidFill>
                <a:latin typeface="Comic Sans MS" pitchFamily="66" charset="0"/>
              </a:rPr>
              <a:t>— не смачивается водой 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642F04"/>
                </a:solidFill>
                <a:latin typeface="Comic Sans MS" pitchFamily="66" charset="0"/>
              </a:rPr>
              <a:t>     (</a:t>
            </a:r>
            <a:r>
              <a:rPr lang="ru-RU" sz="2100" b="1" dirty="0" err="1">
                <a:ln w="1905"/>
                <a:gradFill>
                  <a:gsLst>
                    <a:gs pos="0">
                      <a:srgbClr val="475A8D">
                        <a:shade val="20000"/>
                        <a:satMod val="200000"/>
                      </a:srgbClr>
                    </a:gs>
                    <a:gs pos="78000">
                      <a:srgbClr val="475A8D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475A8D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ФЛОТ</a:t>
            </a:r>
            <a:r>
              <a:rPr lang="ru-RU" b="1" dirty="0" err="1">
                <a:solidFill>
                  <a:srgbClr val="642F04"/>
                </a:solidFill>
                <a:latin typeface="Comic Sans MS" pitchFamily="66" charset="0"/>
              </a:rPr>
              <a:t>ация</a:t>
            </a:r>
            <a:r>
              <a:rPr lang="ru-RU" b="1" dirty="0">
                <a:solidFill>
                  <a:srgbClr val="642F04"/>
                </a:solidFill>
                <a:latin typeface="Comic Sans MS" pitchFamily="66" charset="0"/>
              </a:rPr>
              <a:t>)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642F04"/>
                </a:solidFill>
                <a:latin typeface="Comic Sans MS" pitchFamily="66" charset="0"/>
              </a:rPr>
              <a:t>— растворяется в 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642F04"/>
                </a:solidFill>
                <a:latin typeface="Comic Sans MS" pitchFamily="66" charset="0"/>
              </a:rPr>
              <a:t>            органических 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642F04"/>
                </a:solidFill>
                <a:latin typeface="Comic Sans MS" pitchFamily="66" charset="0"/>
              </a:rPr>
              <a:t>                 растворителях  </a:t>
            </a:r>
          </a:p>
        </p:txBody>
      </p:sp>
      <p:pic>
        <p:nvPicPr>
          <p:cNvPr id="7" name="Picture 7" descr="L05p3p0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599892" y="3270633"/>
            <a:ext cx="2280794" cy="17108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3597653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2546"/>
            <a:ext cx="9144000" cy="5400600"/>
          </a:xfrm>
        </p:spPr>
      </p:pic>
    </p:spTree>
    <p:extLst>
      <p:ext uri="{BB962C8B-B14F-4D97-AF65-F5344CB8AC3E}">
        <p14:creationId xmlns:p14="http://schemas.microsoft.com/office/powerpoint/2010/main" val="256947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871663" y="91679"/>
            <a:ext cx="5886450" cy="97155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000" b="1" dirty="0">
                <a:solidFill>
                  <a:srgbClr val="C00000"/>
                </a:solidFill>
                <a:latin typeface="Comic Sans MS" pitchFamily="66" charset="0"/>
              </a:rPr>
              <a:t>Нахождение</a:t>
            </a:r>
            <a:r>
              <a:rPr lang="ru-RU" b="1" dirty="0">
                <a:solidFill>
                  <a:srgbClr val="C00000"/>
                </a:solidFill>
                <a:latin typeface="Comic Sans MS" pitchFamily="66" charset="0"/>
              </a:rPr>
              <a:t> серы в природе</a:t>
            </a:r>
            <a:r>
              <a:rPr lang="ru-RU" b="1" dirty="0">
                <a:solidFill>
                  <a:srgbClr val="C00000"/>
                </a:solidFill>
              </a:rPr>
              <a:t>.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85900" y="844154"/>
            <a:ext cx="3030141" cy="3754040"/>
          </a:xfrm>
        </p:spPr>
        <p:txBody>
          <a:bodyPr/>
          <a:lstStyle/>
          <a:p>
            <a:pPr algn="ctr" eaLnBrk="1" hangingPunct="1"/>
            <a:r>
              <a:rPr lang="ru-RU" altLang="ru-RU" sz="2100" b="1" u="sng" dirty="0">
                <a:latin typeface="Comic Sans MS" panose="030F0702030302020204" pitchFamily="66" charset="0"/>
              </a:rPr>
              <a:t>Сера в природе</a:t>
            </a:r>
          </a:p>
        </p:txBody>
      </p:sp>
      <p:pic>
        <p:nvPicPr>
          <p:cNvPr id="142344" name="Picture 8" descr="Untitled-Scanned-05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9" t="12875" r="65276" b="19405"/>
          <a:stretch>
            <a:fillRect/>
          </a:stretch>
        </p:blipFill>
        <p:spPr>
          <a:xfrm>
            <a:off x="1925242" y="2139554"/>
            <a:ext cx="1620440" cy="1350169"/>
          </a:xfrm>
          <a:noFill/>
        </p:spPr>
      </p:pic>
      <p:pic>
        <p:nvPicPr>
          <p:cNvPr id="142346" name="Picture 10" descr="Untitled-Scanned-0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4" t="4181" r="3201"/>
          <a:stretch>
            <a:fillRect/>
          </a:stretch>
        </p:blipFill>
        <p:spPr>
          <a:xfrm>
            <a:off x="3757017" y="1737082"/>
            <a:ext cx="2115742" cy="1774153"/>
          </a:xfrm>
          <a:noFill/>
        </p:spPr>
      </p:pic>
      <p:sp>
        <p:nvSpPr>
          <p:cNvPr id="142340" name="Text Box 4"/>
          <p:cNvSpPr txBox="1">
            <a:spLocks noChangeArrowheads="1"/>
          </p:cNvSpPr>
          <p:nvPr/>
        </p:nvSpPr>
        <p:spPr bwMode="auto">
          <a:xfrm>
            <a:off x="1925241" y="1437085"/>
            <a:ext cx="199905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100">
                <a:solidFill>
                  <a:prstClr val="black"/>
                </a:solidFill>
                <a:latin typeface="Comic Sans MS" panose="030F0702030302020204" pitchFamily="66" charset="0"/>
              </a:rPr>
              <a:t>Самородная сера</a:t>
            </a:r>
            <a:r>
              <a:rPr lang="en-US" altLang="ru-RU" sz="2100">
                <a:solidFill>
                  <a:prstClr val="black"/>
                </a:solidFill>
                <a:latin typeface="Comic Sans MS" panose="030F0702030302020204" pitchFamily="66" charset="0"/>
              </a:rPr>
              <a:t> -S</a:t>
            </a:r>
            <a:endParaRPr lang="ru-RU" altLang="ru-RU" sz="210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5367" name="Text Box 5"/>
          <p:cNvSpPr txBox="1">
            <a:spLocks noChangeArrowheads="1"/>
          </p:cNvSpPr>
          <p:nvPr/>
        </p:nvSpPr>
        <p:spPr bwMode="auto">
          <a:xfrm>
            <a:off x="2789635" y="1707357"/>
            <a:ext cx="86439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ru-RU" altLang="ru-RU" sz="2400">
              <a:solidFill>
                <a:prstClr val="black"/>
              </a:solidFill>
            </a:endParaRPr>
          </a:p>
        </p:txBody>
      </p:sp>
      <p:sp>
        <p:nvSpPr>
          <p:cNvPr id="142342" name="Text Box 6"/>
          <p:cNvSpPr txBox="1">
            <a:spLocks noChangeArrowheads="1"/>
          </p:cNvSpPr>
          <p:nvPr/>
        </p:nvSpPr>
        <p:spPr bwMode="auto">
          <a:xfrm>
            <a:off x="4363641" y="1107000"/>
            <a:ext cx="189071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Сульфиды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Пирит</a:t>
            </a:r>
            <a:r>
              <a:rPr lang="en-US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 –FeS</a:t>
            </a:r>
            <a:r>
              <a:rPr lang="en-US" altLang="ru-RU" sz="2100" baseline="-25000" dirty="0">
                <a:solidFill>
                  <a:prstClr val="black"/>
                </a:solidFill>
                <a:latin typeface="Comic Sans MS" panose="030F0702030302020204" pitchFamily="66" charset="0"/>
              </a:rPr>
              <a:t>2</a:t>
            </a:r>
            <a:endParaRPr lang="ru-RU" altLang="ru-RU" sz="2100" baseline="-25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42343" name="Text Box 7"/>
          <p:cNvSpPr txBox="1">
            <a:spLocks noChangeArrowheads="1"/>
          </p:cNvSpPr>
          <p:nvPr/>
        </p:nvSpPr>
        <p:spPr bwMode="auto">
          <a:xfrm>
            <a:off x="6906817" y="695607"/>
            <a:ext cx="2294334" cy="235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Сульфаты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Гипс-</a:t>
            </a:r>
            <a:r>
              <a:rPr lang="ru-RU" altLang="ru-RU" sz="21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Са</a:t>
            </a:r>
            <a:r>
              <a:rPr lang="en-US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SO</a:t>
            </a:r>
            <a:r>
              <a:rPr lang="en-US" altLang="ru-RU" sz="2100" baseline="-25000" dirty="0">
                <a:solidFill>
                  <a:prstClr val="black"/>
                </a:solidFill>
                <a:latin typeface="Comic Sans MS" panose="030F0702030302020204" pitchFamily="66" charset="0"/>
              </a:rPr>
              <a:t>4</a:t>
            </a:r>
            <a:r>
              <a:rPr lang="en-US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*2H</a:t>
            </a:r>
            <a:r>
              <a:rPr lang="en-US" altLang="ru-RU" sz="2100" baseline="-25000" dirty="0">
                <a:solidFill>
                  <a:prstClr val="black"/>
                </a:solidFill>
                <a:latin typeface="Comic Sans MS" panose="030F0702030302020204" pitchFamily="66" charset="0"/>
              </a:rPr>
              <a:t>2</a:t>
            </a:r>
            <a:r>
              <a:rPr lang="en-US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O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Мирабилит –</a:t>
            </a:r>
            <a:r>
              <a:rPr lang="en-US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Na</a:t>
            </a:r>
            <a:r>
              <a:rPr lang="en-US" altLang="ru-RU" sz="2100" baseline="-25000" dirty="0">
                <a:solidFill>
                  <a:prstClr val="black"/>
                </a:solidFill>
                <a:latin typeface="Comic Sans MS" panose="030F0702030302020204" pitchFamily="66" charset="0"/>
              </a:rPr>
              <a:t>2</a:t>
            </a:r>
            <a:r>
              <a:rPr lang="en-US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SO</a:t>
            </a:r>
            <a:r>
              <a:rPr lang="en-US" altLang="ru-RU" sz="2100" baseline="-25000" dirty="0">
                <a:solidFill>
                  <a:prstClr val="black"/>
                </a:solidFill>
                <a:latin typeface="Comic Sans MS" panose="030F0702030302020204" pitchFamily="66" charset="0"/>
              </a:rPr>
              <a:t>4</a:t>
            </a:r>
            <a:r>
              <a:rPr lang="en-US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*10H</a:t>
            </a:r>
            <a:r>
              <a:rPr lang="en-US" altLang="ru-RU" sz="2100" baseline="-25000" dirty="0">
                <a:solidFill>
                  <a:prstClr val="black"/>
                </a:solidFill>
                <a:latin typeface="Comic Sans MS" panose="030F0702030302020204" pitchFamily="66" charset="0"/>
              </a:rPr>
              <a:t>2</a:t>
            </a:r>
            <a:r>
              <a:rPr lang="en-US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O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Горькая соль-</a:t>
            </a:r>
            <a:r>
              <a:rPr lang="en-US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MgSO</a:t>
            </a:r>
            <a:r>
              <a:rPr lang="en-US" altLang="ru-RU" sz="2100" baseline="-25000" dirty="0">
                <a:solidFill>
                  <a:prstClr val="black"/>
                </a:solidFill>
                <a:latin typeface="Comic Sans MS" panose="030F0702030302020204" pitchFamily="66" charset="0"/>
              </a:rPr>
              <a:t>4</a:t>
            </a:r>
            <a:r>
              <a:rPr lang="en-US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*7H</a:t>
            </a:r>
            <a:r>
              <a:rPr lang="en-US" altLang="ru-RU" sz="2100" baseline="-25000" dirty="0">
                <a:solidFill>
                  <a:prstClr val="black"/>
                </a:solidFill>
                <a:latin typeface="Comic Sans MS" panose="030F0702030302020204" pitchFamily="66" charset="0"/>
              </a:rPr>
              <a:t>2</a:t>
            </a:r>
            <a:r>
              <a:rPr lang="en-US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O</a:t>
            </a:r>
            <a:endParaRPr lang="ru-RU" altLang="ru-RU" sz="21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5370" name="Text Box 19"/>
          <p:cNvSpPr txBox="1">
            <a:spLocks noChangeArrowheads="1"/>
          </p:cNvSpPr>
          <p:nvPr/>
        </p:nvSpPr>
        <p:spPr bwMode="auto">
          <a:xfrm>
            <a:off x="3221832" y="3759994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ru-RU" altLang="ru-RU" sz="2400">
              <a:solidFill>
                <a:prstClr val="black"/>
              </a:solidFill>
            </a:endParaRPr>
          </a:p>
        </p:txBody>
      </p:sp>
      <p:sp>
        <p:nvSpPr>
          <p:cNvPr id="142356" name="Text Box 20"/>
          <p:cNvSpPr txBox="1">
            <a:spLocks noChangeArrowheads="1"/>
          </p:cNvSpPr>
          <p:nvPr/>
        </p:nvSpPr>
        <p:spPr bwMode="auto">
          <a:xfrm>
            <a:off x="1245199" y="4099842"/>
            <a:ext cx="194429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Киноварь</a:t>
            </a:r>
            <a:r>
              <a:rPr lang="ru-RU" altLang="ru-RU" sz="2100" dirty="0">
                <a:solidFill>
                  <a:prstClr val="black"/>
                </a:solidFill>
              </a:rPr>
              <a:t>  </a:t>
            </a:r>
            <a:r>
              <a:rPr lang="en-US" altLang="ru-RU" sz="21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HgS</a:t>
            </a:r>
            <a:endParaRPr lang="ru-RU" altLang="ru-RU" sz="21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13" name="Рисунок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2" t="58649" r="75401" b="22971"/>
          <a:stretch>
            <a:fillRect/>
          </a:stretch>
        </p:blipFill>
        <p:spPr bwMode="auto">
          <a:xfrm>
            <a:off x="6631783" y="3159658"/>
            <a:ext cx="2339776" cy="1683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814888" y="4327327"/>
            <a:ext cx="216098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Халькопирит </a:t>
            </a:r>
            <a:endParaRPr lang="en-US" altLang="ru-RU" sz="21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altLang="ru-RU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CuFeS</a:t>
            </a:r>
            <a:r>
              <a:rPr lang="en-US" altLang="ru-RU" sz="2100" baseline="-25000" dirty="0">
                <a:solidFill>
                  <a:prstClr val="black"/>
                </a:solidFill>
                <a:latin typeface="Comic Sans MS" panose="030F0702030302020204" pitchFamily="66" charset="0"/>
              </a:rPr>
              <a:t>2</a:t>
            </a:r>
            <a:endParaRPr lang="ru-RU" altLang="ru-RU" sz="2100" baseline="-25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" name="Рисунок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" t="81355" r="74297" b="4588"/>
          <a:stretch>
            <a:fillRect/>
          </a:stretch>
        </p:blipFill>
        <p:spPr bwMode="auto">
          <a:xfrm>
            <a:off x="2575189" y="3581065"/>
            <a:ext cx="2106216" cy="1562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0925430"/>
      </p:ext>
    </p:extLst>
  </p:cSld>
  <p:clrMapOvr>
    <a:masterClrMapping/>
  </p:clrMapOvr>
  <p:transition advClick="0" advTm="19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2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2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2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2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2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2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2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5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6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42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8" grpId="0"/>
      <p:bldP spid="142340" grpId="0"/>
      <p:bldP spid="142342" grpId="0"/>
      <p:bldP spid="142343" grpId="0"/>
      <p:bldP spid="142356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geo.web.ru/druza/m-sera_14Uz-1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" y="0"/>
            <a:ext cx="9144000" cy="5163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6688900" y="4802658"/>
            <a:ext cx="2455100" cy="347122"/>
            <a:chOff x="6691345" y="4796378"/>
            <a:chExt cx="2455100" cy="347122"/>
          </a:xfrm>
        </p:grpSpPr>
        <p:sp>
          <p:nvSpPr>
            <p:cNvPr id="4" name="Прямоугольник 7"/>
            <p:cNvSpPr/>
            <p:nvPr/>
          </p:nvSpPr>
          <p:spPr>
            <a:xfrm>
              <a:off x="6691345" y="4796378"/>
              <a:ext cx="2455100" cy="347122"/>
            </a:xfrm>
            <a:custGeom>
              <a:avLst/>
              <a:gdLst>
                <a:gd name="connsiteX0" fmla="*/ 0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0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621569 w 10876387"/>
                <a:gd name="connsiteY0" fmla="*/ 0 h 347122"/>
                <a:gd name="connsiteX1" fmla="*/ 10876387 w 10876387"/>
                <a:gd name="connsiteY1" fmla="*/ 7620 h 347122"/>
                <a:gd name="connsiteX2" fmla="*/ 10876387 w 10876387"/>
                <a:gd name="connsiteY2" fmla="*/ 347122 h 347122"/>
                <a:gd name="connsiteX3" fmla="*/ 0 w 10876387"/>
                <a:gd name="connsiteY3" fmla="*/ 347122 h 347122"/>
                <a:gd name="connsiteX4" fmla="*/ 2621569 w 10876387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876387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910356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44324" h="347122">
                  <a:moveTo>
                    <a:pt x="2621569" y="0"/>
                  </a:moveTo>
                  <a:lnTo>
                    <a:pt x="10944324" y="0"/>
                  </a:lnTo>
                  <a:lnTo>
                    <a:pt x="10910356" y="347122"/>
                  </a:lnTo>
                  <a:lnTo>
                    <a:pt x="0" y="347122"/>
                  </a:lnTo>
                  <a:cubicBezTo>
                    <a:pt x="479275" y="107203"/>
                    <a:pt x="1637400" y="1654"/>
                    <a:pt x="2621569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Picture 4" descr="E:\РАБОЧИЕ ПРОЕКТЫ\FREE-LANCE\2013\октябрь\Логотип_варианты_цвета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22110" y="4863870"/>
              <a:ext cx="1872260" cy="2243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2" name="Picture 4" descr="http://i.allday.ru/e8/0b/f1/1305732097_a06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330"/>
          <a:stretch/>
        </p:blipFill>
        <p:spPr bwMode="auto">
          <a:xfrm>
            <a:off x="3131840" y="1006039"/>
            <a:ext cx="6130687" cy="41976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694205" y="406201"/>
            <a:ext cx="51420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Сера и роман А. Дюма «Граф Монте-Кристо».</a:t>
            </a:r>
            <a:endParaRPr lang="ru-RU" sz="2000" dirty="0"/>
          </a:p>
        </p:txBody>
      </p:sp>
      <p:pic>
        <p:nvPicPr>
          <p:cNvPr id="9" name="Picture 2" descr="http://upload.wikimedia.org/wikipedia/commons/f/f4/%D0%94%D1%8E%D0%BC%D0%B0_%D0%96%D0%BE%D0%B0%D0%BD%D0%BD%D0%BE_%D0%94%D0%B0%D0%BD%D1%82%D0%B5%D1%81_%D0%B8_%D0%A4%D0%B0%D1%80%D0%B8%D0%B0_%D1%87%D0%B8%D1%82%D0%B0%D1%8E%D1%82_%D0%B7%D0%B0%D0%B2%D0%B5%D1%89%D0%B0%D0%BD%D0%B8%D0%B5_%D0%BA%D0%B0%D1%80%D0%B4%D0%B8%D0%BD%D0%B0%D0%BB%D0%B0_%D0%A1%D0%BF%D0%B0%D0%B4%D0%B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10" y="65752"/>
            <a:ext cx="3560540" cy="50181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997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-164554"/>
            <a:ext cx="3749143" cy="5392898"/>
          </a:xfrm>
        </p:spPr>
      </p:pic>
    </p:spTree>
    <p:extLst>
      <p:ext uri="{BB962C8B-B14F-4D97-AF65-F5344CB8AC3E}">
        <p14:creationId xmlns:p14="http://schemas.microsoft.com/office/powerpoint/2010/main" val="153346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geo.web.ru/druza/m-sera_14Uz-1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62" y="0"/>
            <a:ext cx="9148662" cy="5163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upload.wikimedia.org/wikipedia/commons/6/6e/Proteinviews-1tim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539"/>
          <a:stretch/>
        </p:blipFill>
        <p:spPr bwMode="auto">
          <a:xfrm>
            <a:off x="5364088" y="261107"/>
            <a:ext cx="1115832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71600" y="411510"/>
            <a:ext cx="4032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Сера входит в состав белков.</a:t>
            </a:r>
            <a:endParaRPr lang="ru-RU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971600" y="1563638"/>
            <a:ext cx="61820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Сера входит в состав гормонов и витаминов.</a:t>
            </a:r>
            <a:endParaRPr lang="ru-RU" sz="2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2715766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Сера </a:t>
            </a:r>
            <a:r>
              <a:rPr lang="ru-RU" sz="2400" b="1" dirty="0"/>
              <a:t>участвует в </a:t>
            </a:r>
            <a:r>
              <a:rPr lang="ru-RU" sz="2400" b="1" dirty="0" err="1"/>
              <a:t>окислительно</a:t>
            </a:r>
            <a:r>
              <a:rPr lang="ru-RU" sz="2400" b="1" dirty="0"/>
              <a:t>-восстановительных процессах </a:t>
            </a:r>
            <a:r>
              <a:rPr lang="ru-RU" sz="2400" b="1" dirty="0" smtClean="0"/>
              <a:t>организма.</a:t>
            </a:r>
            <a:endParaRPr lang="ru-RU" sz="2400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148245"/>
            <a:ext cx="1115832" cy="1807016"/>
          </a:xfrm>
          <a:prstGeom prst="rect">
            <a:avLst/>
          </a:prstGeom>
        </p:spPr>
      </p:pic>
      <p:pic>
        <p:nvPicPr>
          <p:cNvPr id="7176" name="Picture 8" descr="http://www.pesticidy.ru/ps-content/active_substance/pictures/74_1_mai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11" y="399315"/>
            <a:ext cx="648072" cy="48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://www.pesticidy.ru/ps-content/active_substance/pictures/74_1_mai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66" y="1563638"/>
            <a:ext cx="648072" cy="48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http://www.pesticidy.ru/ps-content/active_substance/pictures/74_1_mai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11" y="2862459"/>
            <a:ext cx="648072" cy="48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cfyy.net/cfyy/img/002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903" y="1275411"/>
            <a:ext cx="1370554" cy="1370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555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geo.web.ru/druza/m-sera_14Uz-1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62" y="0"/>
            <a:ext cx="9148662" cy="5163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 5"/>
          <p:cNvSpPr/>
          <p:nvPr/>
        </p:nvSpPr>
        <p:spPr>
          <a:xfrm>
            <a:off x="899592" y="1344312"/>
            <a:ext cx="2448272" cy="1224136"/>
          </a:xfrm>
          <a:prstGeom prst="ellipse">
            <a:avLst/>
          </a:prstGeom>
          <a:solidFill>
            <a:srgbClr val="FF7C80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856128" y="411510"/>
            <a:ext cx="54317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Продукты, содержащие серу</a:t>
            </a:r>
            <a:endParaRPr lang="ru-RU" sz="3200" b="1" dirty="0"/>
          </a:p>
        </p:txBody>
      </p:sp>
      <p:sp>
        <p:nvSpPr>
          <p:cNvPr id="8" name="Овал 7"/>
          <p:cNvSpPr/>
          <p:nvPr/>
        </p:nvSpPr>
        <p:spPr>
          <a:xfrm>
            <a:off x="3345533" y="3003798"/>
            <a:ext cx="2448272" cy="1224136"/>
          </a:xfrm>
          <a:prstGeom prst="ellipse">
            <a:avLst/>
          </a:prstGeom>
          <a:solidFill>
            <a:srgbClr val="FF7C80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5796136" y="1357738"/>
            <a:ext cx="2448272" cy="1224136"/>
          </a:xfrm>
          <a:prstGeom prst="ellipse">
            <a:avLst/>
          </a:prstGeom>
          <a:solidFill>
            <a:srgbClr val="FF7C80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6" name="Picture 4" descr="http://workoutinfo.org/uploads/posts/2012-12/1356377362_bobovu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03" y="774735"/>
            <a:ext cx="4416466" cy="289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trapeza.tv/wp-content/uploads/2013/08/%D0%BE%D0%B2%D1%81%D1%8F%D0%BD%D1%8B%D0%B5-%D1%85%D0%BB%D0%BE%D0%BF%D1%8C%D1%8F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563" y="661004"/>
            <a:ext cx="4402881" cy="2617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img-fotki.yandex.ru/get/6206/60625905.12c/0_780ce_cc16955e_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986" y="3047770"/>
            <a:ext cx="3840209" cy="2442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810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geo.web.ru/druza/m-sera_14Uz-1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125"/>
            <a:ext cx="9148662" cy="5163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6688900" y="4802658"/>
            <a:ext cx="2455100" cy="347122"/>
            <a:chOff x="6691345" y="4796378"/>
            <a:chExt cx="2455100" cy="347122"/>
          </a:xfrm>
        </p:grpSpPr>
        <p:sp>
          <p:nvSpPr>
            <p:cNvPr id="4" name="Прямоугольник 7"/>
            <p:cNvSpPr/>
            <p:nvPr/>
          </p:nvSpPr>
          <p:spPr>
            <a:xfrm>
              <a:off x="6691345" y="4796378"/>
              <a:ext cx="2455100" cy="347122"/>
            </a:xfrm>
            <a:custGeom>
              <a:avLst/>
              <a:gdLst>
                <a:gd name="connsiteX0" fmla="*/ 0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0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345688 w 9144000"/>
                <a:gd name="connsiteY0" fmla="*/ 0 h 339502"/>
                <a:gd name="connsiteX1" fmla="*/ 9144000 w 9144000"/>
                <a:gd name="connsiteY1" fmla="*/ 0 h 339502"/>
                <a:gd name="connsiteX2" fmla="*/ 9144000 w 9144000"/>
                <a:gd name="connsiteY2" fmla="*/ 339502 h 339502"/>
                <a:gd name="connsiteX3" fmla="*/ 0 w 9144000"/>
                <a:gd name="connsiteY3" fmla="*/ 339502 h 339502"/>
                <a:gd name="connsiteX4" fmla="*/ 345688 w 9144000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078075 w 10876387"/>
                <a:gd name="connsiteY0" fmla="*/ 0 h 339502"/>
                <a:gd name="connsiteX1" fmla="*/ 10876387 w 10876387"/>
                <a:gd name="connsiteY1" fmla="*/ 0 h 339502"/>
                <a:gd name="connsiteX2" fmla="*/ 10876387 w 10876387"/>
                <a:gd name="connsiteY2" fmla="*/ 339502 h 339502"/>
                <a:gd name="connsiteX3" fmla="*/ 0 w 10876387"/>
                <a:gd name="connsiteY3" fmla="*/ 339502 h 339502"/>
                <a:gd name="connsiteX4" fmla="*/ 2078075 w 10876387"/>
                <a:gd name="connsiteY4" fmla="*/ 0 h 339502"/>
                <a:gd name="connsiteX0" fmla="*/ 2621569 w 10876387"/>
                <a:gd name="connsiteY0" fmla="*/ 0 h 347122"/>
                <a:gd name="connsiteX1" fmla="*/ 10876387 w 10876387"/>
                <a:gd name="connsiteY1" fmla="*/ 7620 h 347122"/>
                <a:gd name="connsiteX2" fmla="*/ 10876387 w 10876387"/>
                <a:gd name="connsiteY2" fmla="*/ 347122 h 347122"/>
                <a:gd name="connsiteX3" fmla="*/ 0 w 10876387"/>
                <a:gd name="connsiteY3" fmla="*/ 347122 h 347122"/>
                <a:gd name="connsiteX4" fmla="*/ 2621569 w 10876387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876387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  <a:gd name="connsiteX0" fmla="*/ 2621569 w 10944324"/>
                <a:gd name="connsiteY0" fmla="*/ 0 h 347122"/>
                <a:gd name="connsiteX1" fmla="*/ 10944324 w 10944324"/>
                <a:gd name="connsiteY1" fmla="*/ 0 h 347122"/>
                <a:gd name="connsiteX2" fmla="*/ 10910356 w 10944324"/>
                <a:gd name="connsiteY2" fmla="*/ 347122 h 347122"/>
                <a:gd name="connsiteX3" fmla="*/ 0 w 10944324"/>
                <a:gd name="connsiteY3" fmla="*/ 347122 h 347122"/>
                <a:gd name="connsiteX4" fmla="*/ 2621569 w 10944324"/>
                <a:gd name="connsiteY4" fmla="*/ 0 h 347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44324" h="347122">
                  <a:moveTo>
                    <a:pt x="2621569" y="0"/>
                  </a:moveTo>
                  <a:lnTo>
                    <a:pt x="10944324" y="0"/>
                  </a:lnTo>
                  <a:lnTo>
                    <a:pt x="10910356" y="347122"/>
                  </a:lnTo>
                  <a:lnTo>
                    <a:pt x="0" y="347122"/>
                  </a:lnTo>
                  <a:cubicBezTo>
                    <a:pt x="479275" y="107203"/>
                    <a:pt x="1637400" y="1654"/>
                    <a:pt x="2621569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Picture 4" descr="E:\РАБОЧИЕ ПРОЕКТЫ\FREE-LANCE\2013\октябрь\Логотип_варианты_цвета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22110" y="4863870"/>
              <a:ext cx="1872260" cy="2243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TextBox 5"/>
          <p:cNvSpPr txBox="1"/>
          <p:nvPr/>
        </p:nvSpPr>
        <p:spPr>
          <a:xfrm>
            <a:off x="2784491" y="345716"/>
            <a:ext cx="35750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Применение серы</a:t>
            </a:r>
            <a:endParaRPr lang="ru-RU" sz="3200" b="1" dirty="0"/>
          </a:p>
        </p:txBody>
      </p:sp>
      <p:pic>
        <p:nvPicPr>
          <p:cNvPr id="9218" name="Picture 2" descr="http://www.bashirnavid.com/photo5/matc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594"/>
            <a:ext cx="1953432" cy="14400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www.orgprint.com/db/images/ofsetnaja-pechat/bumaga-dlja-ofsetnoj-pechati-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28" y="1584582"/>
            <a:ext cx="1372915" cy="10081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tpperm.ru/uploads/old/posts/2011-03/1300218280_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70" y="3569449"/>
            <a:ext cx="1395087" cy="101515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http://www.tikkurila-powder.ru/wp-content/uploads/03_%D0%9C%D0%B0%D1%81%D0%BB%D1%8F%D0%BD%D1%8B%D0%B5-%D0%BA%D1%80%D0%B0%D1%81%D0%BA%D0%B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976493"/>
            <a:ext cx="1372914" cy="10112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http://upload.wikimedia.org/wikipedia/commons/thumb/c/c7/Explosions.jpg/300px-Explosions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53" y="123595"/>
            <a:ext cx="1822731" cy="13384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2" name="Picture 16" descr="http://www.aptekapp.ru/d/26909/d/5523000_6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647" y="1275606"/>
            <a:ext cx="2054186" cy="14955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18" descr="http://women.itop.net/content/files/images/2012/11/2012-11-15-13-14-18-407-ulta-coupon-2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236" y="3778198"/>
            <a:ext cx="1768020" cy="12982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6" name="Picture 20" descr="http://www.dezalmaty.ru/images/005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588" y="3739433"/>
            <a:ext cx="1543267" cy="11580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8" name="Picture 22" descr="http://chemistry-chemists.com/N5_2013/P1/sulfuric_acid-15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101" y="937424"/>
            <a:ext cx="3855296" cy="23710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Содержимое 3"/>
          <p:cNvPicPr>
            <a:picLocks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00" t="25597" r="14185" b="14839"/>
          <a:stretch>
            <a:fillRect/>
          </a:stretch>
        </p:blipFill>
        <p:spPr>
          <a:xfrm>
            <a:off x="5981430" y="2838081"/>
            <a:ext cx="6020990" cy="4299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503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0"/>
            <a:ext cx="9000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10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2.6|2.8|1.7|1.8|1.6|1.9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171</Words>
  <Application>Microsoft Office PowerPoint</Application>
  <PresentationFormat>Экран (16:9)</PresentationFormat>
  <Paragraphs>60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12</vt:i4>
      </vt:variant>
    </vt:vector>
  </HeadingPairs>
  <TitlesOfParts>
    <vt:vector size="22" baseType="lpstr">
      <vt:lpstr>Arial</vt:lpstr>
      <vt:lpstr>Calibri</vt:lpstr>
      <vt:lpstr>Comic Sans MS</vt:lpstr>
      <vt:lpstr>Corbel</vt:lpstr>
      <vt:lpstr>Gill Sans MT</vt:lpstr>
      <vt:lpstr>Verdana</vt:lpstr>
      <vt:lpstr>Wingdings 2</vt:lpstr>
      <vt:lpstr>Тема Office</vt:lpstr>
      <vt:lpstr>1_Солнцестояние</vt:lpstr>
      <vt:lpstr>4_Солнцестояние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Нахождение серы в природе.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CompEdu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47</cp:revision>
  <dcterms:created xsi:type="dcterms:W3CDTF">2014-10-16T16:34:03Z</dcterms:created>
  <dcterms:modified xsi:type="dcterms:W3CDTF">2023-12-17T13:02:22Z</dcterms:modified>
</cp:coreProperties>
</file>