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816" r:id="rId2"/>
  </p:sldMasterIdLst>
  <p:handoutMasterIdLst>
    <p:handoutMasterId r:id="rId16"/>
  </p:handoutMasterIdLst>
  <p:sldIdLst>
    <p:sldId id="274" r:id="rId3"/>
    <p:sldId id="328" r:id="rId4"/>
    <p:sldId id="323" r:id="rId5"/>
    <p:sldId id="321" r:id="rId6"/>
    <p:sldId id="313" r:id="rId7"/>
    <p:sldId id="310" r:id="rId8"/>
    <p:sldId id="311" r:id="rId9"/>
    <p:sldId id="335" r:id="rId10"/>
    <p:sldId id="293" r:id="rId11"/>
    <p:sldId id="301" r:id="rId12"/>
    <p:sldId id="302" r:id="rId13"/>
    <p:sldId id="281" r:id="rId14"/>
    <p:sldId id="284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3300"/>
    <a:srgbClr val="D0F4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370" y="18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-3168" y="-7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BB3B7E-41EA-4E74-86A3-2AE6CECEE224}" type="datetimeFigureOut">
              <a:rPr lang="ru-RU" smtClean="0"/>
              <a:t>22.12.2023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3989EE-C9F1-4FE7-BA72-9FCA96876B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1449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852F5E-F7BD-4F1A-88EB-88097388DBC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72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E53198-56B3-480A-9FC3-F6670F79D35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16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FF8C1A-180B-4763-8CEB-CB8162380DD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16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BACE56-4944-4F94-8AA0-DA2F91A5701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953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12F98C-EDBC-428C-94F0-CE1746AD70B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63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0ECCE1-A44E-4809-A347-488F1007B77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476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885F71-EDF7-4BC8-BFCF-47BA02529CF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414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0D343D-A334-45AD-9DBA-17CA2DDB04B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091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ECB5B8-F0A7-487C-A031-95ECC6C3DDC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385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9066DB-4577-4751-BFF6-94DD9202846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496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A48F19-B230-440A-8FFD-346D3E88B74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4259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2F5E-F7BD-4F1A-88EB-88097388DBCA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3198-56B3-480A-9FC3-F6670F79D356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51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27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19" y="4074175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F8C1A-180B-4763-8CEB-CB8162380DD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ACE56-4944-4F94-8AA0-DA2F91A57015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0" y="3429001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1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2F98C-EDBC-428C-94F0-CE1746AD70B9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CCE1-A44E-4809-A347-488F1007B772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85F71-EDF7-4BC8-BFCF-47BA02529CF2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D343D-A334-45AD-9DBA-17CA2DDB04B4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CB5B8-F0A7-487C-A031-95ECC6C3DDC4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066DB-4577-4751-BFF6-94DD9202846B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48F19-B230-440A-8FFD-346D3E88B74A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1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FC7AFC3-A8A9-4974-96F0-FAF3923822AB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969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FC7AFC3-A8A9-4974-96F0-FAF3923822AB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videouroki.net/webinar/ispol-zovaniie-proiektnoi-dieiatiel-nosti-mini-proiektov-dlia-razvitiia-funktsio.html" TargetMode="Externa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304802" y="-104095"/>
            <a:ext cx="11473543" cy="4523695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b="1" u="sng" dirty="0" smtClean="0">
                <a:solidFill>
                  <a:srgbClr val="7030A0"/>
                </a:solidFill>
                <a:hlinkClick r:id="rId2"/>
              </a:rPr>
              <a:t> Организация проектной </a:t>
            </a:r>
            <a:r>
              <a:rPr lang="ru-RU" sz="2800" b="1" u="sng" dirty="0">
                <a:solidFill>
                  <a:srgbClr val="7030A0"/>
                </a:solidFill>
                <a:hlinkClick r:id="rId2"/>
              </a:rPr>
              <a:t>деятельности </a:t>
            </a:r>
            <a:r>
              <a:rPr lang="ru-RU" sz="2800" b="1" u="sng" dirty="0" smtClean="0">
                <a:solidFill>
                  <a:srgbClr val="7030A0"/>
                </a:solidFill>
                <a:hlinkClick r:id="rId2"/>
              </a:rPr>
              <a:t> </a:t>
            </a:r>
            <a:r>
              <a:rPr lang="ru-RU" sz="2800" b="1" u="sng" dirty="0">
                <a:solidFill>
                  <a:srgbClr val="7030A0"/>
                </a:solidFill>
                <a:hlinkClick r:id="rId2"/>
              </a:rPr>
              <a:t>для развития функциональной грамотности школьников</a:t>
            </a:r>
            <a:endParaRPr lang="ru-RU" sz="2800" b="1" dirty="0">
              <a:solidFill>
                <a:srgbClr val="7030A0"/>
              </a:solidFill>
            </a:endParaRPr>
          </a:p>
          <a:p>
            <a:pPr algn="ctr" eaLnBrk="1" hangingPunct="1"/>
            <a:endParaRPr lang="ru-RU" sz="2800" dirty="0">
              <a:solidFill>
                <a:srgbClr val="7030A0"/>
              </a:solidFill>
            </a:endParaRPr>
          </a:p>
        </p:txBody>
      </p:sp>
      <p:pic>
        <p:nvPicPr>
          <p:cNvPr id="83970" name="Picture 2" descr="http://img.mota.ru/upload/wallpapers/source/2013/11/11/15/03/38000/kln16snT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9666" y="2608288"/>
            <a:ext cx="6805534" cy="39723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513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	Для </a:t>
            </a:r>
            <a:r>
              <a:rPr lang="ru-RU" dirty="0"/>
              <a:t>того чтобы выжить в динамичном мире современному человеку все чаще приходится проявлять поисковую активность. Поэтому в образовании чрезвычайно высок интерес к исследовательским методам обучения.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D:\Мои документы\Мои рисунки\дети\Д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2333" y="3299064"/>
            <a:ext cx="3155422" cy="3161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3118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1202267" y="1286933"/>
            <a:ext cx="9448800" cy="5677433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ru-RU" sz="2400" dirty="0" smtClean="0"/>
              <a:t>	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Ребенок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любознателен, ему интересно все, все хочется потрогать, попробовать, изучить устройство, принцип действия. Это врожденные исследовательские качества. С возрастом происходит трансформация исследовательской деятельности, проявляется избирательность - исследуется только то, что вызывает интерес. А в школе приходится изучать и исследовать очень много заданного - запланированного разными программами и стандартами.</a:t>
            </a:r>
          </a:p>
          <a:p>
            <a:pPr eaLnBrk="1" hangingPunct="1"/>
            <a:endParaRPr lang="ru-RU" sz="2400" dirty="0"/>
          </a:p>
        </p:txBody>
      </p:sp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2242459" y="-1"/>
            <a:ext cx="8025803" cy="1903751"/>
          </a:xfrm>
        </p:spPr>
        <p:txBody>
          <a:bodyPr/>
          <a:lstStyle/>
          <a:p>
            <a:pPr eaLnBrk="1" hangingPunct="1"/>
            <a:endParaRPr lang="ru-RU" sz="4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33" y="4859867"/>
            <a:ext cx="3039534" cy="187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449705" y="1289154"/>
            <a:ext cx="10747947" cy="4766872"/>
          </a:xfrm>
        </p:spPr>
        <p:txBody>
          <a:bodyPr/>
          <a:lstStyle/>
          <a:p>
            <a:pPr algn="just" eaLnBrk="1" hangingPunct="1">
              <a:buNone/>
            </a:pPr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Проектно-исследовательская деятельность –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 совместная учебно-познавательная, творческая или игровая деятельность, имеющая общую цель, согласованные методы, способы деятельности, направленная на достижение общего результата, которая способствует развитию всех групп УУД (личностных, коммуникативных, регулятивных, познавательных)</a:t>
            </a:r>
            <a:endParaRPr lang="ru-RU" sz="2800" b="1" dirty="0">
              <a:solidFill>
                <a:srgbClr val="52512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667" y="4343400"/>
            <a:ext cx="7772400" cy="2090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23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Чем исследовательская деятельность отличается от проектной деятельности?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466" y="4428067"/>
            <a:ext cx="3852333" cy="22690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600203"/>
            <a:ext cx="10972800" cy="492051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это "специально организованный учителем и самостоятельно выполняемый детьми комплекс действий, завершающихся созданием продукта, состоящего из объекта труда, изготовленного в процессе проектирования, и его представления в рамках устной или письменной презентации".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это буквально "брошенный вперед", то есть прототип, прообраз какого-либо объекта, вида деятельности, а проектирование превращается в процесс создания проекта.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Проекты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могут быть и без исследования (творческие, социальные, информационные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Гипотеза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в проекте может быть не всегда, нет исследования в проекте, нет гипотезы.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z="40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109133"/>
            <a:ext cx="10972800" cy="5017034"/>
          </a:xfrm>
        </p:spPr>
        <p:txBody>
          <a:bodyPr>
            <a:normAutofit fontScale="92500" lnSpcReduction="1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Исследование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понимается преимущественно как процесс выработки новых знаний, один из видов познавательной деятельности человека.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Принципиальное отличие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исследования от проектирования состоит в том, что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исследование не предполагает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создания какого-нибудь заранее планируемого объекта, даже его модели или прототипа.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Исследование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это процесс поиска неизвестного, новых знаний, один из видов познавательной деятельности.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Исследование - поиск истины или неизвестного, а проектирование - решение определенной, ясно осознаваемой задачи.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Исследование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подразумевает выдвижение гипотез и теорий, их экспериментальную и теоретическую проверку.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0131255"/>
              </p:ext>
            </p:extLst>
          </p:nvPr>
        </p:nvGraphicFramePr>
        <p:xfrm>
          <a:off x="1162050" y="2674938"/>
          <a:ext cx="9879012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9506"/>
                <a:gridCol w="4939506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Этапы проектной деятельности </a:t>
                      </a:r>
                    </a:p>
                    <a:p>
                      <a:endParaRPr lang="ru-RU" dirty="0"/>
                    </a:p>
                  </a:txBody>
                  <a:tcPr marL="82325" marR="82325"/>
                </a:tc>
                <a:tc>
                  <a:txBody>
                    <a:bodyPr/>
                    <a:lstStyle/>
                    <a:p>
                      <a:r>
                        <a:rPr lang="ru-RU" sz="1800" b="1" i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Этапы исследования</a:t>
                      </a:r>
                      <a:endParaRPr lang="ru-RU" i="1" dirty="0"/>
                    </a:p>
                  </a:txBody>
                  <a:tcPr marL="82325" marR="82325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1.Определение  темы проекта, поиск  и анализ проблемы, постановка цели проекта, выбор названия проекта;</a:t>
                      </a:r>
                    </a:p>
                    <a:p>
                      <a:pPr>
                        <a:buNone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2. Обсуждение возможных вариантов исследования, сравнение предполагаемых стратегий, выбор способов, сбор и изучение информации, определение формы продукта и требований к продукту, составление плана работы, распределение обязанностей;</a:t>
                      </a:r>
                    </a:p>
                    <a:p>
                      <a:pPr>
                        <a:buNone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3. Выполнение запланированных технологический операций, внесение необходимых изменений;</a:t>
                      </a:r>
                    </a:p>
                    <a:p>
                      <a:pPr>
                        <a:buNone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4.Подготовка и защита презентации;</a:t>
                      </a:r>
                    </a:p>
                    <a:p>
                      <a:pPr>
                        <a:buNone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5.Анализ результатов выполнения проекта, оценка качества выполнения проекта.</a:t>
                      </a:r>
                      <a:endParaRPr lang="ru-RU" dirty="0"/>
                    </a:p>
                  </a:txBody>
                  <a:tcPr marL="82325" marR="82325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dirty="0" smtClean="0"/>
                        <a:t> 1.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Формулирование проблемы, обоснование актуальности выбранной темы.</a:t>
                      </a:r>
                    </a:p>
                    <a:p>
                      <a:pPr>
                        <a:buNone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2.Выдвижение гипотезы.</a:t>
                      </a:r>
                      <a:b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3.Постановка цели и конкретных задач исследования.</a:t>
                      </a:r>
                      <a:b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4.Определение объекта и предмета исследования.</a:t>
                      </a:r>
                      <a:b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5.Выбор методов и методики проведения исследования.</a:t>
                      </a:r>
                      <a:b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6.Описание процесса исследования.</a:t>
                      </a:r>
                      <a:b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7.Обсуждение результатов исследования.</a:t>
                      </a:r>
                      <a:b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8. Формулирование выводов и оценка полученных результатов.</a:t>
                      </a:r>
                    </a:p>
                    <a:p>
                      <a:endParaRPr lang="ru-RU" dirty="0"/>
                    </a:p>
                  </a:txBody>
                  <a:tcPr marL="82325" marR="82325"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589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9666" y="1600204"/>
            <a:ext cx="11072733" cy="4950498"/>
          </a:xfrm>
        </p:spPr>
        <p:txBody>
          <a:bodyPr/>
          <a:lstStyle/>
          <a:p>
            <a:r>
              <a:rPr lang="ru-RU" dirty="0" smtClean="0"/>
              <a:t> 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По доминирующей в проекте деятельности: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исследовательские, информационные, практико-ориентированные,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ролево-игровые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творческие;</a:t>
            </a:r>
          </a:p>
          <a:p>
            <a:pPr lvl="0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По количеству учащихся</a:t>
            </a:r>
            <a:r>
              <a:rPr lang="ru-RU" b="1" i="1" dirty="0" smtClean="0"/>
              <a:t>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индивидуальные, парные, групповые, коллективные;</a:t>
            </a:r>
          </a:p>
          <a:p>
            <a:pPr lvl="0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По предметно – содержательной области</a:t>
            </a:r>
            <a:r>
              <a:rPr lang="ru-RU" b="1" i="1" dirty="0" smtClean="0"/>
              <a:t>: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монопроекты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(в рамках одного учебного предмета),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межпредметные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(знания из нескольких областей);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По продолжительности</a:t>
            </a:r>
            <a:r>
              <a:rPr lang="ru-RU" sz="2800" b="1" i="1" dirty="0" smtClean="0"/>
              <a:t>: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мини – проекты ( 1 урок или менее),краткосрочные (4 - 6 уроков), недельные, годичные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Виды учебных исследований в начальной школе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993692"/>
            <a:ext cx="10972800" cy="4132474"/>
          </a:xfrm>
        </p:spPr>
        <p:txBody>
          <a:bodyPr/>
          <a:lstStyle/>
          <a:p>
            <a:pPr eaLnBrk="1" hangingPunct="1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конкурсах;</a:t>
            </a:r>
          </a:p>
          <a:p>
            <a:pPr eaLnBrk="1" hangingPunct="1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праздниках; </a:t>
            </a:r>
          </a:p>
          <a:p>
            <a:pPr eaLnBrk="1" hangingPunct="1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выставках; </a:t>
            </a:r>
          </a:p>
          <a:p>
            <a:pPr eaLnBrk="1" hangingPunct="1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акциях;</a:t>
            </a:r>
          </a:p>
          <a:p>
            <a:pPr eaLnBrk="1" hangingPunct="1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роках; </a:t>
            </a:r>
          </a:p>
          <a:p>
            <a:pPr eaLnBrk="1" hangingPunct="1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конференциях и т.д.</a:t>
            </a:r>
          </a:p>
          <a:p>
            <a:pPr>
              <a:buNone/>
            </a:pP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249854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работ, результаты проектов, исследовательских работ </a:t>
            </a:r>
            <a:b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их защита происходит на:</a:t>
            </a:r>
            <a:r>
              <a:rPr lang="ru-RU" b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Содержимое 2"/>
          <p:cNvSpPr>
            <a:spLocks noGrp="1"/>
          </p:cNvSpPr>
          <p:nvPr>
            <p:ph idx="1"/>
          </p:nvPr>
        </p:nvSpPr>
        <p:spPr>
          <a:xfrm>
            <a:off x="381000" y="2332039"/>
            <a:ext cx="10972800" cy="4525963"/>
          </a:xfrm>
        </p:spPr>
        <p:txBody>
          <a:bodyPr/>
          <a:lstStyle/>
          <a:p>
            <a:pPr eaLnBrk="1" hangingPunct="1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Рефлексивные  </a:t>
            </a:r>
          </a:p>
          <a:p>
            <a:pPr eaLnBrk="1" hangingPunct="1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Поисковые (исследовательские)</a:t>
            </a:r>
          </a:p>
          <a:p>
            <a:pPr eaLnBrk="1" hangingPunct="1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Умения и навыки работы в сотрудничестве  </a:t>
            </a:r>
          </a:p>
          <a:p>
            <a:pPr eaLnBrk="1" hangingPunct="1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Коммуникативные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</a:p>
          <a:p>
            <a:pPr eaLnBrk="1" hangingPunct="1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Презентационные </a:t>
            </a:r>
          </a:p>
          <a:p>
            <a:pPr eaLnBrk="1" hangingPunct="1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отвечать на незапланированные вопросы</a:t>
            </a:r>
          </a:p>
          <a:p>
            <a:pPr eaLnBrk="1" hangingPunct="1"/>
            <a:endParaRPr lang="ru-RU" sz="1800" dirty="0"/>
          </a:p>
        </p:txBody>
      </p:sp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1524000" y="0"/>
            <a:ext cx="7786688" cy="106430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Общеучебные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умения и навыки,   формирующиеся в проектно- исследовательской  деятельности: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314" y="1692731"/>
            <a:ext cx="3360057" cy="25200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611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84878" y="1810679"/>
            <a:ext cx="1678133" cy="105897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3210" y="965902"/>
            <a:ext cx="7805580" cy="1903751"/>
          </a:xfrm>
          <a:prstGeom prst="rect">
            <a:avLst/>
          </a:prstGeom>
        </p:spPr>
      </p:pic>
      <p:sp>
        <p:nvSpPr>
          <p:cNvPr id="4" name="WordArt 13"/>
          <p:cNvSpPr txBox="1">
            <a:spLocks noChangeArrowheads="1" noChangeShapeType="1" noTextEdit="1"/>
          </p:cNvSpPr>
          <p:nvPr/>
        </p:nvSpPr>
        <p:spPr bwMode="auto">
          <a:xfrm>
            <a:off x="4759326" y="2862943"/>
            <a:ext cx="1825625" cy="522514"/>
          </a:xfrm>
          <a:prstGeom prst="rect">
            <a:avLst/>
          </a:prstGeom>
          <a:ln>
            <a:solidFill>
              <a:srgbClr val="003300"/>
            </a:solidFill>
          </a:ln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square" numCol="1" fromWordArt="1">
            <a:prstTxWarp prst="textPlain">
              <a:avLst>
                <a:gd name="adj" fmla="val 50000"/>
              </a:avLst>
            </a:prstTxWarp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0066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Учитель</a:t>
            </a:r>
            <a:endParaRPr lang="ru-RU" sz="1200" dirty="0">
              <a:solidFill>
                <a:srgbClr val="0066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е 5"/>
          <p:cNvSpPr txBox="1">
            <a:spLocks noChangeArrowheads="1"/>
          </p:cNvSpPr>
          <p:nvPr/>
        </p:nvSpPr>
        <p:spPr bwMode="auto">
          <a:xfrm>
            <a:off x="7487920" y="3926997"/>
            <a:ext cx="2777309" cy="11246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8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85725" tIns="47625" rIns="85725" bIns="47625" anchor="t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Осуществляет консультативную помощь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оле 1"/>
          <p:cNvSpPr txBox="1">
            <a:spLocks noChangeArrowheads="1"/>
          </p:cNvSpPr>
          <p:nvPr/>
        </p:nvSpPr>
        <p:spPr bwMode="auto">
          <a:xfrm>
            <a:off x="4488543" y="4481106"/>
            <a:ext cx="2367189" cy="8853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85725" tIns="47625" rIns="85725" bIns="47625" anchor="t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Подготавливает необходимое оборудование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оле 2"/>
          <p:cNvSpPr txBox="1">
            <a:spLocks noChangeArrowheads="1"/>
          </p:cNvSpPr>
          <p:nvPr/>
        </p:nvSpPr>
        <p:spPr bwMode="auto">
          <a:xfrm>
            <a:off x="696687" y="3855901"/>
            <a:ext cx="2475820" cy="15705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85725" tIns="47625" rIns="85725" bIns="47625" anchor="t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Обеспечивает непрерывность работы </a:t>
            </a:r>
            <a:r>
              <a:rPr lang="ru-RU" sz="16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 проектом</a:t>
            </a:r>
            <a:endParaRPr lang="ru-RU" sz="1600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>
            <a:cxnSpLocks noChangeShapeType="1"/>
          </p:cNvCxnSpPr>
          <p:nvPr/>
        </p:nvCxnSpPr>
        <p:spPr bwMode="auto">
          <a:xfrm>
            <a:off x="5735411" y="3627302"/>
            <a:ext cx="0" cy="6858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Прямая соединительная линия 13"/>
          <p:cNvCxnSpPr>
            <a:cxnSpLocks noChangeShapeType="1"/>
          </p:cNvCxnSpPr>
          <p:nvPr/>
        </p:nvCxnSpPr>
        <p:spPr bwMode="auto">
          <a:xfrm flipH="1">
            <a:off x="3763011" y="3469798"/>
            <a:ext cx="571500" cy="4572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Прямая соединительная линия 15"/>
          <p:cNvCxnSpPr>
            <a:cxnSpLocks noChangeShapeType="1"/>
          </p:cNvCxnSpPr>
          <p:nvPr/>
        </p:nvCxnSpPr>
        <p:spPr bwMode="auto">
          <a:xfrm>
            <a:off x="6805954" y="3513002"/>
            <a:ext cx="571500" cy="4572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6040650" y="196334"/>
            <a:ext cx="4154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152400" y="124852"/>
            <a:ext cx="415498" cy="969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20"/>
          <p:cNvSpPr>
            <a:spLocks noChangeArrowheads="1"/>
          </p:cNvSpPr>
          <p:nvPr/>
        </p:nvSpPr>
        <p:spPr bwMode="auto">
          <a:xfrm>
            <a:off x="152400" y="355686"/>
            <a:ext cx="415498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24"/>
          <p:cNvSpPr>
            <a:spLocks noChangeArrowheads="1"/>
          </p:cNvSpPr>
          <p:nvPr/>
        </p:nvSpPr>
        <p:spPr bwMode="auto">
          <a:xfrm>
            <a:off x="152401" y="424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" name="Rectangle 31"/>
          <p:cNvSpPr>
            <a:spLocks noChangeArrowheads="1"/>
          </p:cNvSpPr>
          <p:nvPr/>
        </p:nvSpPr>
        <p:spPr bwMode="auto">
          <a:xfrm>
            <a:off x="5888251" y="43934"/>
            <a:ext cx="4154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35"/>
          <p:cNvSpPr>
            <a:spLocks noChangeArrowheads="1"/>
          </p:cNvSpPr>
          <p:nvPr/>
        </p:nvSpPr>
        <p:spPr bwMode="auto">
          <a:xfrm>
            <a:off x="1" y="2725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64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 rot="20605184">
            <a:off x="1486090" y="2828838"/>
            <a:ext cx="921983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i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7200" b="1" i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44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6_Текст">
  <a:themeElements>
    <a:clrScheme name="Текст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кст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кст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1352</TotalTime>
  <Words>377</Words>
  <Application>Microsoft Office PowerPoint</Application>
  <PresentationFormat>Произвольный</PresentationFormat>
  <Paragraphs>52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6_Текст</vt:lpstr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Виды учебных исследований в начальной школе </vt:lpstr>
      <vt:lpstr>Оформление работ, результаты проектов, исследовательских работ  и их защита происходит на: </vt:lpstr>
      <vt:lpstr>   Общеучебные умения и навыки,   формирующиеся в проектно- исследовательской  деятельности: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79237</cp:lastModifiedBy>
  <cp:revision>117</cp:revision>
  <dcterms:created xsi:type="dcterms:W3CDTF">2013-02-26T15:19:10Z</dcterms:created>
  <dcterms:modified xsi:type="dcterms:W3CDTF">2023-12-22T10:07:00Z</dcterms:modified>
</cp:coreProperties>
</file>