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316" r:id="rId3"/>
    <p:sldId id="267" r:id="rId4"/>
    <p:sldId id="318" r:id="rId5"/>
    <p:sldId id="321" r:id="rId6"/>
    <p:sldId id="320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14" r:id="rId25"/>
    <p:sldId id="339" r:id="rId26"/>
    <p:sldId id="310" r:id="rId27"/>
    <p:sldId id="345" r:id="rId28"/>
    <p:sldId id="342" r:id="rId29"/>
    <p:sldId id="346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CCFF66"/>
    <a:srgbClr val="FFFF00"/>
    <a:srgbClr val="3333FF"/>
    <a:srgbClr val="A50021"/>
    <a:srgbClr val="FFFFCC"/>
    <a:srgbClr val="66FF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260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3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25D9E-DCDF-4FAE-8FEC-03E988A4595B}" type="datetimeFigureOut">
              <a:rPr lang="ru-RU"/>
              <a:pPr>
                <a:defRPr/>
              </a:pPr>
              <a:t>23.11.2013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5B54D-A7F8-425E-A324-1362EDA682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BC7F6-3F8B-4A5A-91F4-B55F6511FA03}" type="datetimeFigureOut">
              <a:rPr lang="ru-RU"/>
              <a:pPr>
                <a:defRPr/>
              </a:pPr>
              <a:t>23.11.2013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98FE3-A267-44B3-8222-82D1A36CBF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66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FDC92-0F3E-4B89-86E8-7B19B864A49F}" type="datetimeFigureOut">
              <a:rPr lang="ru-RU"/>
              <a:pPr>
                <a:defRPr/>
              </a:pPr>
              <a:t>23.11.2013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2DC32-9102-4FB7-9014-1ABF2785F9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43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0DEA2-0D1C-4A81-9DBE-771F149D8FC2}" type="datetimeFigureOut">
              <a:rPr lang="ru-RU"/>
              <a:pPr>
                <a:defRPr/>
              </a:pPr>
              <a:t>23.11.2013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4E702-C478-42B0-A5F5-04F3C72420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63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6B0B0-5C1B-4A3D-929A-F406ECFD4A46}" type="datetimeFigureOut">
              <a:rPr lang="ru-RU"/>
              <a:pPr>
                <a:defRPr/>
              </a:pPr>
              <a:t>23.11.2013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F415D-C43C-4F21-B79E-1567748F08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63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4B285-E7D1-4737-B362-EF46067C9182}" type="datetimeFigureOut">
              <a:rPr lang="ru-RU"/>
              <a:pPr>
                <a:defRPr/>
              </a:pPr>
              <a:t>23.11.2013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E9583-682F-441B-A2C6-D5DFC6E34F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16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F5150-029F-4F2F-9D27-1DAB811E9C93}" type="datetimeFigureOut">
              <a:rPr lang="ru-RU"/>
              <a:pPr>
                <a:defRPr/>
              </a:pPr>
              <a:t>23.11.2013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676D6-2006-43A4-B66B-BC24DEE978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94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AB71C-CCDB-491D-88C4-06B06695FF8C}" type="datetimeFigureOut">
              <a:rPr lang="ru-RU"/>
              <a:pPr>
                <a:defRPr/>
              </a:pPr>
              <a:t>23.11.2013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5CB2E-25AB-4705-86A8-5A433FC5A8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02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B9EA2-A09F-419B-80F2-CFA35454DAC5}" type="datetimeFigureOut">
              <a:rPr lang="ru-RU"/>
              <a:pPr>
                <a:defRPr/>
              </a:pPr>
              <a:t>23.11.2013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05910-EC56-44F2-BA13-FB746ED791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56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D926B-B105-4BE4-B271-DCC06FCE9E57}" type="datetimeFigureOut">
              <a:rPr lang="ru-RU"/>
              <a:pPr>
                <a:defRPr/>
              </a:pPr>
              <a:t>23.11.2013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3E67B-634D-47BC-88E8-12716F6C7A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71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0E944-0AA7-4E95-BA6B-B6EAEB0075FC}" type="datetimeFigureOut">
              <a:rPr lang="ru-RU"/>
              <a:pPr>
                <a:defRPr/>
              </a:pPr>
              <a:t>23.11.2013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7753E-014A-46FB-914C-9AB23A19A0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91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33FF"/>
            </a:gs>
            <a:gs pos="50000">
              <a:srgbClr val="FFFFCC"/>
            </a:gs>
            <a:gs pos="100000">
              <a:srgbClr val="3333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E280AB9-D796-4754-A9A1-40D5E0715878}" type="datetimeFigureOut">
              <a:rPr lang="ru-RU"/>
              <a:pPr>
                <a:defRPr/>
              </a:pPr>
              <a:t>23.11.2013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3E3811-6596-40BF-838E-70087F2ADF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26" Type="http://schemas.openxmlformats.org/officeDocument/2006/relationships/image" Target="../media/image7.jpeg"/><Relationship Id="rId3" Type="http://schemas.openxmlformats.org/officeDocument/2006/relationships/slide" Target="slide24.xml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image" Target="../media/image6.gif"/><Relationship Id="rId2" Type="http://schemas.openxmlformats.org/officeDocument/2006/relationships/image" Target="../media/image5.jpeg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slide" Target="slide26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28" Type="http://schemas.openxmlformats.org/officeDocument/2006/relationships/image" Target="../media/image9.png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Relationship Id="rId27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gi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gif"/><Relationship Id="rId5" Type="http://schemas.openxmlformats.org/officeDocument/2006/relationships/slide" Target="slide3.xml"/><Relationship Id="rId4" Type="http://schemas.openxmlformats.org/officeDocument/2006/relationships/slide" Target="slide7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gif"/><Relationship Id="rId5" Type="http://schemas.openxmlformats.org/officeDocument/2006/relationships/slide" Target="slide3.xml"/><Relationship Id="rId4" Type="http://schemas.openxmlformats.org/officeDocument/2006/relationships/slide" Target="slide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gif"/><Relationship Id="rId5" Type="http://schemas.openxmlformats.org/officeDocument/2006/relationships/slide" Target="slide3.xml"/><Relationship Id="rId4" Type="http://schemas.openxmlformats.org/officeDocument/2006/relationships/slide" Target="slide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gif"/><Relationship Id="rId5" Type="http://schemas.openxmlformats.org/officeDocument/2006/relationships/slide" Target="slide3.xml"/><Relationship Id="rId4" Type="http://schemas.openxmlformats.org/officeDocument/2006/relationships/slide" Target="slide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6.gif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gif"/><Relationship Id="rId5" Type="http://schemas.openxmlformats.org/officeDocument/2006/relationships/slide" Target="slide3.xml"/><Relationship Id="rId4" Type="http://schemas.openxmlformats.org/officeDocument/2006/relationships/slide" Target="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gif"/><Relationship Id="rId5" Type="http://schemas.openxmlformats.org/officeDocument/2006/relationships/slide" Target="slide3.xml"/><Relationship Id="rId4" Type="http://schemas.openxmlformats.org/officeDocument/2006/relationships/slide" Target="slide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4.png"/><Relationship Id="rId5" Type="http://schemas.openxmlformats.org/officeDocument/2006/relationships/image" Target="../media/image6.gif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hyperlink" Target="http://www.3-porosenka.ru/off-line/catalogue/3053/007.jpg" TargetMode="External"/><Relationship Id="rId5" Type="http://schemas.openxmlformats.org/officeDocument/2006/relationships/image" Target="../media/image6.gif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gif"/><Relationship Id="rId5" Type="http://schemas.openxmlformats.org/officeDocument/2006/relationships/slide" Target="slide3.xml"/><Relationship Id="rId4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hyperlink" Target="http://upload.wikimedia.org/wikipedia/commons/thumb/8/8b/Subtraction01.svg/282px-Subtraction01.svg.png" TargetMode="External"/><Relationship Id="rId5" Type="http://schemas.openxmlformats.org/officeDocument/2006/relationships/image" Target="../media/image6.gif"/><Relationship Id="rId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gif"/><Relationship Id="rId5" Type="http://schemas.openxmlformats.org/officeDocument/2006/relationships/slide" Target="slide3.xml"/><Relationship Id="rId4" Type="http://schemas.openxmlformats.org/officeDocument/2006/relationships/slide" Target="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7.png"/><Relationship Id="rId5" Type="http://schemas.openxmlformats.org/officeDocument/2006/relationships/image" Target="../media/image6.gif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gif"/><Relationship Id="rId5" Type="http://schemas.openxmlformats.org/officeDocument/2006/relationships/slide" Target="slide3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gif"/><Relationship Id="rId5" Type="http://schemas.openxmlformats.org/officeDocument/2006/relationships/slide" Target="slide3.xml"/><Relationship Id="rId4" Type="http://schemas.openxmlformats.org/officeDocument/2006/relationships/slide" Target="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1.jpeg"/><Relationship Id="rId5" Type="http://schemas.openxmlformats.org/officeDocument/2006/relationships/image" Target="../media/image6.gif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gif"/><Relationship Id="rId5" Type="http://schemas.openxmlformats.org/officeDocument/2006/relationships/image" Target="../media/image6.gif"/><Relationship Id="rId4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4.jpeg"/><Relationship Id="rId5" Type="http://schemas.openxmlformats.org/officeDocument/2006/relationships/image" Target="../media/image6.gif"/><Relationship Id="rId4" Type="http://schemas.openxmlformats.org/officeDocument/2006/relationships/slide" Target="slide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gi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5.gif"/><Relationship Id="rId5" Type="http://schemas.openxmlformats.org/officeDocument/2006/relationships/image" Target="../media/image6.gif"/><Relationship Id="rId4" Type="http://schemas.openxmlformats.org/officeDocument/2006/relationships/slide" Target="slide3.xml"/><Relationship Id="rId9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8.jpeg"/><Relationship Id="rId5" Type="http://schemas.openxmlformats.org/officeDocument/2006/relationships/image" Target="../media/image6.gif"/><Relationship Id="rId4" Type="http://schemas.openxmlformats.org/officeDocument/2006/relationships/slide" Target="slid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slide" Target="slide2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J:\&#1089;&#1074;&#1086;&#1103;%20&#1080;&#1075;&#1088;&#1072;%205&#1082;&#1083;\&#1040;&#1087;&#1087;&#1083;&#1086;&#1076;&#1080;&#1089;&#1084;&#1077;&#1085;&#1090;&#1099;.mp3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2" descr="своя игра загл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5148262" cy="40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4" descr="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573463"/>
            <a:ext cx="4032250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WordArt 24"/>
          <p:cNvSpPr>
            <a:spLocks noChangeArrowheads="1" noChangeShapeType="1" noTextEdit="1"/>
          </p:cNvSpPr>
          <p:nvPr/>
        </p:nvSpPr>
        <p:spPr bwMode="auto">
          <a:xfrm>
            <a:off x="5724525" y="333375"/>
            <a:ext cx="3122613" cy="2735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Bookman Old Style"/>
              </a:rPr>
              <a:t>Внеклассное 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Bookman Old Style"/>
              </a:rPr>
              <a:t>мероприятие 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Bookman Old Style"/>
              </a:rPr>
              <a:t> в 5 классе</a:t>
            </a:r>
          </a:p>
        </p:txBody>
      </p:sp>
      <p:pic>
        <p:nvPicPr>
          <p:cNvPr id="2" name="заставк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3568" y="580526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4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20713"/>
            <a:ext cx="2665413" cy="850900"/>
          </a:xfrm>
        </p:spPr>
        <p:txBody>
          <a:bodyPr/>
          <a:lstStyle/>
          <a:p>
            <a:pPr eaLnBrk="1" hangingPunct="1"/>
            <a:r>
              <a:rPr lang="ru-RU" altLang="ru-RU" sz="4000" b="1" smtClean="0">
                <a:solidFill>
                  <a:srgbClr val="A50021"/>
                </a:solidFill>
                <a:latin typeface="Bookman Old Style" pitchFamily="18" charset="0"/>
              </a:rPr>
              <a:t>Правила </a:t>
            </a:r>
            <a:r>
              <a:rPr lang="ru-RU" altLang="ru-RU" sz="4000" b="1" smtClean="0">
                <a:solidFill>
                  <a:srgbClr val="A50021"/>
                </a:solidFill>
                <a:latin typeface="Arial" charset="0"/>
              </a:rPr>
              <a:t/>
            </a:r>
            <a:br>
              <a:rPr lang="ru-RU" altLang="ru-RU" sz="4000" b="1" smtClean="0">
                <a:solidFill>
                  <a:srgbClr val="A50021"/>
                </a:solidFill>
                <a:latin typeface="Arial" charset="0"/>
              </a:rPr>
            </a:br>
            <a:r>
              <a:rPr lang="ru-RU" altLang="ru-RU" sz="4000" b="1" smtClean="0">
                <a:solidFill>
                  <a:srgbClr val="A50021"/>
                </a:solidFill>
                <a:latin typeface="Bookman Old Style" pitchFamily="18" charset="0"/>
              </a:rPr>
              <a:t>игры</a:t>
            </a:r>
          </a:p>
        </p:txBody>
      </p:sp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844675"/>
            <a:ext cx="246697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347864" y="116633"/>
            <a:ext cx="5616624" cy="6265118"/>
          </a:xfrm>
        </p:spPr>
        <p:txBody>
          <a:bodyPr/>
          <a:lstStyle/>
          <a:p>
            <a:pPr marL="400050" lvl="1" indent="0">
              <a:buNone/>
            </a:pP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1.Участники по очереди отвечают 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вопросы 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различной 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стоимости, выбирая тематику самостоятельно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2.Игроки 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могут продавать за половину стоимости свои вопросы, если не знают ответа.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ответа на каждый вопрос отводится 20 сек.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4.Побеждает 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тот участник</a:t>
            </a:r>
            <a:r>
              <a:rPr lang="ru-RU" altLang="ru-RU" sz="2400" b="1" dirty="0" smtClean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который заработал больше всех баллов.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ru-RU" altLang="ru-RU" sz="2400" b="1" dirty="0" smtClean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5.Набранные </a:t>
            </a:r>
            <a:r>
              <a:rPr lang="ru-RU" altLang="ru-RU" sz="2400" b="1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баллы затем меняются на оценки.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altLang="ru-RU" sz="2400" b="1" dirty="0" smtClean="0">
              <a:solidFill>
                <a:srgbClr val="33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ru-RU" altLang="ru-RU" sz="2400" b="1" dirty="0" smtClean="0">
              <a:solidFill>
                <a:srgbClr val="33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си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8745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875" y="5949950"/>
            <a:ext cx="2303463" cy="5715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>
                <a:latin typeface="Arial" charset="0"/>
                <a:hlinkClick r:id="rId3" action="ppaction://hlinksldjump"/>
              </a:rPr>
              <a:t>пауза</a:t>
            </a:r>
            <a:endParaRPr lang="ru-RU" sz="4000" smtClean="0">
              <a:latin typeface="Arial" charset="0"/>
            </a:endParaRPr>
          </a:p>
        </p:txBody>
      </p:sp>
      <p:graphicFrame>
        <p:nvGraphicFramePr>
          <p:cNvPr id="7306" name="Group 138"/>
          <p:cNvGraphicFramePr>
            <a:graphicFrameLocks noGrp="1"/>
          </p:cNvGraphicFramePr>
          <p:nvPr>
            <p:ph idx="1"/>
          </p:nvPr>
        </p:nvGraphicFramePr>
        <p:xfrm>
          <a:off x="468313" y="1125538"/>
          <a:ext cx="8229600" cy="4635501"/>
        </p:xfrm>
        <a:graphic>
          <a:graphicData uri="http://schemas.openxmlformats.org/drawingml/2006/table">
            <a:tbl>
              <a:tblPr/>
              <a:tblGrid>
                <a:gridCol w="2016125"/>
                <a:gridCol w="1439862"/>
                <a:gridCol w="1584325"/>
                <a:gridCol w="1655763"/>
                <a:gridCol w="1533525"/>
              </a:tblGrid>
              <a:tr h="1047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Bookman Old Style" pitchFamily="18" charset="0"/>
                        </a:rPr>
                        <a:t>Цифры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Bookman Old Style" pitchFamily="18" charset="0"/>
                        </a:rPr>
                        <a:t>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Bookman Old Style" pitchFamily="18" charset="0"/>
                        </a:rPr>
                        <a:t>числа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4" action="ppaction://hlinksldjump"/>
                        </a:rPr>
                        <a:t>100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5" action="ppaction://hlinksldjump"/>
                        </a:rPr>
                        <a:t>200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6" action="ppaction://hlinksldjump"/>
                        </a:rPr>
                        <a:t>300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7" action="ppaction://hlinksldjump"/>
                        </a:rPr>
                        <a:t>400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Bookman Old Styl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Bookman Old Style" pitchFamily="18" charset="0"/>
                        </a:rPr>
                        <a:t>Задачки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8" action="ppaction://hlinksldjump"/>
                        </a:rPr>
                        <a:t>100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9" action="ppaction://hlinksldjump"/>
                        </a:rPr>
                        <a:t>200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10" action="ppaction://hlinksldjump"/>
                        </a:rPr>
                        <a:t>300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11" action="ppaction://hlinksldjump"/>
                        </a:rPr>
                        <a:t>400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  <a:tr h="922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Bookman Old Styl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Bookman Old Style" pitchFamily="18" charset="0"/>
                        </a:rPr>
                        <a:t>Правила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12" action="ppaction://hlinksldjump"/>
                        </a:rPr>
                        <a:t>100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13" action="ppaction://hlinksldjump"/>
                        </a:rPr>
                        <a:t>200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14" action="ppaction://hlinksldjump"/>
                        </a:rPr>
                        <a:t>300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15" action="ppaction://hlinksldjump"/>
                        </a:rPr>
                        <a:t>400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Bookman Old Styl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Bookman Old Style" pitchFamily="18" charset="0"/>
                        </a:rPr>
                        <a:t>Логика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16" action="ppaction://hlinksldjump"/>
                        </a:rPr>
                        <a:t>100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17" action="ppaction://hlinksldjump"/>
                        </a:rPr>
                        <a:t>200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18" action="ppaction://hlinksldjump"/>
                        </a:rPr>
                        <a:t>300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19" action="ppaction://hlinksldjump"/>
                        </a:rPr>
                        <a:t>400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  <a:tr h="887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Bookman Old Style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Bookman Old Style" pitchFamily="18" charset="0"/>
                        </a:rPr>
                        <a:t>Действия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20" action="ppaction://hlinksldjump"/>
                        </a:rPr>
                        <a:t>100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21" action="ppaction://hlinksldjump"/>
                        </a:rPr>
                        <a:t>200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22" action="ppaction://hlinksldjump"/>
                        </a:rPr>
                        <a:t>300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Bookman Old Style" pitchFamily="18" charset="0"/>
                          <a:hlinkClick r:id="rId23" action="ppaction://hlinksldjump"/>
                        </a:rPr>
                        <a:t>400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138" name="Picture 131">
            <a:hlinkClick r:id="rId24" action="ppaction://hlinksldjump"/>
          </p:cNvPr>
          <p:cNvPicPr>
            <a:picLocks noChangeAspect="1" noChangeArrowheads="1" noCrop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39" name="Group 133"/>
          <p:cNvGrpSpPr>
            <a:grpSpLocks/>
          </p:cNvGrpSpPr>
          <p:nvPr/>
        </p:nvGrpSpPr>
        <p:grpSpPr bwMode="auto">
          <a:xfrm>
            <a:off x="8027988" y="0"/>
            <a:ext cx="1116012" cy="1052513"/>
            <a:chOff x="4014" y="2704"/>
            <a:chExt cx="1600" cy="1381"/>
          </a:xfrm>
        </p:grpSpPr>
        <p:pic>
          <p:nvPicPr>
            <p:cNvPr id="4142" name="Picture 134" descr="svoyaigra5kniga99asd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2704"/>
              <a:ext cx="1600" cy="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43" name="Oval 135"/>
            <p:cNvSpPr>
              <a:spLocks noChangeArrowheads="1"/>
            </p:cNvSpPr>
            <p:nvPr/>
          </p:nvSpPr>
          <p:spPr bwMode="auto">
            <a:xfrm>
              <a:off x="4921" y="3430"/>
              <a:ext cx="590" cy="589"/>
            </a:xfrm>
            <a:prstGeom prst="ellipse">
              <a:avLst/>
            </a:prstGeom>
            <a:gradFill rotWithShape="1">
              <a:gsLst>
                <a:gs pos="0">
                  <a:srgbClr val="5E762F"/>
                </a:gs>
                <a:gs pos="50000">
                  <a:srgbClr val="CCFF66"/>
                </a:gs>
                <a:gs pos="100000">
                  <a:srgbClr val="5E762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</p:grpSp>
      <p:pic>
        <p:nvPicPr>
          <p:cNvPr id="4140" name="Picture 136" descr="82000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26988"/>
            <a:ext cx="16557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41" name="Picture 139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56238"/>
            <a:ext cx="1403350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684" name="Group 28"/>
          <p:cNvGraphicFramePr>
            <a:graphicFrameLocks noGrp="1"/>
          </p:cNvGraphicFramePr>
          <p:nvPr/>
        </p:nvGraphicFramePr>
        <p:xfrm>
          <a:off x="250825" y="260350"/>
          <a:ext cx="3455988" cy="1089025"/>
        </p:xfrm>
        <a:graphic>
          <a:graphicData uri="http://schemas.openxmlformats.org/drawingml/2006/table">
            <a:tbl>
              <a:tblPr/>
              <a:tblGrid>
                <a:gridCol w="2016125"/>
                <a:gridCol w="1439863"/>
              </a:tblGrid>
              <a:tr h="1089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Цифры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числа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rId4" action="ppaction://hlinksldjump"/>
                        </a:rPr>
                        <a:t>100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130" name="Picture 32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89" name="Rectangle 33"/>
          <p:cNvSpPr>
            <a:spLocks noChangeArrowheads="1"/>
          </p:cNvSpPr>
          <p:nvPr/>
        </p:nvSpPr>
        <p:spPr bwMode="auto">
          <a:xfrm>
            <a:off x="323850" y="1412875"/>
            <a:ext cx="8424863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60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Сколько месяцев в году  содержит 30 дней?</a:t>
            </a:r>
          </a:p>
        </p:txBody>
      </p:sp>
      <p:sp>
        <p:nvSpPr>
          <p:cNvPr id="70690" name="Rectangle 34"/>
          <p:cNvSpPr>
            <a:spLocks noChangeArrowheads="1"/>
          </p:cNvSpPr>
          <p:nvPr/>
        </p:nvSpPr>
        <p:spPr bwMode="auto">
          <a:xfrm>
            <a:off x="4140200" y="4430713"/>
            <a:ext cx="11906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11</a:t>
            </a:r>
          </a:p>
        </p:txBody>
      </p:sp>
      <p:pic>
        <p:nvPicPr>
          <p:cNvPr id="5133" name="Picture 35" descr="mesac24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437063"/>
            <a:ext cx="1800225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37" descr="derev0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437063"/>
            <a:ext cx="2414587" cy="196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35175" y="570863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069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65" name="Group 37"/>
          <p:cNvGraphicFramePr>
            <a:graphicFrameLocks noGrp="1"/>
          </p:cNvGraphicFramePr>
          <p:nvPr/>
        </p:nvGraphicFramePr>
        <p:xfrm>
          <a:off x="179388" y="260350"/>
          <a:ext cx="3600450" cy="1089025"/>
        </p:xfrm>
        <a:graphic>
          <a:graphicData uri="http://schemas.openxmlformats.org/drawingml/2006/table">
            <a:tbl>
              <a:tblPr/>
              <a:tblGrid>
                <a:gridCol w="2016125"/>
                <a:gridCol w="1584325"/>
              </a:tblGrid>
              <a:tr h="1089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Цифры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числа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rId4" action="ppaction://hlinksldjump"/>
                        </a:rPr>
                        <a:t>200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6154" name="Picture 38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5" name="Rectangle 40"/>
          <p:cNvSpPr>
            <a:spLocks noChangeArrowheads="1"/>
          </p:cNvSpPr>
          <p:nvPr/>
        </p:nvSpPr>
        <p:spPr bwMode="auto">
          <a:xfrm>
            <a:off x="323850" y="1557338"/>
            <a:ext cx="81661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Сколько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существует цифр?</a:t>
            </a:r>
            <a:r>
              <a:rPr lang="ru-RU" altLang="ru-RU" sz="1800">
                <a:solidFill>
                  <a:schemeClr val="bg1"/>
                </a:solidFill>
                <a:latin typeface="Arial" charset="0"/>
              </a:rPr>
              <a:t> </a:t>
            </a:r>
          </a:p>
        </p:txBody>
      </p:sp>
      <p:sp>
        <p:nvSpPr>
          <p:cNvPr id="73769" name="Rectangle 41"/>
          <p:cNvSpPr>
            <a:spLocks noChangeArrowheads="1"/>
          </p:cNvSpPr>
          <p:nvPr/>
        </p:nvSpPr>
        <p:spPr bwMode="auto">
          <a:xfrm>
            <a:off x="4284663" y="4573588"/>
            <a:ext cx="11906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rgbClr val="00B050"/>
                </a:solidFill>
                <a:latin typeface="Bookman Old Style" pitchFamily="18" charset="0"/>
              </a:rPr>
              <a:t>10</a:t>
            </a:r>
          </a:p>
        </p:txBody>
      </p:sp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1560" y="5593181"/>
            <a:ext cx="609600" cy="609600"/>
          </a:xfrm>
          <a:prstGeom prst="rect">
            <a:avLst/>
          </a:prstGeom>
        </p:spPr>
      </p:pic>
      <p:pic>
        <p:nvPicPr>
          <p:cNvPr id="3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7497" y="559318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07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376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29" name="Group 25"/>
          <p:cNvGraphicFramePr>
            <a:graphicFrameLocks noGrp="1"/>
          </p:cNvGraphicFramePr>
          <p:nvPr/>
        </p:nvGraphicFramePr>
        <p:xfrm>
          <a:off x="250825" y="260350"/>
          <a:ext cx="3671888" cy="1089025"/>
        </p:xfrm>
        <a:graphic>
          <a:graphicData uri="http://schemas.openxmlformats.org/drawingml/2006/table">
            <a:tbl>
              <a:tblPr/>
              <a:tblGrid>
                <a:gridCol w="2016125"/>
                <a:gridCol w="1655763"/>
              </a:tblGrid>
              <a:tr h="1089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Цифры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числа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rId4" action="ppaction://hlinksldjump"/>
                        </a:rPr>
                        <a:t>300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7178" name="Picture 26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Rectangle 27"/>
          <p:cNvSpPr>
            <a:spLocks noChangeArrowheads="1"/>
          </p:cNvSpPr>
          <p:nvPr/>
        </p:nvSpPr>
        <p:spPr bwMode="auto">
          <a:xfrm>
            <a:off x="250825" y="1341438"/>
            <a:ext cx="860425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Как называется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число,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делящееся </a:t>
            </a:r>
            <a:b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</a:b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без остатка на 2? </a:t>
            </a:r>
          </a:p>
        </p:txBody>
      </p:sp>
      <p:sp>
        <p:nvSpPr>
          <p:cNvPr id="72732" name="Rectangle 28"/>
          <p:cNvSpPr>
            <a:spLocks noChangeArrowheads="1"/>
          </p:cNvSpPr>
          <p:nvPr/>
        </p:nvSpPr>
        <p:spPr bwMode="auto">
          <a:xfrm>
            <a:off x="900113" y="5157788"/>
            <a:ext cx="3062287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rgbClr val="00B050"/>
                </a:solidFill>
                <a:latin typeface="Bookman Old Style" pitchFamily="18" charset="0"/>
              </a:rPr>
              <a:t>чётное</a:t>
            </a:r>
            <a:r>
              <a:rPr lang="ru-RU" altLang="ru-RU" sz="6000" b="1" dirty="0">
                <a:solidFill>
                  <a:srgbClr val="A50021"/>
                </a:solidFill>
                <a:latin typeface="Bookman Old Style" pitchFamily="18" charset="0"/>
              </a:rPr>
              <a:t/>
            </a:r>
            <a:br>
              <a:rPr lang="ru-RU" altLang="ru-RU" sz="6000" b="1" dirty="0">
                <a:solidFill>
                  <a:srgbClr val="A50021"/>
                </a:solidFill>
                <a:latin typeface="Bookman Old Style" pitchFamily="18" charset="0"/>
              </a:rPr>
            </a:br>
            <a:endParaRPr lang="ru-RU" altLang="ru-RU" sz="6000" b="1" dirty="0">
              <a:solidFill>
                <a:srgbClr val="A50021"/>
              </a:solidFill>
              <a:latin typeface="Bookman Old Style" pitchFamily="18" charset="0"/>
            </a:endParaRPr>
          </a:p>
        </p:txBody>
      </p:sp>
      <p:pic>
        <p:nvPicPr>
          <p:cNvPr id="7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1560" y="559318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727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828" name="Group 28"/>
          <p:cNvGraphicFramePr>
            <a:graphicFrameLocks noGrp="1"/>
          </p:cNvGraphicFramePr>
          <p:nvPr/>
        </p:nvGraphicFramePr>
        <p:xfrm>
          <a:off x="250825" y="333375"/>
          <a:ext cx="3549650" cy="1089025"/>
        </p:xfrm>
        <a:graphic>
          <a:graphicData uri="http://schemas.openxmlformats.org/drawingml/2006/table">
            <a:tbl>
              <a:tblPr/>
              <a:tblGrid>
                <a:gridCol w="2016125"/>
                <a:gridCol w="1533525"/>
              </a:tblGrid>
              <a:tr h="1089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Цифры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числа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rId4" action="ppaction://hlinksldjump"/>
                        </a:rPr>
                        <a:t>400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8202" name="Picture 29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5949950"/>
            <a:ext cx="10080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Rectangle 30"/>
          <p:cNvSpPr>
            <a:spLocks noChangeArrowheads="1"/>
          </p:cNvSpPr>
          <p:nvPr/>
        </p:nvSpPr>
        <p:spPr bwMode="auto">
          <a:xfrm>
            <a:off x="0" y="1412875"/>
            <a:ext cx="9144000" cy="411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800" b="1">
                <a:solidFill>
                  <a:schemeClr val="bg2"/>
                </a:solidFill>
                <a:latin typeface="Bookman Old Style" pitchFamily="18" charset="0"/>
              </a:rPr>
              <a:t>К натуральному числу справа приписали три  нуля.</a:t>
            </a: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/>
            </a:r>
            <a:b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</a:b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Во сколько раз</a:t>
            </a:r>
            <a:b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</a:b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увеличилось число? </a:t>
            </a:r>
          </a:p>
        </p:txBody>
      </p:sp>
      <p:sp>
        <p:nvSpPr>
          <p:cNvPr id="76831" name="Rectangle 31"/>
          <p:cNvSpPr>
            <a:spLocks noChangeArrowheads="1"/>
          </p:cNvSpPr>
          <p:nvPr/>
        </p:nvSpPr>
        <p:spPr bwMode="auto">
          <a:xfrm>
            <a:off x="468313" y="5589588"/>
            <a:ext cx="45450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chemeClr val="accent3">
                    <a:lumMod val="50000"/>
                  </a:schemeClr>
                </a:solidFill>
                <a:latin typeface="Bookman Old Style" pitchFamily="18" charset="0"/>
              </a:rPr>
              <a:t>в 1000 раз</a:t>
            </a:r>
          </a:p>
        </p:txBody>
      </p:sp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12360" y="57880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68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52" name="Group 28"/>
          <p:cNvGraphicFramePr>
            <a:graphicFrameLocks noGrp="1"/>
          </p:cNvGraphicFramePr>
          <p:nvPr/>
        </p:nvGraphicFramePr>
        <p:xfrm>
          <a:off x="250825" y="404813"/>
          <a:ext cx="3455988" cy="922337"/>
        </p:xfrm>
        <a:graphic>
          <a:graphicData uri="http://schemas.openxmlformats.org/drawingml/2006/table">
            <a:tbl>
              <a:tblPr/>
              <a:tblGrid>
                <a:gridCol w="2016125"/>
                <a:gridCol w="1439863"/>
              </a:tblGrid>
              <a:tr h="9223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</a:rPr>
                        <a:t>Задачки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rId4" action="ppaction://hlinksldjump"/>
                        </a:rPr>
                        <a:t>100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9226" name="Picture 29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54" name="Rectangle 30"/>
          <p:cNvSpPr>
            <a:spLocks noChangeArrowheads="1"/>
          </p:cNvSpPr>
          <p:nvPr/>
        </p:nvSpPr>
        <p:spPr bwMode="auto">
          <a:xfrm>
            <a:off x="468313" y="1341438"/>
            <a:ext cx="7559675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Горело 5 свечей, две погасли.</a:t>
            </a:r>
          </a:p>
          <a:p>
            <a:pPr algn="ctr">
              <a:defRPr/>
            </a:pPr>
            <a:r>
              <a:rPr lang="ru-RU" sz="6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 Сколько свечей осталось?</a:t>
            </a:r>
          </a:p>
        </p:txBody>
      </p:sp>
      <p:sp>
        <p:nvSpPr>
          <p:cNvPr id="77855" name="Rectangle 31"/>
          <p:cNvSpPr>
            <a:spLocks noChangeArrowheads="1"/>
          </p:cNvSpPr>
          <p:nvPr/>
        </p:nvSpPr>
        <p:spPr bwMode="auto">
          <a:xfrm>
            <a:off x="2268538" y="5365750"/>
            <a:ext cx="6365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5400" b="1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2</a:t>
            </a:r>
          </a:p>
        </p:txBody>
      </p:sp>
      <p:pic>
        <p:nvPicPr>
          <p:cNvPr id="9229" name="Picture 33" descr="d90ad012d55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638" y="3736975"/>
            <a:ext cx="2265362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9592" y="555541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78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77" name="Group 29"/>
          <p:cNvGraphicFramePr>
            <a:graphicFrameLocks noGrp="1"/>
          </p:cNvGraphicFramePr>
          <p:nvPr/>
        </p:nvGraphicFramePr>
        <p:xfrm>
          <a:off x="323850" y="333375"/>
          <a:ext cx="3600450" cy="922338"/>
        </p:xfrm>
        <a:graphic>
          <a:graphicData uri="http://schemas.openxmlformats.org/drawingml/2006/table">
            <a:tbl>
              <a:tblPr/>
              <a:tblGrid>
                <a:gridCol w="2016125"/>
                <a:gridCol w="1584325"/>
              </a:tblGrid>
              <a:tr h="922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Задачки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rId4" action="ppaction://hlinksldjump"/>
                        </a:rPr>
                        <a:t>200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250" name="Picture 30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1" name="Rectangle 31"/>
          <p:cNvSpPr>
            <a:spLocks noChangeArrowheads="1"/>
          </p:cNvSpPr>
          <p:nvPr/>
        </p:nvSpPr>
        <p:spPr bwMode="auto">
          <a:xfrm>
            <a:off x="19050" y="1052513"/>
            <a:ext cx="9124950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Тройка лошадей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 пробежала 30 км.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Сколько километров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пробежала каждая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лошадь?</a:t>
            </a:r>
            <a:r>
              <a:rPr lang="ru-RU" altLang="ru-RU" sz="6000" dirty="0">
                <a:solidFill>
                  <a:schemeClr val="bg2"/>
                </a:solidFill>
                <a:latin typeface="Bookman Old Style" pitchFamily="18" charset="0"/>
              </a:rPr>
              <a:t> </a:t>
            </a: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/>
            </a:r>
            <a:b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</a:br>
            <a:endParaRPr lang="ru-RU" altLang="ru-RU" sz="6000" b="1" dirty="0">
              <a:solidFill>
                <a:schemeClr val="bg2"/>
              </a:solidFill>
              <a:latin typeface="Bookman Old Style" pitchFamily="18" charset="0"/>
            </a:endParaRPr>
          </a:p>
        </p:txBody>
      </p:sp>
      <p:pic>
        <p:nvPicPr>
          <p:cNvPr id="10252" name="Рисунок 5" descr="0_f961_bd3484c4_XL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941888"/>
            <a:ext cx="1836737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81" name="Rectangle 33"/>
          <p:cNvSpPr>
            <a:spLocks noChangeArrowheads="1"/>
          </p:cNvSpPr>
          <p:nvPr/>
        </p:nvSpPr>
        <p:spPr bwMode="auto">
          <a:xfrm>
            <a:off x="6012160" y="5482431"/>
            <a:ext cx="1254125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5000"/>
              </a:lnSpc>
              <a:defRPr/>
            </a:pPr>
            <a:r>
              <a:rPr lang="ru-RU" b="1" dirty="0">
                <a:solidFill>
                  <a:schemeClr val="bg1"/>
                </a:solidFill>
              </a:rPr>
              <a:t/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6000" b="1" dirty="0">
                <a:solidFill>
                  <a:schemeClr val="accent3">
                    <a:lumMod val="50000"/>
                  </a:schemeClr>
                </a:solidFill>
                <a:latin typeface="Bookman Old Style" pitchFamily="18" charset="0"/>
              </a:rPr>
              <a:t>30</a:t>
            </a:r>
          </a:p>
        </p:txBody>
      </p:sp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68344" y="530120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888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901" name="Group 29"/>
          <p:cNvGraphicFramePr>
            <a:graphicFrameLocks noGrp="1"/>
          </p:cNvGraphicFramePr>
          <p:nvPr/>
        </p:nvGraphicFramePr>
        <p:xfrm>
          <a:off x="250825" y="333375"/>
          <a:ext cx="3671888" cy="922338"/>
        </p:xfrm>
        <a:graphic>
          <a:graphicData uri="http://schemas.openxmlformats.org/drawingml/2006/table">
            <a:tbl>
              <a:tblPr/>
              <a:tblGrid>
                <a:gridCol w="2016125"/>
                <a:gridCol w="1655763"/>
              </a:tblGrid>
              <a:tr h="922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Задачки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rId4" action="ppaction://hlinksldjump"/>
                        </a:rPr>
                        <a:t>300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1274" name="Picture 30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5" name="Rectangle 31"/>
          <p:cNvSpPr>
            <a:spLocks noChangeArrowheads="1"/>
          </p:cNvSpPr>
          <p:nvPr/>
        </p:nvSpPr>
        <p:spPr bwMode="auto">
          <a:xfrm>
            <a:off x="539750" y="1341438"/>
            <a:ext cx="8002588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Площадь квадрата</a:t>
            </a:r>
          </a:p>
          <a:p>
            <a:pPr algn="ctr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 равна 49 см</a:t>
            </a:r>
            <a:r>
              <a:rPr lang="en-US" altLang="ru-RU" sz="6000" b="1">
                <a:solidFill>
                  <a:schemeClr val="bg2"/>
                </a:solidFill>
                <a:latin typeface="Bookman Old Style" pitchFamily="18" charset="0"/>
                <a:cs typeface="Arial" charset="0"/>
              </a:rPr>
              <a:t>²</a:t>
            </a: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. </a:t>
            </a:r>
          </a:p>
          <a:p>
            <a:pPr algn="ctr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Чему равен </a:t>
            </a:r>
          </a:p>
          <a:p>
            <a:pPr algn="ctr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его периметр? </a:t>
            </a:r>
          </a:p>
        </p:txBody>
      </p:sp>
      <p:sp>
        <p:nvSpPr>
          <p:cNvPr id="79904" name="Rectangle 32"/>
          <p:cNvSpPr>
            <a:spLocks noChangeArrowheads="1"/>
          </p:cNvSpPr>
          <p:nvPr/>
        </p:nvSpPr>
        <p:spPr bwMode="auto">
          <a:xfrm>
            <a:off x="2484438" y="5445125"/>
            <a:ext cx="1254125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latin typeface="Arial" charset="0"/>
              </a:rPr>
              <a:t/>
            </a:r>
            <a:br>
              <a:rPr lang="ru-RU" altLang="ru-RU" sz="1800" b="1">
                <a:solidFill>
                  <a:schemeClr val="bg1"/>
                </a:solidFill>
                <a:latin typeface="Arial" charset="0"/>
              </a:rPr>
            </a:br>
            <a:r>
              <a:rPr lang="ru-RU" altLang="ru-RU" sz="1800" b="1">
                <a:solidFill>
                  <a:srgbClr val="66FFFF"/>
                </a:solidFill>
                <a:latin typeface="Arial" charset="0"/>
              </a:rPr>
              <a:t> </a:t>
            </a:r>
            <a:r>
              <a:rPr lang="ru-RU" altLang="ru-RU" sz="6000" b="1">
                <a:solidFill>
                  <a:srgbClr val="00B050"/>
                </a:solidFill>
                <a:latin typeface="Bookman Old Style" pitchFamily="18" charset="0"/>
              </a:rPr>
              <a:t>28</a:t>
            </a:r>
          </a:p>
        </p:txBody>
      </p:sp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08304" y="549525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990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924" name="Group 28"/>
          <p:cNvGraphicFramePr>
            <a:graphicFrameLocks noGrp="1"/>
          </p:cNvGraphicFramePr>
          <p:nvPr/>
        </p:nvGraphicFramePr>
        <p:xfrm>
          <a:off x="395288" y="333375"/>
          <a:ext cx="3549650" cy="922338"/>
        </p:xfrm>
        <a:graphic>
          <a:graphicData uri="http://schemas.openxmlformats.org/drawingml/2006/table">
            <a:tbl>
              <a:tblPr/>
              <a:tblGrid>
                <a:gridCol w="2016125"/>
                <a:gridCol w="1533525"/>
              </a:tblGrid>
              <a:tr h="922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Задачки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" action="ppaction://noaction"/>
                        </a:rPr>
                        <a:t>400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2298" name="Picture 29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9" name="Rectangle 30"/>
          <p:cNvSpPr>
            <a:spLocks noChangeArrowheads="1"/>
          </p:cNvSpPr>
          <p:nvPr/>
        </p:nvSpPr>
        <p:spPr bwMode="auto">
          <a:xfrm>
            <a:off x="11113" y="1196975"/>
            <a:ext cx="9132887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Шла девочка в лес, 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навстречу ей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3 девочки.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Сколько человек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шло из леса?</a:t>
            </a:r>
            <a:r>
              <a:rPr lang="ru-RU" altLang="ru-RU" sz="6000">
                <a:solidFill>
                  <a:schemeClr val="bg1"/>
                </a:solidFill>
                <a:latin typeface="Arial" charset="0"/>
              </a:rPr>
              <a:t> </a:t>
            </a:r>
          </a:p>
        </p:txBody>
      </p:sp>
      <p:sp>
        <p:nvSpPr>
          <p:cNvPr id="80927" name="Rectangle 31"/>
          <p:cNvSpPr>
            <a:spLocks noChangeArrowheads="1"/>
          </p:cNvSpPr>
          <p:nvPr/>
        </p:nvSpPr>
        <p:spPr bwMode="auto">
          <a:xfrm>
            <a:off x="2483768" y="5834397"/>
            <a:ext cx="6873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rgbClr val="00B050"/>
                </a:solidFill>
                <a:latin typeface="Bookman Old Style" pitchFamily="18" charset="0"/>
              </a:rPr>
              <a:t>3</a:t>
            </a:r>
          </a:p>
        </p:txBody>
      </p:sp>
      <p:pic>
        <p:nvPicPr>
          <p:cNvPr id="12301" name="Picture 33" descr="fd1e6898221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788" y="4457700"/>
            <a:ext cx="1954212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1600" y="57880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8679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09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55" name="Group 35"/>
          <p:cNvGraphicFramePr>
            <a:graphicFrameLocks noGrp="1"/>
          </p:cNvGraphicFramePr>
          <p:nvPr/>
        </p:nvGraphicFramePr>
        <p:xfrm>
          <a:off x="250825" y="404813"/>
          <a:ext cx="3455988" cy="1004887"/>
        </p:xfrm>
        <a:graphic>
          <a:graphicData uri="http://schemas.openxmlformats.org/drawingml/2006/table">
            <a:tbl>
              <a:tblPr/>
              <a:tblGrid>
                <a:gridCol w="2016125"/>
                <a:gridCol w="1439863"/>
              </a:tblGrid>
              <a:tr h="10048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</a:rPr>
                        <a:t>Правила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" action="ppaction://noaction"/>
                        </a:rPr>
                        <a:t>100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3322" name="Picture 36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3" name="Прямоугольник 1"/>
          <p:cNvSpPr>
            <a:spLocks noChangeArrowheads="1"/>
          </p:cNvSpPr>
          <p:nvPr/>
        </p:nvSpPr>
        <p:spPr bwMode="auto">
          <a:xfrm>
            <a:off x="214313" y="1643063"/>
            <a:ext cx="8643937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rgbClr val="000099"/>
                </a:solidFill>
                <a:latin typeface="Bookman Old Style" pitchFamily="18" charset="0"/>
              </a:rPr>
              <a:t>Прямоугольник с равными сторонами</a:t>
            </a:r>
            <a:r>
              <a:rPr lang="ru-RU" altLang="ru-RU" sz="6000" b="1">
                <a:latin typeface="Bookman Old Style" pitchFamily="18" charset="0"/>
              </a:rPr>
              <a:t>   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987675" y="4652963"/>
            <a:ext cx="36687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rgbClr val="A50021"/>
                </a:solidFill>
                <a:latin typeface="Bookman Old Style" pitchFamily="18" charset="0"/>
              </a:rPr>
              <a:t>Квадрат</a:t>
            </a:r>
          </a:p>
        </p:txBody>
      </p:sp>
      <p:pic>
        <p:nvPicPr>
          <p:cNvPr id="13325" name="Picture 40" descr="Картинка 14 из 134812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652963"/>
            <a:ext cx="1976437" cy="19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308304" y="561748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73" name="Group 29"/>
          <p:cNvGraphicFramePr>
            <a:graphicFrameLocks noGrp="1"/>
          </p:cNvGraphicFramePr>
          <p:nvPr/>
        </p:nvGraphicFramePr>
        <p:xfrm>
          <a:off x="395288" y="260350"/>
          <a:ext cx="3600450" cy="1006475"/>
        </p:xfrm>
        <a:graphic>
          <a:graphicData uri="http://schemas.openxmlformats.org/drawingml/2006/table">
            <a:tbl>
              <a:tblPr/>
              <a:tblGrid>
                <a:gridCol w="2016125"/>
                <a:gridCol w="1584325"/>
              </a:tblGrid>
              <a:tr h="1006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</a:rPr>
                        <a:t>Правила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rId4" action="ppaction://hlinksldjump"/>
                        </a:rPr>
                        <a:t>200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4346" name="Picture 30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7" name="Прямоугольник 1"/>
          <p:cNvSpPr>
            <a:spLocks noChangeArrowheads="1"/>
          </p:cNvSpPr>
          <p:nvPr/>
        </p:nvSpPr>
        <p:spPr bwMode="auto">
          <a:xfrm>
            <a:off x="0" y="1196975"/>
            <a:ext cx="8786813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rgbClr val="000099"/>
                </a:solidFill>
                <a:latin typeface="Bookman Old Style" pitchFamily="18" charset="0"/>
              </a:rPr>
              <a:t>Число, полученное в результате деления, и не делящееся больше на делитель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059113" y="4941888"/>
            <a:ext cx="36290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rgbClr val="C00000"/>
                </a:solidFill>
                <a:latin typeface="Bookman Old Style" pitchFamily="18" charset="0"/>
              </a:rPr>
              <a:t>Остаток</a:t>
            </a:r>
          </a:p>
        </p:txBody>
      </p:sp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3568" y="564356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997" name="Group 29"/>
          <p:cNvGraphicFramePr>
            <a:graphicFrameLocks noGrp="1"/>
          </p:cNvGraphicFramePr>
          <p:nvPr/>
        </p:nvGraphicFramePr>
        <p:xfrm>
          <a:off x="323850" y="260350"/>
          <a:ext cx="3671888" cy="1006475"/>
        </p:xfrm>
        <a:graphic>
          <a:graphicData uri="http://schemas.openxmlformats.org/drawingml/2006/table">
            <a:tbl>
              <a:tblPr/>
              <a:tblGrid>
                <a:gridCol w="2016125"/>
                <a:gridCol w="1655763"/>
              </a:tblGrid>
              <a:tr h="1006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</a:rPr>
                        <a:t>Правила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" action="ppaction://noaction"/>
                        </a:rPr>
                        <a:t>300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5370" name="Picture 30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1" name="Прямоугольник 3"/>
          <p:cNvSpPr>
            <a:spLocks noChangeArrowheads="1"/>
          </p:cNvSpPr>
          <p:nvPr/>
        </p:nvSpPr>
        <p:spPr bwMode="auto">
          <a:xfrm>
            <a:off x="250825" y="1412875"/>
            <a:ext cx="8715375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rgbClr val="000099"/>
                </a:solidFill>
                <a:latin typeface="Bookman Old Style" pitchFamily="18" charset="0"/>
              </a:rPr>
              <a:t>Нахождение одного из слагаемых по сумме и другому слагаемому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627313" y="5013325"/>
            <a:ext cx="491966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rgbClr val="C00000"/>
                </a:solidFill>
                <a:latin typeface="Bookman Old Style" pitchFamily="18" charset="0"/>
              </a:rPr>
              <a:t>Вычитание</a:t>
            </a:r>
          </a:p>
        </p:txBody>
      </p:sp>
      <p:pic>
        <p:nvPicPr>
          <p:cNvPr id="15373" name="Picture 34" descr="Картинка 13 из 3113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2063"/>
            <a:ext cx="2268538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46975" y="57880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020" name="Group 28"/>
          <p:cNvGraphicFramePr>
            <a:graphicFrameLocks noGrp="1"/>
          </p:cNvGraphicFramePr>
          <p:nvPr/>
        </p:nvGraphicFramePr>
        <p:xfrm>
          <a:off x="323850" y="333375"/>
          <a:ext cx="3549650" cy="1006475"/>
        </p:xfrm>
        <a:graphic>
          <a:graphicData uri="http://schemas.openxmlformats.org/drawingml/2006/table">
            <a:tbl>
              <a:tblPr/>
              <a:tblGrid>
                <a:gridCol w="2016125"/>
                <a:gridCol w="1533525"/>
              </a:tblGrid>
              <a:tr h="1006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</a:rPr>
                        <a:t>Правила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rId4" action="ppaction://hlinksldjump"/>
                        </a:rPr>
                        <a:t>400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6394" name="Picture 29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5" name="Rectangle 30"/>
          <p:cNvSpPr>
            <a:spLocks noChangeArrowheads="1"/>
          </p:cNvSpPr>
          <p:nvPr/>
        </p:nvSpPr>
        <p:spPr bwMode="auto">
          <a:xfrm>
            <a:off x="755650" y="1341438"/>
            <a:ext cx="7751763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Число,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п</a:t>
            </a:r>
            <a:r>
              <a:rPr lang="ru-RU" altLang="ru-RU" sz="6000" b="1" dirty="0" smtClean="0">
                <a:solidFill>
                  <a:schemeClr val="bg2"/>
                </a:solidFill>
                <a:latin typeface="Bookman Old Style" pitchFamily="18" charset="0"/>
              </a:rPr>
              <a:t>олученное при делении </a:t>
            </a: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/>
            </a:r>
            <a:b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</a:br>
            <a:endParaRPr lang="ru-RU" altLang="ru-RU" sz="6000" b="1" dirty="0">
              <a:solidFill>
                <a:schemeClr val="bg2"/>
              </a:solidFill>
              <a:latin typeface="Bookman Old Style" pitchFamily="18" charset="0"/>
            </a:endParaRPr>
          </a:p>
        </p:txBody>
      </p:sp>
      <p:sp>
        <p:nvSpPr>
          <p:cNvPr id="85023" name="Rectangle 31"/>
          <p:cNvSpPr>
            <a:spLocks noChangeArrowheads="1"/>
          </p:cNvSpPr>
          <p:nvPr/>
        </p:nvSpPr>
        <p:spPr bwMode="auto">
          <a:xfrm>
            <a:off x="1979612" y="5013325"/>
            <a:ext cx="489664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 smtClean="0">
                <a:solidFill>
                  <a:srgbClr val="A50021"/>
                </a:solidFill>
                <a:latin typeface="Bookman Old Style" pitchFamily="18" charset="0"/>
              </a:rPr>
              <a:t>частное</a:t>
            </a:r>
            <a:endParaRPr lang="ru-RU" altLang="ru-RU" sz="6000" b="1" dirty="0">
              <a:solidFill>
                <a:srgbClr val="A50021"/>
              </a:solidFill>
              <a:latin typeface="Bookman Old Style" pitchFamily="18" charset="0"/>
            </a:endParaRPr>
          </a:p>
        </p:txBody>
      </p:sp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9552" y="572418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50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4" name="Group 28"/>
          <p:cNvGraphicFramePr>
            <a:graphicFrameLocks noGrp="1"/>
          </p:cNvGraphicFramePr>
          <p:nvPr/>
        </p:nvGraphicFramePr>
        <p:xfrm>
          <a:off x="250825" y="260350"/>
          <a:ext cx="3455988" cy="922338"/>
        </p:xfrm>
        <a:graphic>
          <a:graphicData uri="http://schemas.openxmlformats.org/drawingml/2006/table">
            <a:tbl>
              <a:tblPr/>
              <a:tblGrid>
                <a:gridCol w="2016125"/>
                <a:gridCol w="1439863"/>
              </a:tblGrid>
              <a:tr h="922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</a:rPr>
                        <a:t>Логика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" action="ppaction://noaction"/>
                        </a:rPr>
                        <a:t>100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7418" name="Picture 29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9" name="Rectangle 30"/>
          <p:cNvSpPr>
            <a:spLocks noChangeArrowheads="1"/>
          </p:cNvSpPr>
          <p:nvPr/>
        </p:nvSpPr>
        <p:spPr bwMode="auto">
          <a:xfrm>
            <a:off x="1187450" y="1484313"/>
            <a:ext cx="70453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  <a:cs typeface="Times New Roman" pitchFamily="18" charset="0"/>
              </a:rPr>
              <a:t>Какой из числовых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  <a:cs typeface="Times New Roman" pitchFamily="18" charset="0"/>
              </a:rPr>
              <a:t> рядов лишний?</a:t>
            </a:r>
            <a:endParaRPr lang="ru-RU" altLang="ru-RU" sz="6000" b="1">
              <a:solidFill>
                <a:schemeClr val="bg2"/>
              </a:solidFill>
              <a:latin typeface="Bookman Old Style" pitchFamily="18" charset="0"/>
            </a:endParaRPr>
          </a:p>
        </p:txBody>
      </p:sp>
      <p:graphicFrame>
        <p:nvGraphicFramePr>
          <p:cNvPr id="86047" name="Group 31"/>
          <p:cNvGraphicFramePr>
            <a:graphicFrameLocks noGrp="1"/>
          </p:cNvGraphicFramePr>
          <p:nvPr/>
        </p:nvGraphicFramePr>
        <p:xfrm>
          <a:off x="2843213" y="3573463"/>
          <a:ext cx="3889375" cy="2447926"/>
        </p:xfrm>
        <a:graphic>
          <a:graphicData uri="http://schemas.openxmlformats.org/drawingml/2006/table">
            <a:tbl>
              <a:tblPr/>
              <a:tblGrid>
                <a:gridCol w="788987"/>
                <a:gridCol w="769938"/>
                <a:gridCol w="771525"/>
                <a:gridCol w="769937"/>
                <a:gridCol w="788988"/>
              </a:tblGrid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803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820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5576" y="558924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571625"/>
            <a:ext cx="8496300" cy="408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7069" name="Group 29"/>
          <p:cNvGraphicFramePr>
            <a:graphicFrameLocks noGrp="1"/>
          </p:cNvGraphicFramePr>
          <p:nvPr/>
        </p:nvGraphicFramePr>
        <p:xfrm>
          <a:off x="250825" y="333375"/>
          <a:ext cx="3600450" cy="922338"/>
        </p:xfrm>
        <a:graphic>
          <a:graphicData uri="http://schemas.openxmlformats.org/drawingml/2006/table">
            <a:tbl>
              <a:tblPr/>
              <a:tblGrid>
                <a:gridCol w="2016125"/>
                <a:gridCol w="1584325"/>
              </a:tblGrid>
              <a:tr h="922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Логика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" action="ppaction://noaction"/>
                        </a:rPr>
                        <a:t>200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8443" name="Picture 30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2138" y="4868863"/>
            <a:ext cx="3494087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телефон</a:t>
            </a:r>
          </a:p>
        </p:txBody>
      </p:sp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3568" y="594502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093" name="Group 29"/>
          <p:cNvGraphicFramePr>
            <a:graphicFrameLocks noGrp="1"/>
          </p:cNvGraphicFramePr>
          <p:nvPr/>
        </p:nvGraphicFramePr>
        <p:xfrm>
          <a:off x="179388" y="333375"/>
          <a:ext cx="3671887" cy="922338"/>
        </p:xfrm>
        <a:graphic>
          <a:graphicData uri="http://schemas.openxmlformats.org/drawingml/2006/table">
            <a:tbl>
              <a:tblPr/>
              <a:tblGrid>
                <a:gridCol w="2016125"/>
                <a:gridCol w="1655762"/>
              </a:tblGrid>
              <a:tr h="922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Логика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rId4" action="ppaction://hlinksldjump"/>
                        </a:rPr>
                        <a:t>300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9466" name="Picture 30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3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7" t="8214" r="7951" b="12125"/>
          <a:stretch>
            <a:fillRect/>
          </a:stretch>
        </p:blipFill>
        <p:spPr bwMode="auto">
          <a:xfrm>
            <a:off x="1476375" y="3500438"/>
            <a:ext cx="6626225" cy="283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Rectangle 32"/>
          <p:cNvSpPr>
            <a:spLocks/>
          </p:cNvSpPr>
          <p:nvPr/>
        </p:nvSpPr>
        <p:spPr bwMode="auto">
          <a:xfrm>
            <a:off x="250825" y="1844675"/>
            <a:ext cx="8893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>
                <a:solidFill>
                  <a:schemeClr val="bg2"/>
                </a:solidFill>
                <a:latin typeface="Bookman Old Style" pitchFamily="18" charset="0"/>
              </a:rPr>
              <a:t>Из круга получили данную фигуру. </a:t>
            </a:r>
            <a:br>
              <a:rPr lang="ru-RU" altLang="ru-RU" sz="4000" b="1">
                <a:solidFill>
                  <a:schemeClr val="bg2"/>
                </a:solidFill>
                <a:latin typeface="Bookman Old Style" pitchFamily="18" charset="0"/>
              </a:rPr>
            </a:br>
            <a:r>
              <a:rPr lang="ru-RU" altLang="ru-RU" sz="4000" b="1">
                <a:solidFill>
                  <a:schemeClr val="bg2"/>
                </a:solidFill>
                <a:latin typeface="Bookman Old Style" pitchFamily="18" charset="0"/>
              </a:rPr>
              <a:t>Объясните процесс превращения</a:t>
            </a:r>
            <a:r>
              <a:rPr lang="ru-RU" altLang="ru-RU" sz="4000">
                <a:solidFill>
                  <a:schemeClr val="bg2"/>
                </a:solidFill>
                <a:latin typeface="Bookman Old Style" pitchFamily="18" charset="0"/>
              </a:rPr>
              <a:t>.</a:t>
            </a:r>
            <a:r>
              <a:rPr lang="ru-RU" altLang="ru-RU" sz="4000"/>
              <a:t> </a:t>
            </a:r>
          </a:p>
        </p:txBody>
      </p:sp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7544" y="587727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116" name="Group 28"/>
          <p:cNvGraphicFramePr>
            <a:graphicFrameLocks noGrp="1"/>
          </p:cNvGraphicFramePr>
          <p:nvPr/>
        </p:nvGraphicFramePr>
        <p:xfrm>
          <a:off x="250825" y="333375"/>
          <a:ext cx="3549650" cy="922338"/>
        </p:xfrm>
        <a:graphic>
          <a:graphicData uri="http://schemas.openxmlformats.org/drawingml/2006/table">
            <a:tbl>
              <a:tblPr/>
              <a:tblGrid>
                <a:gridCol w="2016125"/>
                <a:gridCol w="1533525"/>
              </a:tblGrid>
              <a:tr h="922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</a:rPr>
                        <a:t>Логика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" action="ppaction://noaction"/>
                        </a:rPr>
                        <a:t>400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0490" name="Picture 29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58769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1" name="Rectangle 57"/>
          <p:cNvSpPr>
            <a:spLocks noChangeArrowheads="1"/>
          </p:cNvSpPr>
          <p:nvPr/>
        </p:nvSpPr>
        <p:spPr bwMode="auto">
          <a:xfrm>
            <a:off x="468313" y="1196975"/>
            <a:ext cx="8351837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180975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5400" b="1">
                <a:solidFill>
                  <a:schemeClr val="bg2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Необходимо фигуру  разрезать на 4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5400" b="1">
                <a:solidFill>
                  <a:schemeClr val="bg2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равные части.</a:t>
            </a:r>
            <a:r>
              <a:rPr lang="ru-RU" altLang="ru-RU" sz="5400" b="1">
                <a:solidFill>
                  <a:schemeClr val="bg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  <p:pic>
        <p:nvPicPr>
          <p:cNvPr id="20492" name="Рисунок 9" descr="E:\data\articles\51\5111\511159\img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99"/>
          <a:stretch>
            <a:fillRect/>
          </a:stretch>
        </p:blipFill>
        <p:spPr bwMode="auto">
          <a:xfrm>
            <a:off x="3059113" y="3787775"/>
            <a:ext cx="2736850" cy="271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147" name="Рисунок 9" descr="E:\data\articles\51\5111\511159\img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62"/>
          <a:stretch>
            <a:fillRect/>
          </a:stretch>
        </p:blipFill>
        <p:spPr bwMode="auto">
          <a:xfrm>
            <a:off x="6215063" y="3786188"/>
            <a:ext cx="2700337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3110" y="501317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140" name="Group 28"/>
          <p:cNvGraphicFramePr>
            <a:graphicFrameLocks noGrp="1"/>
          </p:cNvGraphicFramePr>
          <p:nvPr/>
        </p:nvGraphicFramePr>
        <p:xfrm>
          <a:off x="250825" y="260350"/>
          <a:ext cx="3455988" cy="922338"/>
        </p:xfrm>
        <a:graphic>
          <a:graphicData uri="http://schemas.openxmlformats.org/drawingml/2006/table">
            <a:tbl>
              <a:tblPr/>
              <a:tblGrid>
                <a:gridCol w="2016125"/>
                <a:gridCol w="1439863"/>
              </a:tblGrid>
              <a:tr h="922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Действия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" action="ppaction://noaction"/>
                        </a:rPr>
                        <a:t>100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1514" name="Picture 29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5" name="Rectangle 30"/>
          <p:cNvSpPr>
            <a:spLocks noChangeArrowheads="1"/>
          </p:cNvSpPr>
          <p:nvPr/>
        </p:nvSpPr>
        <p:spPr bwMode="auto">
          <a:xfrm>
            <a:off x="395288" y="1412875"/>
            <a:ext cx="7974012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Что легче: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1 тонна снега или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1000 кг ваты? </a:t>
            </a:r>
          </a:p>
        </p:txBody>
      </p:sp>
      <p:sp>
        <p:nvSpPr>
          <p:cNvPr id="90143" name="Rectangle 31"/>
          <p:cNvSpPr>
            <a:spLocks noChangeArrowheads="1"/>
          </p:cNvSpPr>
          <p:nvPr/>
        </p:nvSpPr>
        <p:spPr bwMode="auto">
          <a:xfrm>
            <a:off x="3143250" y="4572000"/>
            <a:ext cx="28702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rgbClr val="00B050"/>
                </a:solidFill>
                <a:latin typeface="Bookman Old Style" pitchFamily="18" charset="0"/>
              </a:rPr>
              <a:t>Равны</a:t>
            </a:r>
          </a:p>
        </p:txBody>
      </p:sp>
      <p:pic>
        <p:nvPicPr>
          <p:cNvPr id="21517" name="Picture 33" descr="mysh57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225" y="4292600"/>
            <a:ext cx="1973263" cy="236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8" name="Picture 35" descr="Amelia-vata-hyr_nester50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6" b="24417"/>
          <a:stretch>
            <a:fillRect/>
          </a:stretch>
        </p:blipFill>
        <p:spPr bwMode="auto">
          <a:xfrm>
            <a:off x="395288" y="4868863"/>
            <a:ext cx="2376487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28017" y="177281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01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65" name="Group 29"/>
          <p:cNvGraphicFramePr>
            <a:graphicFrameLocks noGrp="1"/>
          </p:cNvGraphicFramePr>
          <p:nvPr/>
        </p:nvGraphicFramePr>
        <p:xfrm>
          <a:off x="250825" y="260350"/>
          <a:ext cx="3600450" cy="922338"/>
        </p:xfrm>
        <a:graphic>
          <a:graphicData uri="http://schemas.openxmlformats.org/drawingml/2006/table">
            <a:tbl>
              <a:tblPr/>
              <a:tblGrid>
                <a:gridCol w="2016125"/>
                <a:gridCol w="1584325"/>
              </a:tblGrid>
              <a:tr h="922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Действия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" action="ppaction://noaction"/>
                        </a:rPr>
                        <a:t>200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2538" name="Picture 30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9" name="Rectangle 31"/>
          <p:cNvSpPr>
            <a:spLocks noChangeArrowheads="1"/>
          </p:cNvSpPr>
          <p:nvPr/>
        </p:nvSpPr>
        <p:spPr bwMode="auto">
          <a:xfrm>
            <a:off x="684213" y="1196975"/>
            <a:ext cx="7885112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У одной палки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2 конца.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 Сколько концов у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 7 с половиной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таких палок? </a:t>
            </a:r>
          </a:p>
        </p:txBody>
      </p:sp>
      <p:sp>
        <p:nvSpPr>
          <p:cNvPr id="91168" name="Rectangle 32"/>
          <p:cNvSpPr>
            <a:spLocks noChangeArrowheads="1"/>
          </p:cNvSpPr>
          <p:nvPr/>
        </p:nvSpPr>
        <p:spPr bwMode="auto">
          <a:xfrm>
            <a:off x="1692275" y="5661025"/>
            <a:ext cx="11906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rgbClr val="00B050"/>
                </a:solidFill>
                <a:latin typeface="Bookman Old Style" pitchFamily="18" charset="0"/>
              </a:rPr>
              <a:t>16</a:t>
            </a:r>
          </a:p>
        </p:txBody>
      </p:sp>
      <p:pic>
        <p:nvPicPr>
          <p:cNvPr id="22541" name="Picture 34" descr="021-136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80963"/>
            <a:ext cx="3024188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59725" y="555466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116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9" name="Group 29"/>
          <p:cNvGraphicFramePr>
            <a:graphicFrameLocks noGrp="1"/>
          </p:cNvGraphicFramePr>
          <p:nvPr/>
        </p:nvGraphicFramePr>
        <p:xfrm>
          <a:off x="250825" y="333375"/>
          <a:ext cx="3671888" cy="922338"/>
        </p:xfrm>
        <a:graphic>
          <a:graphicData uri="http://schemas.openxmlformats.org/drawingml/2006/table">
            <a:tbl>
              <a:tblPr/>
              <a:tblGrid>
                <a:gridCol w="2016125"/>
                <a:gridCol w="1655763"/>
              </a:tblGrid>
              <a:tr h="922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Действия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" action="ppaction://noaction"/>
                        </a:rPr>
                        <a:t>300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3562" name="Picture 30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3" name="Rectangle 33"/>
          <p:cNvSpPr>
            <a:spLocks noChangeArrowheads="1"/>
          </p:cNvSpPr>
          <p:nvPr/>
        </p:nvSpPr>
        <p:spPr bwMode="auto">
          <a:xfrm>
            <a:off x="155575" y="981075"/>
            <a:ext cx="8523288" cy="420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5400" b="1">
                <a:solidFill>
                  <a:schemeClr val="bg2"/>
                </a:solidFill>
                <a:latin typeface="Bookman Old Style" pitchFamily="18" charset="0"/>
              </a:rPr>
              <a:t>В комнате находятся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5400" b="1">
                <a:solidFill>
                  <a:schemeClr val="bg2"/>
                </a:solidFill>
                <a:latin typeface="Bookman Old Style" pitchFamily="18" charset="0"/>
              </a:rPr>
              <a:t> 2 мальчика 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5400" b="1">
                <a:solidFill>
                  <a:schemeClr val="bg2"/>
                </a:solidFill>
                <a:latin typeface="Bookman Old Style" pitchFamily="18" charset="0"/>
              </a:rPr>
              <a:t>3 кошки и 1 попугай.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800" b="1">
                <a:solidFill>
                  <a:schemeClr val="bg2"/>
                </a:solidFill>
                <a:latin typeface="Bookman Old Style" pitchFamily="18" charset="0"/>
              </a:rPr>
              <a:t>Сколько ног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800" b="1">
                <a:solidFill>
                  <a:schemeClr val="bg2"/>
                </a:solidFill>
                <a:latin typeface="Bookman Old Style" pitchFamily="18" charset="0"/>
              </a:rPr>
              <a:t>можно насчитать?</a:t>
            </a:r>
            <a:r>
              <a:rPr lang="ru-RU" altLang="ru-RU" sz="6000" b="1">
                <a:solidFill>
                  <a:schemeClr val="bg2"/>
                </a:solidFill>
                <a:latin typeface="Bookman Old Style" pitchFamily="18" charset="0"/>
              </a:rPr>
              <a:t> </a:t>
            </a:r>
          </a:p>
        </p:txBody>
      </p:sp>
      <p:sp>
        <p:nvSpPr>
          <p:cNvPr id="92194" name="Rectangle 34"/>
          <p:cNvSpPr>
            <a:spLocks noChangeArrowheads="1"/>
          </p:cNvSpPr>
          <p:nvPr/>
        </p:nvSpPr>
        <p:spPr bwMode="auto">
          <a:xfrm>
            <a:off x="2484438" y="5438775"/>
            <a:ext cx="68738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6000" b="1">
                <a:solidFill>
                  <a:srgbClr val="00B050"/>
                </a:solidFill>
                <a:latin typeface="Bookman Old Style" pitchFamily="18" charset="0"/>
              </a:rPr>
              <a:t>4</a:t>
            </a:r>
          </a:p>
        </p:txBody>
      </p:sp>
      <p:pic>
        <p:nvPicPr>
          <p:cNvPr id="23565" name="Picture 36" descr="kosh79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4763"/>
            <a:ext cx="1477963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6" name="Picture 38" descr="popug04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88913"/>
            <a:ext cx="1657350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7" name="Picture 40" descr="6b86f3f2f7ec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825" y="4221163"/>
            <a:ext cx="2162175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503963" y="614045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212" name="Group 28"/>
          <p:cNvGraphicFramePr>
            <a:graphicFrameLocks noGrp="1"/>
          </p:cNvGraphicFramePr>
          <p:nvPr/>
        </p:nvGraphicFramePr>
        <p:xfrm>
          <a:off x="250825" y="333375"/>
          <a:ext cx="3549650" cy="922338"/>
        </p:xfrm>
        <a:graphic>
          <a:graphicData uri="http://schemas.openxmlformats.org/drawingml/2006/table">
            <a:tbl>
              <a:tblPr/>
              <a:tblGrid>
                <a:gridCol w="2016125"/>
                <a:gridCol w="1533525"/>
              </a:tblGrid>
              <a:tr h="922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Действия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Calibri" pitchFamily="34" charset="0"/>
                          <a:hlinkClick r:id="" action="ppaction://noaction"/>
                        </a:rPr>
                        <a:t>400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66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4586" name="Picture 29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092825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Rectangle 30"/>
          <p:cNvSpPr>
            <a:spLocks noChangeArrowheads="1"/>
          </p:cNvSpPr>
          <p:nvPr/>
        </p:nvSpPr>
        <p:spPr bwMode="auto">
          <a:xfrm>
            <a:off x="0" y="1268413"/>
            <a:ext cx="9144000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Даны числа: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rgbClr val="00B050"/>
                </a:solidFill>
                <a:latin typeface="Bookman Old Style" pitchFamily="18" charset="0"/>
              </a:rPr>
              <a:t>0;1;2;3;4;5;6;7;8;9.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Что больше: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их сумма</a:t>
            </a:r>
            <a:r>
              <a:rPr lang="ru-RU" altLang="ru-RU" sz="6000" b="1" dirty="0">
                <a:latin typeface="Bookman Old Style" pitchFamily="18" charset="0"/>
              </a:rPr>
              <a:t> </a:t>
            </a: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или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</a:rPr>
              <a:t>произведение </a:t>
            </a:r>
          </a:p>
        </p:txBody>
      </p:sp>
      <p:pic>
        <p:nvPicPr>
          <p:cNvPr id="24588" name="Picture 32" descr="summa_co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916613"/>
            <a:ext cx="331311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9" name="Picture 34" descr="0523-03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5876925"/>
            <a:ext cx="2590800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44408" y="406030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0" y="400050"/>
            <a:ext cx="9144000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tabLst>
                <a:tab pos="45720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tabLst>
                <a:tab pos="45720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45720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45720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00B050"/>
                </a:solidFill>
                <a:latin typeface="Arial" charset="0"/>
              </a:rPr>
              <a:t>Весёлые вопросы: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400" b="1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99"/>
                </a:solidFill>
                <a:latin typeface="Arial" charset="0"/>
              </a:rPr>
              <a:t>Варит отлично твоя голова: пять плюс один получается…</a:t>
            </a:r>
            <a:endParaRPr lang="ru-RU" altLang="ru-RU" sz="2000" b="1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99"/>
                </a:solidFill>
                <a:latin typeface="Arial" charset="0"/>
              </a:rPr>
              <a:t>Вышел зайчик погулять, лап у зайца ровно…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99"/>
                </a:solidFill>
                <a:latin typeface="Arial" charset="0"/>
              </a:rPr>
              <a:t>Ходит в народе такая молва: шесть минус три получается…</a:t>
            </a:r>
            <a:endParaRPr lang="ru-RU" altLang="ru-RU" sz="2000" b="1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99"/>
                </a:solidFill>
                <a:latin typeface="Arial" charset="0"/>
              </a:rPr>
              <a:t>Говорил учитель Ире, что два больше, чем…</a:t>
            </a:r>
            <a:r>
              <a:rPr lang="ru-RU" altLang="ru-RU" sz="2000" b="1">
                <a:solidFill>
                  <a:schemeClr val="bg1"/>
                </a:solidFill>
                <a:latin typeface="Arial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99"/>
                </a:solidFill>
                <a:latin typeface="Arial" charset="0"/>
              </a:rPr>
              <a:t>Меньше в десять раз, чем метр, всем известно…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99"/>
                </a:solidFill>
                <a:latin typeface="Arial" charset="0"/>
              </a:rPr>
              <a:t>Ты на птичку посмотри: лап у птицы ровно …</a:t>
            </a:r>
            <a:r>
              <a:rPr lang="ru-RU" altLang="ru-RU" sz="2000" b="1">
                <a:solidFill>
                  <a:schemeClr val="bg1"/>
                </a:solidFill>
                <a:latin typeface="Arial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99"/>
                </a:solidFill>
                <a:latin typeface="Arial" charset="0"/>
              </a:rPr>
              <a:t>У меня собачка есть, у нее хвостов аж…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99"/>
                </a:solidFill>
                <a:latin typeface="Arial" charset="0"/>
              </a:rPr>
              <a:t>У доски ты говори, что концов у палки…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99"/>
                </a:solidFill>
                <a:latin typeface="Arial" charset="0"/>
              </a:rPr>
              <a:t>Отличник тетрадкой своею гордится: внизу, под диктантом, стоит…</a:t>
            </a:r>
            <a:endParaRPr lang="ru-RU" altLang="ru-RU" sz="2000" b="1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99"/>
                </a:solidFill>
                <a:latin typeface="Arial" charset="0"/>
              </a:rPr>
              <a:t>На уроках будешь спать, за ответ получишь…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99"/>
                </a:solidFill>
                <a:latin typeface="Arial" charset="0"/>
              </a:rPr>
              <a:t>Вот пять ягодок в траве. Съел одну, осталось -…</a:t>
            </a:r>
            <a:r>
              <a:rPr lang="ru-RU" altLang="ru-RU" sz="2000" b="1">
                <a:solidFill>
                  <a:schemeClr val="bg1"/>
                </a:solidFill>
                <a:latin typeface="Arial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0099"/>
                </a:solidFill>
                <a:latin typeface="Arial" charset="0"/>
              </a:rPr>
              <a:t>Мышь считает дырки в сыре: три плюс две – всего…</a:t>
            </a:r>
            <a:endParaRPr lang="ru-RU" altLang="ru-RU" sz="2000" b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5603" name="Picture 6" descr="11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381750"/>
            <a:ext cx="7921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4"/>
          <p:cNvSpPr>
            <a:spLocks noChangeArrowheads="1"/>
          </p:cNvSpPr>
          <p:nvPr/>
        </p:nvSpPr>
        <p:spPr bwMode="auto">
          <a:xfrm>
            <a:off x="899592" y="404418"/>
            <a:ext cx="7746937" cy="69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5400" b="1" dirty="0">
                <a:solidFill>
                  <a:schemeClr val="bg2"/>
                </a:solidFill>
                <a:latin typeface="Bookman Old Style" pitchFamily="18" charset="0"/>
                <a:cs typeface="Times New Roman" pitchFamily="18" charset="0"/>
              </a:rPr>
              <a:t>Как расставить </a:t>
            </a:r>
            <a:endParaRPr lang="ru-RU" altLang="ru-RU" sz="5400" b="1" dirty="0">
              <a:solidFill>
                <a:schemeClr val="bg2"/>
              </a:solidFill>
              <a:latin typeface="Bookman Old Style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5400" b="1" dirty="0">
                <a:solidFill>
                  <a:schemeClr val="bg2"/>
                </a:solidFill>
                <a:latin typeface="Bookman Old Style" pitchFamily="18" charset="0"/>
                <a:cs typeface="Times New Roman" pitchFamily="18" charset="0"/>
              </a:rPr>
              <a:t>10 стульев у</a:t>
            </a:r>
            <a:endParaRPr lang="ru-RU" altLang="ru-RU" sz="5400" b="1" dirty="0">
              <a:solidFill>
                <a:schemeClr val="bg2"/>
              </a:solidFill>
              <a:latin typeface="Bookman Old Style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5400" b="1" dirty="0">
                <a:solidFill>
                  <a:schemeClr val="bg2"/>
                </a:solidFill>
                <a:latin typeface="Bookman Old Style" pitchFamily="18" charset="0"/>
                <a:cs typeface="Times New Roman" pitchFamily="18" charset="0"/>
              </a:rPr>
              <a:t> четырёх стен комнаты,</a:t>
            </a:r>
            <a:endParaRPr lang="ru-RU" altLang="ru-RU" sz="5400" b="1" dirty="0">
              <a:solidFill>
                <a:schemeClr val="bg2"/>
              </a:solidFill>
              <a:latin typeface="Bookman Old Style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5400" b="1" dirty="0">
                <a:solidFill>
                  <a:schemeClr val="bg2"/>
                </a:solidFill>
                <a:latin typeface="Bookman Old Style" pitchFamily="18" charset="0"/>
                <a:cs typeface="Times New Roman" pitchFamily="18" charset="0"/>
              </a:rPr>
              <a:t> чтобы у каждой </a:t>
            </a:r>
            <a:endParaRPr lang="ru-RU" altLang="ru-RU" sz="5400" b="1" dirty="0">
              <a:solidFill>
                <a:schemeClr val="bg2"/>
              </a:solidFill>
              <a:latin typeface="Bookman Old Style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5400" b="1" dirty="0">
                <a:solidFill>
                  <a:schemeClr val="bg2"/>
                </a:solidFill>
                <a:latin typeface="Bookman Old Style" pitchFamily="18" charset="0"/>
                <a:cs typeface="Times New Roman" pitchFamily="18" charset="0"/>
              </a:rPr>
              <a:t>стены было поровну</a:t>
            </a:r>
            <a:r>
              <a:rPr lang="ru-RU" altLang="ru-RU" sz="6000" b="1" dirty="0">
                <a:solidFill>
                  <a:schemeClr val="bg2"/>
                </a:solidFill>
                <a:latin typeface="Bookman Old Style" pitchFamily="18" charset="0"/>
                <a:cs typeface="Times New Roman" pitchFamily="18" charset="0"/>
              </a:rPr>
              <a:t>?</a:t>
            </a:r>
            <a:endParaRPr lang="ru-RU" altLang="ru-RU" sz="6000" b="1" dirty="0">
              <a:solidFill>
                <a:schemeClr val="bg2"/>
              </a:solidFill>
              <a:latin typeface="Bookman Old Style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6000" b="1" dirty="0">
              <a:solidFill>
                <a:schemeClr val="bg2"/>
              </a:solidFill>
              <a:latin typeface="Bookman Old Style" pitchFamily="18" charset="0"/>
            </a:endParaRPr>
          </a:p>
        </p:txBody>
      </p:sp>
      <p:sp>
        <p:nvSpPr>
          <p:cNvPr id="26627" name="Rectangle 15"/>
          <p:cNvSpPr>
            <a:spLocks noChangeArrowheads="1"/>
          </p:cNvSpPr>
          <p:nvPr/>
        </p:nvSpPr>
        <p:spPr bwMode="auto">
          <a:xfrm>
            <a:off x="1520825" y="2668588"/>
            <a:ext cx="123825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26628" name="Rectangle 16"/>
          <p:cNvSpPr>
            <a:spLocks noChangeArrowheads="1"/>
          </p:cNvSpPr>
          <p:nvPr/>
        </p:nvSpPr>
        <p:spPr bwMode="auto">
          <a:xfrm>
            <a:off x="1520825" y="2668588"/>
            <a:ext cx="123825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1000">
                <a:latin typeface="Times New Roman" pitchFamily="18" charset="0"/>
                <a:cs typeface="Times New Roman" pitchFamily="18" charset="0"/>
              </a:rPr>
            </a:br>
            <a:endParaRPr lang="ru-RU" altLang="ru-RU" sz="100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2987675" y="4221163"/>
            <a:ext cx="3168650" cy="2376487"/>
            <a:chOff x="1927" y="2478"/>
            <a:chExt cx="1996" cy="1497"/>
          </a:xfrm>
        </p:grpSpPr>
        <p:sp>
          <p:nvSpPr>
            <p:cNvPr id="26632" name="Rectangle 59"/>
            <p:cNvSpPr>
              <a:spLocks noChangeArrowheads="1"/>
            </p:cNvSpPr>
            <p:nvPr/>
          </p:nvSpPr>
          <p:spPr bwMode="auto">
            <a:xfrm>
              <a:off x="1927" y="2478"/>
              <a:ext cx="1996" cy="149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latin typeface="Arial" charset="0"/>
              </a:endParaRPr>
            </a:p>
          </p:txBody>
        </p:sp>
        <p:pic>
          <p:nvPicPr>
            <p:cNvPr id="26633" name="Picture 53" descr="BD18184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" y="3704"/>
              <a:ext cx="27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4" name="Picture 60" descr="BD18184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2523"/>
              <a:ext cx="27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5" name="Picture 61" descr="BD18184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" y="2976"/>
              <a:ext cx="27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6" name="Picture 62" descr="BD18184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" y="3339"/>
              <a:ext cx="27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7" name="Picture 63" descr="BD18184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1" y="3748"/>
              <a:ext cx="27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8" name="Picture 64" descr="BD18184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" y="3748"/>
              <a:ext cx="27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9" name="Picture 65" descr="BD18184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2" y="2523"/>
              <a:ext cx="27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40" name="Picture 66" descr="BD18184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" y="2523"/>
              <a:ext cx="27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41" name="Picture 67" descr="BD18184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2931"/>
              <a:ext cx="27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42" name="Picture 68" descr="BD18184_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3339"/>
              <a:ext cx="27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630" name="Picture 71" descr="2f186f88c7e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388" y="4581525"/>
            <a:ext cx="1485900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72" descr="2f186f88c7e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581525"/>
            <a:ext cx="1443038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Час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41729" y="60356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" descr="2430bjy2lz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92150"/>
            <a:ext cx="8713788" cy="54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заставк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80312" y="530120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4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7772400" cy="1470025"/>
          </a:xfrm>
        </p:spPr>
        <p:txBody>
          <a:bodyPr/>
          <a:lstStyle/>
          <a:p>
            <a:r>
              <a:rPr lang="ru-RU" sz="3600" b="1" dirty="0">
                <a:solidFill>
                  <a:schemeClr val="bg2"/>
                </a:solidFill>
                <a:effectLst>
                  <a:outerShdw blurRad="50800" dist="39370" dir="5460000" algn="ctr" rotWithShape="0">
                    <a:srgbClr val="000000">
                      <a:alpha val="38000"/>
                    </a:srgbClr>
                  </a:outerShdw>
                </a:effectLst>
              </a:rPr>
              <a:t>По результатам игры, вы можете обменять набранные баллы на оценки!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204864"/>
            <a:ext cx="8136904" cy="4464496"/>
          </a:xfrm>
        </p:spPr>
        <p:txBody>
          <a:bodyPr/>
          <a:lstStyle/>
          <a:p>
            <a:pPr marL="342900" lvl="0" indent="-342900" algn="l">
              <a:buFont typeface="Arial" charset="0"/>
              <a:buChar char="•"/>
              <a:defRPr/>
            </a:pPr>
            <a:r>
              <a:rPr lang="ru-RU" dirty="0">
                <a:solidFill>
                  <a:schemeClr val="bg2"/>
                </a:solidFill>
              </a:rPr>
              <a:t>Обмен производится по системе:</a:t>
            </a:r>
          </a:p>
          <a:p>
            <a:pPr marL="342900" lvl="0" indent="-342900" algn="l">
              <a:defRPr/>
            </a:pPr>
            <a:endParaRPr lang="ru-RU" dirty="0">
              <a:solidFill>
                <a:schemeClr val="bg2"/>
              </a:solidFill>
            </a:endParaRPr>
          </a:p>
          <a:p>
            <a:pPr marL="342900" lvl="0" indent="-342900" algn="l">
              <a:buFont typeface="Arial" charset="0"/>
              <a:buChar char="•"/>
              <a:defRPr/>
            </a:pPr>
            <a:r>
              <a:rPr lang="ru-RU" dirty="0">
                <a:solidFill>
                  <a:schemeClr val="bg2"/>
                </a:solidFill>
              </a:rPr>
              <a:t>«</a:t>
            </a:r>
            <a:r>
              <a:rPr lang="ru-RU" b="1" dirty="0">
                <a:solidFill>
                  <a:srgbClr val="C00000"/>
                </a:solidFill>
              </a:rPr>
              <a:t>100-200</a:t>
            </a:r>
            <a:r>
              <a:rPr lang="ru-RU" dirty="0">
                <a:solidFill>
                  <a:schemeClr val="bg2"/>
                </a:solidFill>
              </a:rPr>
              <a:t> баллов» - оценка </a:t>
            </a:r>
            <a:r>
              <a:rPr lang="ru-RU" b="1" dirty="0">
                <a:solidFill>
                  <a:schemeClr val="bg2"/>
                </a:solidFill>
              </a:rPr>
              <a:t>«</a:t>
            </a:r>
            <a:r>
              <a:rPr lang="ru-RU" b="1" dirty="0">
                <a:solidFill>
                  <a:srgbClr val="FF0000"/>
                </a:solidFill>
              </a:rPr>
              <a:t>3</a:t>
            </a:r>
            <a:r>
              <a:rPr lang="ru-RU" b="1" dirty="0">
                <a:solidFill>
                  <a:schemeClr val="bg2"/>
                </a:solidFill>
              </a:rPr>
              <a:t>»</a:t>
            </a:r>
          </a:p>
          <a:p>
            <a:pPr marL="342900" lvl="0" indent="-342900" algn="l">
              <a:buFont typeface="Arial" charset="0"/>
              <a:buChar char="•"/>
              <a:defRPr/>
            </a:pPr>
            <a:r>
              <a:rPr lang="ru-RU" dirty="0">
                <a:solidFill>
                  <a:schemeClr val="bg2"/>
                </a:solidFill>
              </a:rPr>
              <a:t>«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300-400</a:t>
            </a:r>
            <a:r>
              <a:rPr lang="ru-RU" dirty="0">
                <a:solidFill>
                  <a:schemeClr val="bg2"/>
                </a:solidFill>
              </a:rPr>
              <a:t> баллов» - оценка </a:t>
            </a:r>
            <a:r>
              <a:rPr lang="ru-RU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pPr marL="342900" lvl="0" indent="-342900" algn="l">
              <a:buFont typeface="Arial" charset="0"/>
              <a:buChar char="•"/>
              <a:defRPr/>
            </a:pPr>
            <a:r>
              <a:rPr lang="ru-RU" dirty="0">
                <a:solidFill>
                  <a:schemeClr val="bg2"/>
                </a:solidFill>
              </a:rPr>
              <a:t>«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500-600</a:t>
            </a:r>
            <a:r>
              <a:rPr lang="ru-RU" dirty="0">
                <a:solidFill>
                  <a:schemeClr val="bg2"/>
                </a:solidFill>
              </a:rPr>
              <a:t> баллов» - оценка </a:t>
            </a:r>
            <a:r>
              <a:rPr lang="ru-RU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pPr marL="342900" lvl="0" indent="-342900" algn="l">
              <a:defRPr/>
            </a:pPr>
            <a:endParaRPr lang="ru-RU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 algn="l">
              <a:buFont typeface="Arial" charset="0"/>
              <a:buChar char="•"/>
              <a:defRPr/>
            </a:pPr>
            <a:r>
              <a:rPr lang="ru-RU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Свои баллы можете подарить другим игрокам!</a:t>
            </a:r>
          </a:p>
        </p:txBody>
      </p:sp>
    </p:spTree>
    <p:extLst>
      <p:ext uri="{BB962C8B-B14F-4D97-AF65-F5344CB8AC3E}">
        <p14:creationId xmlns:p14="http://schemas.microsoft.com/office/powerpoint/2010/main" val="150252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147304" cy="3600400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r>
              <a:rPr lang="ru-RU" sz="6000" b="1" dirty="0">
                <a:solidFill>
                  <a:schemeClr val="bg2"/>
                </a:solidFill>
              </a:rPr>
              <a:t>Спасибо за внимание!</a:t>
            </a:r>
            <a:br>
              <a:rPr lang="ru-RU" sz="6000" b="1" dirty="0">
                <a:solidFill>
                  <a:schemeClr val="bg2"/>
                </a:solidFill>
              </a:rPr>
            </a:br>
            <a:r>
              <a:rPr lang="ru-RU" sz="6000" b="1" dirty="0">
                <a:solidFill>
                  <a:schemeClr val="bg2"/>
                </a:solidFill>
              </a:rPr>
              <a:t/>
            </a:r>
            <a:br>
              <a:rPr lang="ru-RU" sz="6000" b="1" dirty="0">
                <a:solidFill>
                  <a:schemeClr val="bg2"/>
                </a:solidFill>
              </a:rPr>
            </a:br>
            <a:r>
              <a:rPr lang="ru-RU" sz="6000" b="1" dirty="0">
                <a:solidFill>
                  <a:schemeClr val="bg2"/>
                </a:solidFill>
              </a:rPr>
              <a:t>Поздравляем победителей!</a:t>
            </a:r>
          </a:p>
        </p:txBody>
      </p:sp>
      <p:pic>
        <p:nvPicPr>
          <p:cNvPr id="3" name="Апплодисмент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221163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57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256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689</TotalTime>
  <Words>559</Words>
  <Application>Microsoft Office PowerPoint</Application>
  <PresentationFormat>Экран (4:3)</PresentationFormat>
  <Paragraphs>227</Paragraphs>
  <Slides>29</Slides>
  <Notes>0</Notes>
  <HiddenSlides>0</HiddenSlides>
  <MMClips>25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Правила  игры</vt:lpstr>
      <vt:lpstr>пауза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 результатам игры, вы можете обменять набранные баллы на оценки!</vt:lpstr>
      <vt:lpstr>Спасибо за внимание!  Поздравляем победителей!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ПОВТОРИТЕЛЬНО-ОБОБЩАЮЩИЙ   УРОК для5 КЛАССА</dc:title>
  <dc:creator>Юра</dc:creator>
  <cp:lastModifiedBy>User</cp:lastModifiedBy>
  <cp:revision>98</cp:revision>
  <dcterms:created xsi:type="dcterms:W3CDTF">2009-05-16T18:04:39Z</dcterms:created>
  <dcterms:modified xsi:type="dcterms:W3CDTF">2013-11-22T20:40:12Z</dcterms:modified>
</cp:coreProperties>
</file>