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diagrams/drawing1.xml" ContentType="application/vnd.ms-office.drawingml.diagramDrawing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diagrams/layout1.xml" ContentType="application/vnd.openxmlformats-officedocument.drawingml.diagram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</p:sldIdLst>
  <p:sldSz cx="9144000" cy="6858000" type="screen4x3"/>
  <p:notesSz cx="6858000" cy="9144000"/>
  <p:defaultTextStyle>
    <a:defPPr>
      <a:defRPr lang="en-US"/>
    </a:defPPr>
    <a:lvl1pPr marL="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1A407F0-3652-4178-A8E5-28F0FC20A87B}" type="doc">
      <dgm:prSet loTypeId="urn:microsoft.com/office/officeart/2005/8/layout/process1" loCatId="process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ru-RU"/>
        </a:p>
      </dgm:t>
    </dgm:pt>
    <dgm:pt modelId="{74E68CE3-54C9-402B-9189-49EC997721A6}">
      <dgm:prSet/>
      <dgm:spPr/>
      <dgm:t>
        <a:bodyPr/>
        <a:lstStyle/>
        <a:p>
          <a:pPr rtl="0"/>
          <a:r>
            <a:rPr lang="ru-RU" dirty="0" smtClean="0"/>
            <a:t>Легенды о животных</a:t>
          </a:r>
          <a:endParaRPr lang="ru-RU" dirty="0"/>
        </a:p>
      </dgm:t>
    </dgm:pt>
    <dgm:pt modelId="{148BB5BE-CDD7-428B-B3E0-7C994AC59565}" type="parTrans" cxnId="{ABB7487D-67F0-4545-89CC-3FD6BAFF498F}">
      <dgm:prSet/>
      <dgm:spPr/>
      <dgm:t>
        <a:bodyPr/>
        <a:lstStyle/>
        <a:p>
          <a:endParaRPr lang="ru-RU"/>
        </a:p>
      </dgm:t>
    </dgm:pt>
    <dgm:pt modelId="{C288E4B1-1D9C-41E8-AEBF-86879AF87C71}" type="sibTrans" cxnId="{ABB7487D-67F0-4545-89CC-3FD6BAFF498F}">
      <dgm:prSet/>
      <dgm:spPr/>
      <dgm:t>
        <a:bodyPr/>
        <a:lstStyle/>
        <a:p>
          <a:endParaRPr lang="ru-RU"/>
        </a:p>
      </dgm:t>
    </dgm:pt>
    <dgm:pt modelId="{12CC5081-3957-4698-84B7-6A0E140B56E6}" type="pres">
      <dgm:prSet presAssocID="{71A407F0-3652-4178-A8E5-28F0FC20A87B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2B5F55D7-52EE-471D-8CB9-48FDDF6345D7}" type="pres">
      <dgm:prSet presAssocID="{74E68CE3-54C9-402B-9189-49EC997721A6}" presName="node" presStyleLbl="node1" presStyleIdx="0" presStyleCnt="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AA3F3512-B900-435A-A54B-FD030E065736}" type="presOf" srcId="{71A407F0-3652-4178-A8E5-28F0FC20A87B}" destId="{12CC5081-3957-4698-84B7-6A0E140B56E6}" srcOrd="0" destOrd="0" presId="urn:microsoft.com/office/officeart/2005/8/layout/process1"/>
    <dgm:cxn modelId="{8289E8B8-F085-49FE-BC4B-DE023C9F10DE}" type="presOf" srcId="{74E68CE3-54C9-402B-9189-49EC997721A6}" destId="{2B5F55D7-52EE-471D-8CB9-48FDDF6345D7}" srcOrd="0" destOrd="0" presId="urn:microsoft.com/office/officeart/2005/8/layout/process1"/>
    <dgm:cxn modelId="{ABB7487D-67F0-4545-89CC-3FD6BAFF498F}" srcId="{71A407F0-3652-4178-A8E5-28F0FC20A87B}" destId="{74E68CE3-54C9-402B-9189-49EC997721A6}" srcOrd="0" destOrd="0" parTransId="{148BB5BE-CDD7-428B-B3E0-7C994AC59565}" sibTransId="{C288E4B1-1D9C-41E8-AEBF-86879AF87C71}"/>
    <dgm:cxn modelId="{2B4BA07B-46AC-49C8-A845-08EE8C733B45}" type="presParOf" srcId="{12CC5081-3957-4698-84B7-6A0E140B56E6}" destId="{2B5F55D7-52EE-471D-8CB9-48FDDF6345D7}" srcOrd="0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2B5F55D7-52EE-471D-8CB9-48FDDF6345D7}">
      <dsp:nvSpPr>
        <dsp:cNvPr id="0" name=""/>
        <dsp:cNvSpPr/>
      </dsp:nvSpPr>
      <dsp:spPr>
        <a:xfrm>
          <a:off x="3795" y="0"/>
          <a:ext cx="7764809" cy="147002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4790" tIns="224790" rIns="224790" bIns="224790" numCol="1" spcCol="1270" anchor="ctr" anchorCtr="0">
          <a:noAutofit/>
        </a:bodyPr>
        <a:lstStyle/>
        <a:p>
          <a:pPr lvl="0" algn="ctr" defTabSz="26225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5900" kern="1200" dirty="0" smtClean="0"/>
            <a:t>Легенды о животных</a:t>
          </a:r>
          <a:endParaRPr lang="ru-RU" sz="5900" kern="1200" dirty="0"/>
        </a:p>
      </dsp:txBody>
      <dsp:txXfrm>
        <a:off x="3795" y="0"/>
        <a:ext cx="7764809" cy="147002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457200" y="3699804"/>
            <a:ext cx="8305800" cy="1143000"/>
          </a:xfrm>
        </p:spPr>
        <p:txBody>
          <a:bodyPr>
            <a:noAutofit/>
          </a:bodyPr>
          <a:lstStyle>
            <a:lvl1pPr marL="0" indent="0" algn="ctr">
              <a:buNone/>
              <a:defRPr sz="2200" spc="10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Заголовок 27"/>
          <p:cNvSpPr>
            <a:spLocks noGrp="1"/>
          </p:cNvSpPr>
          <p:nvPr>
            <p:ph type="ctrTitle"/>
          </p:nvPr>
        </p:nvSpPr>
        <p:spPr>
          <a:xfrm>
            <a:off x="457200" y="1433732"/>
            <a:ext cx="8305800" cy="1981200"/>
          </a:xfrm>
          <a:ln w="6350" cap="rnd">
            <a:noFill/>
          </a:ln>
        </p:spPr>
        <p:txBody>
          <a:bodyPr anchor="b" anchorCtr="0">
            <a:noAutofit/>
          </a:bodyPr>
          <a:lstStyle>
            <a:lvl1pPr algn="ctr">
              <a:defRPr lang="en-US" sz="4800" b="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>
            <a:off x="1463626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/>
          <p:cNvCxnSpPr/>
          <p:nvPr/>
        </p:nvCxnSpPr>
        <p:spPr>
          <a:xfrm>
            <a:off x="4708574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Овал 13"/>
          <p:cNvSpPr/>
          <p:nvPr/>
        </p:nvSpPr>
        <p:spPr>
          <a:xfrm>
            <a:off x="4540348" y="3526302"/>
            <a:ext cx="45720" cy="45720"/>
          </a:xfrm>
          <a:prstGeom prst="ellipse">
            <a:avLst/>
          </a:prstGeom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2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Дата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2/15/2013</a:t>
            </a:fld>
            <a:endParaRPr lang="en-US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Содержимое 8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2/15/2013</a:t>
            </a:fld>
            <a:endParaRPr lang="en-US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 algn="ctr">
              <a:defRPr/>
            </a:lvl1pPr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6" name="Нижний колонтитул 15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2/15/2013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3505200"/>
            <a:ext cx="7924800" cy="137160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lang="en-US" sz="4800" b="0" dirty="0">
                <a:ln w="3200">
                  <a:solidFill>
                    <a:schemeClr val="bg2">
                      <a:shade val="2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38100" dist="25400" dir="13500000">
                    <a:prstClr val="black">
                      <a:alpha val="70000"/>
                    </a:prstClr>
                  </a:inn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85800" y="4958864"/>
            <a:ext cx="7924800" cy="984736"/>
          </a:xfrm>
        </p:spPr>
        <p:txBody>
          <a:bodyPr anchor="t"/>
          <a:lstStyle>
            <a:lvl1pPr marL="0" indent="0">
              <a:buNone/>
              <a:defRPr sz="2000" spc="10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>
            <a:off x="685800" y="4916992"/>
            <a:ext cx="7924800" cy="4301"/>
          </a:xfrm>
          <a:prstGeom prst="line">
            <a:avLst/>
          </a:prstGeom>
          <a:noFill/>
          <a:ln w="9525" cap="flat" cmpd="sng" algn="ctr">
            <a:solidFill>
              <a:srgbClr val="E9E9E8"/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2/15/2013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half" idx="1"/>
          </p:nvPr>
        </p:nvSpPr>
        <p:spPr>
          <a:xfrm>
            <a:off x="457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2"/>
          </p:nvPr>
        </p:nvSpPr>
        <p:spPr>
          <a:xfrm>
            <a:off x="4648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2/15/2013</a:t>
            </a:fld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  <a:sp3d prstMaterial="flat"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2" name="Содержимое 31"/>
          <p:cNvSpPr>
            <a:spLocks noGrp="1"/>
          </p:cNvSpPr>
          <p:nvPr>
            <p:ph sz="half" idx="2"/>
          </p:nvPr>
        </p:nvSpPr>
        <p:spPr>
          <a:xfrm>
            <a:off x="457200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34" name="Содержимое 33"/>
          <p:cNvSpPr>
            <a:spLocks noGrp="1"/>
          </p:cNvSpPr>
          <p:nvPr>
            <p:ph sz="quarter" idx="4"/>
          </p:nvPr>
        </p:nvSpPr>
        <p:spPr>
          <a:xfrm>
            <a:off x="4649788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Текст 11"/>
          <p:cNvSpPr>
            <a:spLocks noGrp="1"/>
          </p:cNvSpPr>
          <p:nvPr>
            <p:ph type="body" idx="3"/>
          </p:nvPr>
        </p:nvSpPr>
        <p:spPr>
          <a:xfrm>
            <a:off x="4648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 baseline="0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cxnSp>
        <p:nvCxnSpPr>
          <p:cNvPr id="10" name="Прямая соединительная линия 9"/>
          <p:cNvCxnSpPr/>
          <p:nvPr/>
        </p:nvCxnSpPr>
        <p:spPr>
          <a:xfrm>
            <a:off x="562945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единительная линия 16"/>
          <p:cNvCxnSpPr/>
          <p:nvPr/>
        </p:nvCxnSpPr>
        <p:spPr>
          <a:xfrm>
            <a:off x="4754880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2/15/2013</a:t>
            </a:fld>
            <a:endParaRPr lang="en-US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2/15/2013</a:t>
            </a:fld>
            <a:endParaRPr lang="en-US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Содержимое 28"/>
          <p:cNvSpPr>
            <a:spLocks noGrp="1"/>
          </p:cNvSpPr>
          <p:nvPr>
            <p:ph sz="quarter" idx="1"/>
          </p:nvPr>
        </p:nvSpPr>
        <p:spPr>
          <a:xfrm>
            <a:off x="457200" y="457200"/>
            <a:ext cx="6248400" cy="5715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781800" y="1600200"/>
            <a:ext cx="1984248" cy="3733800"/>
          </a:xfrm>
        </p:spPr>
        <p:txBody>
          <a:bodyPr tIns="45720" bIns="45720"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1" name="Заголовок 30"/>
          <p:cNvSpPr>
            <a:spLocks noGrp="1"/>
          </p:cNvSpPr>
          <p:nvPr>
            <p:ph type="title"/>
          </p:nvPr>
        </p:nvSpPr>
        <p:spPr>
          <a:xfrm>
            <a:off x="6781800" y="457200"/>
            <a:ext cx="19812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Дата 7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2/15/2013</a:t>
            </a:fld>
            <a:endParaRPr lang="en-US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629400" y="457200"/>
            <a:ext cx="20574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57200" y="457200"/>
            <a:ext cx="6019800" cy="5562600"/>
          </a:xfrm>
          <a:solidFill>
            <a:schemeClr val="tx2">
              <a:tint val="40000"/>
            </a:schemeClr>
          </a:solidFill>
          <a:effectLst>
            <a:outerShdw blurRad="88900" sx="103000" sy="103000" algn="ctr" rotWithShape="0">
              <a:prstClr val="black">
                <a:alpha val="32000"/>
              </a:prstClr>
            </a:outerShdw>
            <a:softEdge rad="127000"/>
          </a:effectLst>
        </p:spPr>
        <p:txBody>
          <a:bodyPr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</a:lstStyle>
          <a:p>
            <a:r>
              <a:rPr kumimoji="0" lang="ru-RU" smtClean="0"/>
              <a:t>Вставка рисунка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629400" y="1600200"/>
            <a:ext cx="2057400" cy="4419600"/>
          </a:xfrm>
        </p:spPr>
        <p:txBody>
          <a:bodyPr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FontTx/>
              <a:buNone/>
              <a:defRPr sz="1600" b="0">
                <a:solidFill>
                  <a:schemeClr val="tx2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Дата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2/15/2013</a:t>
            </a:fld>
            <a:endParaRPr lang="en-US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2/15/2013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2/15/2013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457200" y="1447800"/>
            <a:ext cx="8229600" cy="46783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5791200" y="6203667"/>
            <a:ext cx="2590800" cy="384048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7EAF463A-BC7C-46EE-9F1E-7F377CCA4891}" type="datetimeFigureOut">
              <a:rPr lang="en-US" smtClean="0"/>
              <a:pPr/>
              <a:t>2/15/2013</a:t>
            </a:fld>
            <a:endParaRPr lang="en-US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2133600" y="6203667"/>
            <a:ext cx="358140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410575" y="6181531"/>
            <a:ext cx="609600" cy="457200"/>
          </a:xfrm>
          <a:prstGeom prst="rect">
            <a:avLst/>
          </a:prstGeom>
          <a:noFill/>
        </p:spPr>
        <p:txBody>
          <a:bodyPr vert="horz" lIns="0" tIns="0" rIns="0" bIns="0" anchor="ctr" anchorCtr="0">
            <a:noAutofit/>
          </a:bodyPr>
          <a:lstStyle>
            <a:lvl1pPr algn="ctr" eaLnBrk="1" latinLnBrk="0" hangingPunct="1">
              <a:defRPr kumimoji="0" sz="1600" baseline="0">
                <a:solidFill>
                  <a:schemeClr val="tx2"/>
                </a:solidFill>
              </a:defRPr>
            </a:lvl1pPr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19200"/>
          </a:xfrm>
          <a:prstGeom prst="rect">
            <a:avLst/>
          </a:prstGeom>
          <a:ln w="6350" cap="rnd">
            <a:noFill/>
          </a:ln>
        </p:spPr>
        <p:txBody>
          <a:bodyPr vert="horz" anchor="b" anchorCtr="0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lang="en-US" sz="4200" b="0" kern="1200" spc="-100" baseline="0" dirty="0">
          <a:ln w="3200">
            <a:solidFill>
              <a:schemeClr val="bg2">
                <a:shade val="75000"/>
                <a:alpha val="25000"/>
              </a:schemeClr>
            </a:solidFill>
            <a:prstDash val="solid"/>
            <a:round/>
          </a:ln>
          <a:solidFill>
            <a:srgbClr val="F9F9F9"/>
          </a:solidFill>
          <a:effectLst>
            <a:innerShdw blurRad="50800" dist="25400" dir="13500000">
              <a:prstClr val="black">
                <a:alpha val="70000"/>
              </a:prstClr>
            </a:innerShdw>
          </a:effectLst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2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/>
        <a:buChar char="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1005840" indent="-228600" algn="l" rtl="0" eaLnBrk="1" latinLnBrk="0" hangingPunct="1">
        <a:spcBef>
          <a:spcPts val="300"/>
        </a:spcBef>
        <a:buClr>
          <a:schemeClr val="accent2">
            <a:shade val="50000"/>
          </a:schemeClr>
        </a:buClr>
        <a:buSzPct val="85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://zooclub.ru/wild/parno/13.shtml" TargetMode="Externa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Relationship Id="rId4" Type="http://schemas.openxmlformats.org/officeDocument/2006/relationships/hyperlink" Target="http://zooclub.ru/mouse/zayc/krol.shtml" TargetMode="Externa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Схема 5"/>
          <p:cNvGraphicFramePr/>
          <p:nvPr/>
        </p:nvGraphicFramePr>
        <p:xfrm>
          <a:off x="685800" y="2130425"/>
          <a:ext cx="7772400" cy="14700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Подзаголовок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1524000"/>
          </a:xfrm>
        </p:spPr>
        <p:txBody>
          <a:bodyPr>
            <a:normAutofit fontScale="90000"/>
          </a:bodyPr>
          <a:lstStyle/>
          <a:p>
            <a:r>
              <a:rPr lang="ru-RU" sz="4000" b="1" dirty="0" smtClean="0"/>
              <a:t>Как у оленя появились рога? (легенда индейского племени чероки)</a:t>
            </a:r>
            <a:r>
              <a:rPr lang="ru-RU" b="1" dirty="0" smtClean="0"/>
              <a:t/>
            </a:r>
            <a:br>
              <a:rPr lang="ru-RU" b="1" dirty="0" smtClean="0"/>
            </a:br>
            <a:endParaRPr lang="ru-RU" dirty="0"/>
          </a:p>
        </p:txBody>
      </p:sp>
      <p:pic>
        <p:nvPicPr>
          <p:cNvPr id="1026" name="Picture 2" descr="C:\Documents and Settings\Лена Сухина\Рабочий стол\олень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1676400"/>
            <a:ext cx="3657600" cy="4267200"/>
          </a:xfrm>
          <a:prstGeom prst="rect">
            <a:avLst/>
          </a:prstGeom>
          <a:noFill/>
        </p:spPr>
      </p:pic>
      <p:sp>
        <p:nvSpPr>
          <p:cNvPr id="6" name="Содержимое 5"/>
          <p:cNvSpPr>
            <a:spLocks noGrp="1"/>
          </p:cNvSpPr>
          <p:nvPr>
            <p:ph sz="half" idx="2"/>
          </p:nvPr>
        </p:nvSpPr>
        <p:spPr>
          <a:xfrm>
            <a:off x="3886200" y="1447800"/>
            <a:ext cx="4800600" cy="4876800"/>
          </a:xfrm>
        </p:spPr>
        <p:txBody>
          <a:bodyPr>
            <a:normAutofit fontScale="47500" lnSpcReduction="20000"/>
          </a:bodyPr>
          <a:lstStyle/>
          <a:p>
            <a:r>
              <a:rPr lang="ru-RU" sz="3300" dirty="0" smtClean="0">
                <a:solidFill>
                  <a:schemeClr val="accent3">
                    <a:lumMod val="20000"/>
                    <a:lumOff val="80000"/>
                  </a:schemeClr>
                </a:solidFill>
              </a:rPr>
              <a:t>Когда-то давно у </a:t>
            </a:r>
            <a:r>
              <a:rPr lang="ru-RU" sz="3300" u="sng" dirty="0" smtClean="0">
                <a:solidFill>
                  <a:schemeClr val="accent3">
                    <a:lumMod val="20000"/>
                    <a:lumOff val="80000"/>
                  </a:schemeClr>
                </a:solidFill>
                <a:hlinkClick r:id="rId3"/>
              </a:rPr>
              <a:t>оленя</a:t>
            </a:r>
            <a:r>
              <a:rPr lang="ru-RU" sz="3300" dirty="0" smtClean="0">
                <a:solidFill>
                  <a:schemeClr val="accent3">
                    <a:lumMod val="20000"/>
                    <a:lumOff val="80000"/>
                  </a:schemeClr>
                </a:solidFill>
              </a:rPr>
              <a:t> не было рогов, его голова была такой же гладкой, как у самки. Считалось, что олень бегает лучше всех, а </a:t>
            </a:r>
            <a:r>
              <a:rPr lang="ru-RU" sz="3300" u="sng" dirty="0" smtClean="0">
                <a:solidFill>
                  <a:schemeClr val="accent3">
                    <a:lumMod val="20000"/>
                    <a:lumOff val="80000"/>
                  </a:schemeClr>
                </a:solidFill>
                <a:hlinkClick r:id="rId4"/>
              </a:rPr>
              <a:t>кролик</a:t>
            </a:r>
            <a:r>
              <a:rPr lang="ru-RU" sz="3300" dirty="0" smtClean="0">
                <a:solidFill>
                  <a:schemeClr val="accent3">
                    <a:lumMod val="20000"/>
                    <a:lumOff val="80000"/>
                  </a:schemeClr>
                </a:solidFill>
              </a:rPr>
              <a:t> лучше всех прыгает, и вот зверям стало любопытно, кто из них быстрее преодолеет одно и то же расстояние.</a:t>
            </a:r>
            <a:br>
              <a:rPr lang="ru-RU" sz="3300" dirty="0" smtClean="0">
                <a:solidFill>
                  <a:schemeClr val="accent3">
                    <a:lumMod val="20000"/>
                    <a:lumOff val="80000"/>
                  </a:schemeClr>
                </a:solidFill>
              </a:rPr>
            </a:br>
            <a:r>
              <a:rPr lang="ru-RU" sz="3300" dirty="0" smtClean="0">
                <a:solidFill>
                  <a:schemeClr val="accent3">
                    <a:lumMod val="20000"/>
                    <a:lumOff val="80000"/>
                  </a:schemeClr>
                </a:solidFill>
              </a:rPr>
              <a:t>             Все долго спорили, и, наконец, решили устроить соревнование между оленем и кроликом. В качестве приза для победителя изготовили пару очень красивых рогов.</a:t>
            </a:r>
            <a:br>
              <a:rPr lang="ru-RU" sz="3300" dirty="0" smtClean="0">
                <a:solidFill>
                  <a:schemeClr val="accent3">
                    <a:lumMod val="20000"/>
                    <a:lumOff val="80000"/>
                  </a:schemeClr>
                </a:solidFill>
              </a:rPr>
            </a:br>
            <a:r>
              <a:rPr lang="ru-RU" sz="3300" dirty="0" smtClean="0">
                <a:solidFill>
                  <a:schemeClr val="accent3">
                    <a:lumMod val="20000"/>
                    <a:lumOff val="80000"/>
                  </a:schemeClr>
                </a:solidFill>
              </a:rPr>
              <a:t>          Правила были такими: олень и кролик должны были пробежать густой лес от края до края и обратно. Кто первый вернется к месту старта, тот и получит рога.</a:t>
            </a:r>
          </a:p>
          <a:p>
            <a:r>
              <a:rPr lang="ru-RU" sz="3300" dirty="0" smtClean="0">
                <a:solidFill>
                  <a:schemeClr val="accent3">
                    <a:lumMod val="20000"/>
                    <a:lumOff val="80000"/>
                  </a:schemeClr>
                </a:solidFill>
              </a:rPr>
              <a:t>      В назначенный день на опушке леса собрались все звери. Чтобы отметить место старта на землю положили рога, приготовленные для победителя. </a:t>
            </a:r>
            <a:br>
              <a:rPr lang="ru-RU" sz="3300" dirty="0" smtClean="0">
                <a:solidFill>
                  <a:schemeClr val="accent3">
                    <a:lumMod val="20000"/>
                    <a:lumOff val="80000"/>
                  </a:schemeClr>
                </a:solidFill>
              </a:rPr>
            </a:br>
            <a:r>
              <a:rPr lang="ru-RU" dirty="0" smtClean="0">
                <a:solidFill>
                  <a:schemeClr val="accent3">
                    <a:lumMod val="20000"/>
                    <a:lumOff val="80000"/>
                  </a:schemeClr>
                </a:solidFill>
              </a:rPr>
              <a:t/>
            </a:r>
            <a:br>
              <a:rPr lang="ru-RU" dirty="0" smtClean="0">
                <a:solidFill>
                  <a:schemeClr val="accent3">
                    <a:lumMod val="20000"/>
                    <a:lumOff val="80000"/>
                  </a:schemeClr>
                </a:solidFill>
              </a:rPr>
            </a:br>
            <a:endParaRPr lang="ru-RU" dirty="0">
              <a:solidFill>
                <a:schemeClr val="accent3">
                  <a:lumMod val="20000"/>
                  <a:lumOff val="80000"/>
                </a:schemeClr>
              </a:solidFill>
            </a:endParaRP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Picture 3" descr="C:\Documents and Settings\Лена Сухина\Рабочий стол\олень3.jpg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2743200" y="914400"/>
            <a:ext cx="5791200" cy="5105400"/>
          </a:xfrm>
          <a:prstGeom prst="rect">
            <a:avLst/>
          </a:prstGeom>
          <a:noFill/>
        </p:spPr>
      </p:pic>
      <p:sp>
        <p:nvSpPr>
          <p:cNvPr id="7" name="Текст 6"/>
          <p:cNvSpPr>
            <a:spLocks noGrp="1"/>
          </p:cNvSpPr>
          <p:nvPr>
            <p:ph type="body" idx="2"/>
          </p:nvPr>
        </p:nvSpPr>
        <p:spPr>
          <a:xfrm>
            <a:off x="457200" y="152400"/>
            <a:ext cx="3657600" cy="6172200"/>
          </a:xfrm>
        </p:spPr>
        <p:txBody>
          <a:bodyPr>
            <a:noAutofit/>
          </a:bodyPr>
          <a:lstStyle/>
          <a:p>
            <a:r>
              <a:rPr lang="ru-RU" dirty="0" smtClean="0"/>
              <a:t>Пока все любовались красивым призом, кролик сказал:</a:t>
            </a:r>
            <a:br>
              <a:rPr lang="ru-RU" dirty="0" smtClean="0"/>
            </a:br>
            <a:r>
              <a:rPr lang="ru-RU" dirty="0" smtClean="0"/>
              <a:t>- Я не знаком с этой частью леса. Мне нужно посмотреть, куда я должен бежать.</a:t>
            </a:r>
            <a:br>
              <a:rPr lang="ru-RU" dirty="0" smtClean="0"/>
            </a:br>
            <a:r>
              <a:rPr lang="ru-RU" dirty="0" smtClean="0"/>
              <a:t>Звери согласились, и кролик исчез в чаще. Его не было так долго, что остальные почувствовали что-то неладное. Один из них отправился посмотреть, куда же запропастился кролик и увидел, как тот в чаще леса расчищает себе дорожку, чтобы было легче бежать. Посланный вернулся и рассказал об этом всем остальным. Когда кролик наконец вернулся, возмущенные животные обвинили его в мошенничестве. Все дружно признали, что такой обманщик не имеет права участвовать в соревнованиях и отдали рога оленю, который с гордостью носит их и по сей день. </a:t>
            </a:r>
            <a:r>
              <a:rPr lang="ru-RU" sz="1400" dirty="0" smtClean="0"/>
              <a:t/>
            </a:r>
            <a:br>
              <a:rPr lang="ru-RU" sz="1400" dirty="0" smtClean="0"/>
            </a:br>
            <a:r>
              <a:rPr lang="ru-RU" sz="1800" dirty="0" smtClean="0"/>
              <a:t/>
            </a:r>
            <a:br>
              <a:rPr lang="ru-RU" sz="1800" dirty="0" smtClean="0"/>
            </a:br>
            <a:r>
              <a:rPr lang="ru-RU" sz="1800" dirty="0" smtClean="0"/>
              <a:t/>
            </a:r>
            <a:br>
              <a:rPr lang="ru-RU" sz="1800" dirty="0" smtClean="0"/>
            </a:br>
            <a:endParaRPr lang="ru-RU" sz="1800" dirty="0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914400"/>
          </a:xfrm>
        </p:spPr>
        <p:txBody>
          <a:bodyPr/>
          <a:lstStyle/>
          <a:p>
            <a:r>
              <a:rPr lang="ru-RU" dirty="0" smtClean="0"/>
              <a:t>Легенда об аистах</a:t>
            </a:r>
            <a:endParaRPr lang="ru-RU" dirty="0"/>
          </a:p>
        </p:txBody>
      </p:sp>
      <p:pic>
        <p:nvPicPr>
          <p:cNvPr id="2050" name="Picture 2" descr="C:\Documents and Settings\Лена Сухина\Рабочий стол\аист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1295400"/>
            <a:ext cx="3733800" cy="4953000"/>
          </a:xfrm>
          <a:prstGeom prst="rect">
            <a:avLst/>
          </a:prstGeom>
          <a:noFill/>
        </p:spPr>
      </p:pic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3886200" y="1219200"/>
            <a:ext cx="4800600" cy="5334000"/>
          </a:xfrm>
        </p:spPr>
        <p:txBody>
          <a:bodyPr>
            <a:normAutofit fontScale="77500" lnSpcReduction="20000"/>
          </a:bodyPr>
          <a:lstStyle/>
          <a:p>
            <a:r>
              <a:rPr lang="ru-RU" dirty="0" smtClean="0"/>
              <a:t>Аист - это превращенный в птицу человек, наказанный Богом за непослушание. Будто бы Бог собрал всех гадов земли (лягушек, ящериц, змей) в мешок и велел человеку уничтожить его. Но человек не выполнил приказа. Из любопытства он развязал мешок и заглянул в него. Гады вырвались на свободу и снова расползлись по всей земле. Превратив ослушника в аиста, Бог наказал ему очищать от них землю. От пережитого стыда ноги и нос аиста покраснели.</a:t>
            </a:r>
          </a:p>
          <a:p>
            <a:r>
              <a:rPr lang="ru-RU" dirty="0" smtClean="0"/>
              <a:t>Согласно русским народным поверьям, аист - птица, приносящая счастье. Он покровительствует рождению детей. </a:t>
            </a:r>
            <a:endParaRPr lang="ru-RU" dirty="0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Легенда о дельфинах</a:t>
            </a:r>
            <a:endParaRPr lang="ru-RU" dirty="0"/>
          </a:p>
        </p:txBody>
      </p:sp>
      <p:pic>
        <p:nvPicPr>
          <p:cNvPr id="3075" name="Picture 3" descr="C:\Documents and Settings\Лена Сухина\Рабочий стол\дельфины2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4800" y="1447800"/>
            <a:ext cx="4191000" cy="4495800"/>
          </a:xfrm>
          <a:prstGeom prst="rect">
            <a:avLst/>
          </a:prstGeom>
          <a:noFill/>
        </p:spPr>
      </p:pic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267200" y="1219200"/>
            <a:ext cx="4419600" cy="5105400"/>
          </a:xfrm>
        </p:spPr>
        <p:txBody>
          <a:bodyPr>
            <a:normAutofit fontScale="70000" lnSpcReduction="20000"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В древней Греции дельфинов считали   "людьми моря", так как верили, что однажды бог вина и веселья Дионис возвращался морем домой, и на него напали пираты, не ведающие о его божественной природе. </a:t>
            </a:r>
          </a:p>
          <a:p>
            <a:r>
              <a:rPr lang="ru-RU" dirty="0" smtClean="0"/>
              <a:t>Они заковали Диониса в цепи, но оковы сами упали с рук бога и оплели виноградной лозой мачты и паруса корабля, а Дионис предстал перед своими обидчиками в образе тигра.       Пираты испугались, бросились в море и превратились в дельфинов. </a:t>
            </a:r>
          </a:p>
          <a:p>
            <a:r>
              <a:rPr lang="ru-RU" dirty="0" smtClean="0"/>
              <a:t>Так бог покарал морских разбойников, изменив им облик, но оставив прежний разум. С тех пор плавают дельфины по морям и океанам и, искупая свою вину, спасают людей. </a:t>
            </a:r>
            <a:endParaRPr lang="ru-RU" dirty="0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Бумажная">
  <a:themeElements>
    <a:clrScheme name="Бумажная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Бумажная">
      <a:maj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Бумажная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63000"/>
                <a:tint val="82000"/>
              </a:schemeClr>
              <a:schemeClr val="phClr">
                <a:tint val="10000"/>
                <a:satMod val="400000"/>
              </a:schemeClr>
            </a:duotone>
          </a:blip>
          <a:tile tx="0" ty="0" sx="40000" sy="40000" flip="none" algn="tl"/>
        </a:blipFill>
        <a:blipFill>
          <a:blip xmlns:r="http://schemas.openxmlformats.org/officeDocument/2006/relationships" r:embed="rId1">
            <a:duotone>
              <a:schemeClr val="phClr">
                <a:shade val="40000"/>
              </a:schemeClr>
              <a:schemeClr val="phClr">
                <a:tint val="42000"/>
              </a:schemeClr>
            </a:duotone>
          </a:blip>
          <a:tile tx="0" ty="0" sx="40000" sy="40000" flip="none" algn="tl"/>
        </a:blipFill>
      </a:fillStyleLst>
      <a:lnStyleLst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635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algn="tl" rotWithShape="0">
              <a:srgbClr val="000000">
                <a:alpha val="50000"/>
              </a:srgbClr>
            </a:outerShdw>
          </a:effectLst>
          <a:scene3d>
            <a:camera prst="orthographicFront"/>
            <a:lightRig rig="soft" dir="t">
              <a:rot lat="0" lon="0" rev="18000000"/>
            </a:lightRig>
          </a:scene3d>
          <a:sp3d prstMaterial="dkEdge">
            <a:bevelT w="73660" h="44450" prst="riblet"/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55000"/>
                <a:alpha val="20000"/>
              </a:schemeClr>
              <a:schemeClr val="phClr">
                <a:tint val="40000"/>
                <a:shade val="90000"/>
                <a:satMod val="60000"/>
                <a:alpha val="20000"/>
              </a:schemeClr>
            </a:duotone>
          </a:blip>
          <a:tile tx="0" ty="0" sx="58000" sy="38000" flip="none" algn="tl"/>
        </a:blipFill>
        <a:blipFill>
          <a:blip xmlns:r="http://schemas.openxmlformats.org/officeDocument/2006/relationships" r:embed="rId2">
            <a:duotone>
              <a:schemeClr val="phClr">
                <a:shade val="12000"/>
                <a:satMod val="240000"/>
              </a:schemeClr>
              <a:schemeClr val="phClr">
                <a:tint val="6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Paper</Template>
  <TotalTime>53</TotalTime>
  <Words>134</Words>
  <Application>Microsoft Office PowerPoint</Application>
  <PresentationFormat>Экран (4:3)</PresentationFormat>
  <Paragraphs>12</Paragraphs>
  <Slides>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6" baseType="lpstr">
      <vt:lpstr>Бумажная</vt:lpstr>
      <vt:lpstr>Слайд 1</vt:lpstr>
      <vt:lpstr>Как у оленя появились рога? (легенда индейского племени чероки) </vt:lpstr>
      <vt:lpstr>Слайд 3</vt:lpstr>
      <vt:lpstr>Легенда об аистах</vt:lpstr>
      <vt:lpstr>Легенда о дельфинах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Легенды о животных</dc:title>
  <cp:lastModifiedBy>Школа</cp:lastModifiedBy>
  <cp:revision>9</cp:revision>
  <dcterms:modified xsi:type="dcterms:W3CDTF">2013-02-15T12:06:07Z</dcterms:modified>
</cp:coreProperties>
</file>