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0" r:id="rId3"/>
    <p:sldId id="281" r:id="rId4"/>
    <p:sldId id="269" r:id="rId5"/>
    <p:sldId id="264" r:id="rId6"/>
    <p:sldId id="259" r:id="rId7"/>
    <p:sldId id="265" r:id="rId8"/>
    <p:sldId id="277" r:id="rId9"/>
    <p:sldId id="267" r:id="rId10"/>
    <p:sldId id="268" r:id="rId11"/>
    <p:sldId id="266" r:id="rId12"/>
    <p:sldId id="274" r:id="rId13"/>
    <p:sldId id="278" r:id="rId14"/>
    <p:sldId id="260" r:id="rId15"/>
    <p:sldId id="262" r:id="rId16"/>
    <p:sldId id="258" r:id="rId17"/>
    <p:sldId id="275" r:id="rId18"/>
    <p:sldId id="261" r:id="rId19"/>
    <p:sldId id="263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267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newsfla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924800" y="-457200"/>
            <a:ext cx="233363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9467528" cy="70009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629980"/>
            <a:ext cx="5943600" cy="1084508"/>
          </a:xfrm>
        </p:spPr>
        <p:txBody>
          <a:bodyPr>
            <a:normAutofit fontScale="90000"/>
          </a:bodyPr>
          <a:lstStyle/>
          <a:p>
            <a:pPr algn="l" eaLnBrk="1" hangingPunct="1">
              <a:tabLst>
                <a:tab pos="452438" algn="l"/>
              </a:tabLst>
            </a:pPr>
            <a:r>
              <a:rPr lang="ru-RU" sz="4000" dirty="0" smtClean="0">
                <a:latin typeface="Bookman Old Style" pitchFamily="18" charset="0"/>
              </a:rPr>
              <a:t>        </a:t>
            </a: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ЗИМНИЕ ВИДЫ</a:t>
            </a:r>
            <a:b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            СПОРТА</a:t>
            </a:r>
            <a:endParaRPr lang="ru-RU" sz="4000" dirty="0" smtClean="0">
              <a:latin typeface="Bookman Old Style" pitchFamily="18" charset="0"/>
            </a:endParaRPr>
          </a:p>
        </p:txBody>
      </p:sp>
      <p:pic>
        <p:nvPicPr>
          <p:cNvPr id="2055" name="Picture 7" descr="C:\Users\098765огрп\Desktop\Зимние виды спорта\картинки спорт\zimnii_spor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1643050"/>
            <a:ext cx="6192000" cy="4352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2" descr="http://i106.photobucket.com/albums/m242/axiemeluv/Borders%20Dividers/728311kyptjsjofc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5400000">
            <a:off x="-2590800" y="2590800"/>
            <a:ext cx="6858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143108" y="5929330"/>
            <a:ext cx="685804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kern="0" dirty="0" smtClean="0">
                <a:solidFill>
                  <a:schemeClr val="bg1"/>
                </a:solidFill>
              </a:rPr>
              <a:t>Подготовила </a:t>
            </a:r>
            <a:r>
              <a:rPr lang="ru-RU" b="1" kern="0" dirty="0">
                <a:solidFill>
                  <a:schemeClr val="bg1"/>
                </a:solidFill>
              </a:rPr>
              <a:t>воспитатель высшей кв. категории </a:t>
            </a:r>
            <a:r>
              <a:rPr lang="ru-RU" b="1" kern="0" dirty="0" smtClean="0">
                <a:solidFill>
                  <a:schemeClr val="bg1"/>
                </a:solidFill>
              </a:rPr>
              <a:t>  </a:t>
            </a:r>
          </a:p>
          <a:p>
            <a:pPr algn="ctr">
              <a:defRPr/>
            </a:pPr>
            <a:r>
              <a:rPr lang="ru-RU" b="1" kern="0" dirty="0" err="1" smtClean="0">
                <a:solidFill>
                  <a:schemeClr val="bg1"/>
                </a:solidFill>
              </a:rPr>
              <a:t>Мешерякова</a:t>
            </a:r>
            <a:r>
              <a:rPr lang="ru-RU" b="1" kern="0" dirty="0" smtClean="0">
                <a:solidFill>
                  <a:schemeClr val="bg1"/>
                </a:solidFill>
              </a:rPr>
              <a:t> Е.Н.   </a:t>
            </a:r>
            <a:endParaRPr lang="ru-RU" b="1" kern="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ru-RU" b="1" kern="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 </a:t>
            </a:r>
          </a:p>
          <a:p>
            <a:pPr algn="ctr"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5" fill="hold"/>
                                        <p:tgtEl>
                                          <p:spTgt spid="4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59632" y="1052736"/>
            <a:ext cx="861878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ЦЕЛЬ:  </a:t>
            </a:r>
          </a:p>
          <a:p>
            <a:r>
              <a:rPr lang="ru-RU" sz="4000" b="1" dirty="0" smtClean="0">
                <a:solidFill>
                  <a:schemeClr val="bg1"/>
                </a:solidFill>
              </a:rPr>
              <a:t>познакомить детей с зимними </a:t>
            </a:r>
          </a:p>
          <a:p>
            <a:r>
              <a:rPr lang="ru-RU" sz="4000" b="1" dirty="0" smtClean="0">
                <a:solidFill>
                  <a:schemeClr val="bg1"/>
                </a:solidFill>
              </a:rPr>
              <a:t>видами спорта</a:t>
            </a:r>
          </a:p>
          <a:p>
            <a:endParaRPr lang="ru-RU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849836"/>
      </p:ext>
    </p:extLst>
  </p:cSld>
  <p:clrMapOvr>
    <a:masterClrMapping/>
  </p:clrMapOvr>
  <p:transition spd="med"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980728"/>
            <a:ext cx="28139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ЗАДАЧИ: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2561620"/>
            <a:ext cx="835472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b="1" dirty="0" smtClean="0">
                <a:solidFill>
                  <a:schemeClr val="bg1"/>
                </a:solidFill>
              </a:rPr>
              <a:t>Способствовать уточнению знаний детей о зимних видах 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     спорта, о спортсменах, о спортивном инвентаре;   </a:t>
            </a:r>
          </a:p>
          <a:p>
            <a:pPr marL="342900" indent="-342900">
              <a:buFontTx/>
              <a:buChar char="-"/>
            </a:pPr>
            <a:endParaRPr lang="ru-RU" sz="2400" b="1" dirty="0" smtClean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solidFill>
                  <a:schemeClr val="bg1"/>
                </a:solidFill>
              </a:rPr>
              <a:t>Развивать логическое мышление, внимание, память;   </a:t>
            </a:r>
          </a:p>
          <a:p>
            <a:pPr marL="342900" indent="-342900">
              <a:buFontTx/>
              <a:buChar char="-"/>
            </a:pPr>
            <a:endParaRPr lang="ru-RU" sz="2400" b="1" dirty="0" smtClean="0">
              <a:solidFill>
                <a:schemeClr val="bg1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solidFill>
                  <a:schemeClr val="bg1"/>
                </a:solidFill>
              </a:rPr>
              <a:t>Формировать представления о важности и пользе 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     занятиями спортом для здоровья.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192587"/>
      </p:ext>
    </p:extLst>
  </p:cSld>
  <p:clrMapOvr>
    <a:masterClrMapping/>
  </p:clrMapOvr>
  <p:transition spd="med">
    <p:newsfla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533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4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ru-RU" sz="4400" b="1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http://sport-reporter.ru/pars_docs/refs/6/5480/5480_html_m7f3d557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4788000" cy="385566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286380" y="1357298"/>
            <a:ext cx="38576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Здравствуйте ребята!</a:t>
            </a:r>
          </a:p>
          <a:p>
            <a:pPr algn="ctr">
              <a:defRPr/>
            </a:pPr>
            <a:endParaRPr lang="ru-RU" sz="2000" b="1" kern="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Все вы знать должны об этом:</a:t>
            </a:r>
          </a:p>
          <a:p>
            <a:pPr algn="ctr"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Нужен спорт не только летом.</a:t>
            </a:r>
          </a:p>
          <a:p>
            <a:pPr algn="ctr"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Также осенью, весной</a:t>
            </a:r>
          </a:p>
          <a:p>
            <a:pPr algn="ctr"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И, конечно же, зимой!</a:t>
            </a:r>
          </a:p>
          <a:p>
            <a:pPr algn="ctr"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Есть много зимних видов спорта,</a:t>
            </a:r>
          </a:p>
          <a:p>
            <a:pPr algn="ctr"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От лыж, коньков до сноуборда.</a:t>
            </a:r>
          </a:p>
          <a:p>
            <a:pPr algn="ctr"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И мороз пусть не пугает, </a:t>
            </a:r>
          </a:p>
          <a:p>
            <a:pPr algn="ctr"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А лишь здоровья прибавляет!</a:t>
            </a:r>
          </a:p>
          <a:p>
            <a:pPr>
              <a:defRPr/>
            </a:pP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04800" y="0"/>
            <a:ext cx="533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0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ЛЫЖНЫЕ ГОНКИ</a:t>
            </a:r>
          </a:p>
        </p:txBody>
      </p:sp>
      <p:sp>
        <p:nvSpPr>
          <p:cNvPr id="9221" name="Прямоугольник 4"/>
          <p:cNvSpPr>
            <a:spLocks noChangeArrowheads="1"/>
          </p:cNvSpPr>
          <p:nvPr/>
        </p:nvSpPr>
        <p:spPr bwMode="auto">
          <a:xfrm>
            <a:off x="6400800" y="2590800"/>
            <a:ext cx="25908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Гонки на лыжах </a:t>
            </a:r>
            <a:r>
              <a:rPr lang="ru-RU" sz="2000" b="1" dirty="0" smtClean="0">
                <a:solidFill>
                  <a:schemeClr val="bg1"/>
                </a:solidFill>
              </a:rPr>
              <a:t>, это вид спорта, в котором спортсменам необходимо  как можно быстрее преодолеть соревновательную дистанцию на лыжах.</a:t>
            </a:r>
          </a:p>
        </p:txBody>
      </p:sp>
      <p:pic>
        <p:nvPicPr>
          <p:cNvPr id="7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59953" r="20853" b="70089"/>
          <a:stretch>
            <a:fillRect/>
          </a:stretch>
        </p:blipFill>
        <p:spPr bwMode="auto">
          <a:xfrm flipH="1">
            <a:off x="7524000" y="0"/>
            <a:ext cx="1620000" cy="1607981"/>
          </a:xfrm>
          <a:prstGeom prst="rect">
            <a:avLst/>
          </a:prstGeom>
          <a:noFill/>
        </p:spPr>
      </p:pic>
      <p:pic>
        <p:nvPicPr>
          <p:cNvPr id="18434" name="Picture 2" descr="http://md1.libe.com/photo/123002-des-fondeurs-dont-le-francais-vincent-vittoz-lors-de-la-poursuite-le-20-fevrier-2010-a-whistler.jpg?modified_at=1266906294&amp;amp;width=8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214555"/>
            <a:ext cx="5508000" cy="36653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81000" y="0"/>
            <a:ext cx="533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4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БИАТЛОН</a:t>
            </a:r>
          </a:p>
        </p:txBody>
      </p:sp>
      <p:sp>
        <p:nvSpPr>
          <p:cNvPr id="4101" name="Прямоугольник 12"/>
          <p:cNvSpPr>
            <a:spLocks noChangeArrowheads="1"/>
          </p:cNvSpPr>
          <p:nvPr/>
        </p:nvSpPr>
        <p:spPr bwMode="auto">
          <a:xfrm>
            <a:off x="6643702" y="2428868"/>
            <a:ext cx="214314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000" b="1" dirty="0">
                <a:solidFill>
                  <a:schemeClr val="bg1"/>
                </a:solidFill>
              </a:rPr>
              <a:t>Это зимний олимпийский вид спорта, сочетающий лыжную гонку </a:t>
            </a:r>
            <a:r>
              <a:rPr lang="ru-RU" sz="2000" b="1" dirty="0" smtClean="0">
                <a:solidFill>
                  <a:schemeClr val="bg1"/>
                </a:solidFill>
              </a:rPr>
              <a:t>на определенную дистанцию со </a:t>
            </a:r>
            <a:r>
              <a:rPr lang="ru-RU" sz="2000" b="1" dirty="0">
                <a:solidFill>
                  <a:schemeClr val="bg1"/>
                </a:solidFill>
              </a:rPr>
              <a:t>стрельбой </a:t>
            </a:r>
            <a:r>
              <a:rPr lang="ru-RU" sz="2000" b="1" dirty="0" smtClean="0">
                <a:solidFill>
                  <a:schemeClr val="bg1"/>
                </a:solidFill>
              </a:rPr>
              <a:t>из винтовки</a:t>
            </a:r>
            <a:r>
              <a:rPr lang="ru-RU" sz="2000" b="1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8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80016" b="70089"/>
          <a:stretch>
            <a:fillRect/>
          </a:stretch>
        </p:blipFill>
        <p:spPr bwMode="auto">
          <a:xfrm flipH="1">
            <a:off x="7500958" y="0"/>
            <a:ext cx="1620000" cy="1544422"/>
          </a:xfrm>
          <a:prstGeom prst="rect">
            <a:avLst/>
          </a:prstGeom>
          <a:noFill/>
        </p:spPr>
      </p:pic>
      <p:pic>
        <p:nvPicPr>
          <p:cNvPr id="17410" name="Picture 2" descr="http://i53.beon.ru/30/23/992330/6/30095606/Nikolay_Kruglov_Hochfilzen_relay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85860"/>
            <a:ext cx="4428000" cy="29999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412" name="Picture 4" descr="http://www.fedsport.ru/upload/images/original/26/cb/26cbb2e79381cfd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3786191"/>
            <a:ext cx="4464000" cy="27683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6400816" cy="1011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0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ПРЫЖКИ С ТРАМПЛИНА</a:t>
            </a:r>
          </a:p>
        </p:txBody>
      </p:sp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6858016" y="2714620"/>
            <a:ext cx="205738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Вид спорта, включающий прыжки на лыжах со специально оборудованных трамплинов. </a:t>
            </a:r>
          </a:p>
        </p:txBody>
      </p:sp>
      <p:pic>
        <p:nvPicPr>
          <p:cNvPr id="16386" name="Picture 2" descr="http://sadsha.ru/content/posts/2015-10/obschestvo-1_luchshie-pryguny-s-tramplina-i-dvoeborcy-rossii-sehalis-v-sochi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4176000" cy="2784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44" name="Picture 2" descr="https://upload.wikimedia.org/wikipedia/commons/0/01/Martin_Koch_World_Cup_Ski_flying_Vikersund_2011.jpg"/>
          <p:cNvPicPr>
            <a:picLocks noChangeAspect="1" noChangeArrowheads="1"/>
          </p:cNvPicPr>
          <p:nvPr/>
        </p:nvPicPr>
        <p:blipFill>
          <a:blip r:embed="rId3"/>
          <a:srcRect b="13465"/>
          <a:stretch>
            <a:fillRect/>
          </a:stretch>
        </p:blipFill>
        <p:spPr bwMode="auto">
          <a:xfrm>
            <a:off x="2357422" y="3786190"/>
            <a:ext cx="4176000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59953" t="33259" r="20853" b="36607"/>
          <a:stretch>
            <a:fillRect/>
          </a:stretch>
        </p:blipFill>
        <p:spPr bwMode="auto">
          <a:xfrm flipH="1">
            <a:off x="7524000" y="0"/>
            <a:ext cx="1620000" cy="1620000"/>
          </a:xfrm>
          <a:prstGeom prst="rect">
            <a:avLst/>
          </a:prstGeom>
          <a:noFill/>
        </p:spPr>
      </p:pic>
      <p:pic>
        <p:nvPicPr>
          <p:cNvPr id="9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0"/>
            <a:ext cx="641034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0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ЛЫЖНОЕ ДВОЕБОРЬЕ</a:t>
            </a:r>
            <a:endParaRPr lang="ru-RU" sz="4000" b="1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79858" r="948" b="70089"/>
          <a:stretch>
            <a:fillRect/>
          </a:stretch>
        </p:blipFill>
        <p:spPr bwMode="auto">
          <a:xfrm flipH="1">
            <a:off x="7524000" y="0"/>
            <a:ext cx="1620000" cy="1607981"/>
          </a:xfrm>
          <a:prstGeom prst="rect">
            <a:avLst/>
          </a:prstGeom>
          <a:noFill/>
        </p:spPr>
      </p:pic>
      <p:sp>
        <p:nvSpPr>
          <p:cNvPr id="7" name="Прямоугольник 12"/>
          <p:cNvSpPr>
            <a:spLocks noChangeArrowheads="1"/>
          </p:cNvSpPr>
          <p:nvPr/>
        </p:nvSpPr>
        <p:spPr bwMode="auto">
          <a:xfrm>
            <a:off x="6643702" y="2428868"/>
            <a:ext cx="214314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000" b="1" dirty="0">
                <a:solidFill>
                  <a:schemeClr val="bg1"/>
                </a:solidFill>
              </a:rPr>
              <a:t>Это зимний 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вид спорта, </a:t>
            </a:r>
            <a:r>
              <a:rPr lang="ru-RU" sz="2000" b="1" dirty="0" smtClean="0">
                <a:solidFill>
                  <a:schemeClr val="bg1"/>
                </a:solidFill>
              </a:rPr>
              <a:t> который включает в себя два вида соревнований: прыжки с трамплина и лыжные гонки.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33794" name="Picture 2" descr="https://im3-tub-ru.yandex.net/i?id=774d6086cfb1ab71fb085254c775ce7d&amp;n=33&amp;h=215&amp;w=3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357298"/>
            <a:ext cx="4176000" cy="27625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 descr="G:\5 класс 2013-2014\Олимпиада+Сочи 2014 Для уроков и классных часов\Конкурс презентаций Школьные олимпийские игры\Загадки Зимние виды спорта\209720121.jpg"/>
          <p:cNvPicPr>
            <a:picLocks noChangeAspect="1" noChangeArrowheads="1"/>
          </p:cNvPicPr>
          <p:nvPr/>
        </p:nvPicPr>
        <p:blipFill>
          <a:blip r:embed="rId4"/>
          <a:srcRect b="11639"/>
          <a:stretch>
            <a:fillRect/>
          </a:stretch>
        </p:blipFill>
        <p:spPr bwMode="auto">
          <a:xfrm>
            <a:off x="2214546" y="3789332"/>
            <a:ext cx="4176000" cy="28856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6043626" cy="939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0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ГОРНОЛЫЖНЫЙ СПОРТ</a:t>
            </a:r>
            <a:endParaRPr lang="ru-RU" sz="4000" b="1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292" name="Прямоугольник 6"/>
          <p:cNvSpPr>
            <a:spLocks noChangeArrowheads="1"/>
          </p:cNvSpPr>
          <p:nvPr/>
        </p:nvSpPr>
        <p:spPr bwMode="auto">
          <a:xfrm>
            <a:off x="6429388" y="2133600"/>
            <a:ext cx="250033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Горнолыжный спорт - спуск с гор на специальных лыжах.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Вид </a:t>
            </a:r>
            <a:r>
              <a:rPr lang="ru-RU" sz="2000" b="1" dirty="0">
                <a:solidFill>
                  <a:schemeClr val="bg1"/>
                </a:solidFill>
              </a:rPr>
              <a:t>спорта, а также популярный вид активного отдыха миллионов людей по всему миру. </a:t>
            </a:r>
          </a:p>
        </p:txBody>
      </p:sp>
      <p:pic>
        <p:nvPicPr>
          <p:cNvPr id="12293" name="Picture 3" descr="C:\Users\098765огрп\Desktop\Зимние виды спорта\картинки спорт\bp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3960000" cy="2794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237" t="33259" r="80569" b="36607"/>
          <a:stretch>
            <a:fillRect/>
          </a:stretch>
        </p:blipFill>
        <p:spPr bwMode="auto">
          <a:xfrm flipH="1">
            <a:off x="7524000" y="0"/>
            <a:ext cx="1620000" cy="1620000"/>
          </a:xfrm>
          <a:prstGeom prst="rect">
            <a:avLst/>
          </a:prstGeom>
          <a:noFill/>
        </p:spPr>
      </p:pic>
      <p:pic>
        <p:nvPicPr>
          <p:cNvPr id="15364" name="Picture 4" descr="http://img.rufox.ru/files/big2/460451.jpg"/>
          <p:cNvPicPr>
            <a:picLocks noChangeAspect="1" noChangeArrowheads="1"/>
          </p:cNvPicPr>
          <p:nvPr/>
        </p:nvPicPr>
        <p:blipFill>
          <a:blip r:embed="rId4"/>
          <a:srcRect r="5045"/>
          <a:stretch>
            <a:fillRect/>
          </a:stretch>
        </p:blipFill>
        <p:spPr bwMode="auto">
          <a:xfrm flipH="1">
            <a:off x="2214546" y="3857628"/>
            <a:ext cx="4033686" cy="27286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4900618" cy="766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4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ФРИСТАЙЛ</a:t>
            </a:r>
          </a:p>
        </p:txBody>
      </p:sp>
      <p:pic>
        <p:nvPicPr>
          <p:cNvPr id="13316" name="Picture 2" descr="http://picsfab.com/download/image/15314/1280x1024_kak-ya-mog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285992"/>
            <a:ext cx="4392000" cy="35141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6643702" y="2428869"/>
            <a:ext cx="227169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ru-RU" alt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Это вид зимнего спорта, в котором спортсмены соревнуются не только в скорости спуска по склонам, но и в красоте выполнения акробатических упражнений.</a:t>
            </a:r>
          </a:p>
        </p:txBody>
      </p:sp>
      <p:pic>
        <p:nvPicPr>
          <p:cNvPr id="8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20142" t="66741" r="60664" b="3125"/>
          <a:stretch>
            <a:fillRect/>
          </a:stretch>
        </p:blipFill>
        <p:spPr bwMode="auto">
          <a:xfrm>
            <a:off x="7524000" y="0"/>
            <a:ext cx="1620000" cy="1620000"/>
          </a:xfrm>
          <a:prstGeom prst="rect">
            <a:avLst/>
          </a:prstGeom>
          <a:noFill/>
        </p:spPr>
      </p:pic>
      <p:pic>
        <p:nvPicPr>
          <p:cNvPr id="8194" name="Picture 2" descr="http://cdn.endata.cx/data/games/8809/photoExtreme/f4d59794-2be5-40b5-937c-ce7b62b9248f.jpg"/>
          <p:cNvPicPr>
            <a:picLocks noChangeAspect="1" noChangeArrowheads="1"/>
          </p:cNvPicPr>
          <p:nvPr/>
        </p:nvPicPr>
        <p:blipFill>
          <a:blip r:embed="rId4"/>
          <a:srcRect l="12188" r="23124" b="12757"/>
          <a:stretch>
            <a:fillRect/>
          </a:stretch>
        </p:blipFill>
        <p:spPr bwMode="auto">
          <a:xfrm>
            <a:off x="4214810" y="1071546"/>
            <a:ext cx="2232000" cy="200555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196" name="Picture 4" descr="http://www.imaginetravel.com.ua/application/view/media/imagestore/11.2013/_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286256"/>
            <a:ext cx="2196000" cy="219600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304800"/>
            <a:ext cx="5181608" cy="1123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4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СНОУБОРД</a:t>
            </a:r>
          </a:p>
        </p:txBody>
      </p:sp>
      <p:sp>
        <p:nvSpPr>
          <p:cNvPr id="11268" name="Прямоугольник 4"/>
          <p:cNvSpPr>
            <a:spLocks noChangeArrowheads="1"/>
          </p:cNvSpPr>
          <p:nvPr/>
        </p:nvSpPr>
        <p:spPr bwMode="auto">
          <a:xfrm>
            <a:off x="6324600" y="2362200"/>
            <a:ext cx="2590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 Сноуборд или снежная доска» — спортивный снаряд, предназначенный для скоростного спуска с заснеженных склонов и </a:t>
            </a:r>
            <a:r>
              <a:rPr lang="ru-RU" sz="2000" b="1" dirty="0" smtClean="0">
                <a:solidFill>
                  <a:schemeClr val="bg1"/>
                </a:solidFill>
              </a:rPr>
              <a:t>гор.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7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79858" t="66741" r="948" b="3125"/>
          <a:stretch>
            <a:fillRect/>
          </a:stretch>
        </p:blipFill>
        <p:spPr bwMode="auto">
          <a:xfrm>
            <a:off x="7524000" y="0"/>
            <a:ext cx="1620000" cy="1620000"/>
          </a:xfrm>
          <a:prstGeom prst="rect">
            <a:avLst/>
          </a:prstGeom>
          <a:noFill/>
        </p:spPr>
      </p:pic>
      <p:pic>
        <p:nvPicPr>
          <p:cNvPr id="11269" name="Picture 2" descr="https://im3-tub-ru.yandex.net/i?id=7f64616dbd490beb6e5758ebd7d46a7f&amp;n=33&amp;h=215&amp;w=3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736"/>
            <a:ext cx="3816000" cy="28660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220" name="Picture 4" descr="https://im1-tub-ru.yandex.net/i?id=d346be77efcabbcbc793525bf6f324b0&amp;n=33&amp;h=215&amp;w=3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2214546" y="3929066"/>
            <a:ext cx="3852000" cy="26459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33400" y="304800"/>
            <a:ext cx="5181608" cy="90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4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САННЫЙ СПОРТ</a:t>
            </a:r>
            <a:endParaRPr lang="ru-RU" sz="4400" b="1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40047" t="33259" r="40758" b="36607"/>
          <a:stretch>
            <a:fillRect/>
          </a:stretch>
        </p:blipFill>
        <p:spPr bwMode="auto">
          <a:xfrm flipH="1">
            <a:off x="7524000" y="0"/>
            <a:ext cx="1620000" cy="1620000"/>
          </a:xfrm>
          <a:prstGeom prst="rect">
            <a:avLst/>
          </a:prstGeom>
          <a:noFill/>
        </p:spPr>
      </p:pic>
      <p:sp>
        <p:nvSpPr>
          <p:cNvPr id="8" name="Прямоугольник 4"/>
          <p:cNvSpPr>
            <a:spLocks noChangeArrowheads="1"/>
          </p:cNvSpPr>
          <p:nvPr/>
        </p:nvSpPr>
        <p:spPr bwMode="auto">
          <a:xfrm>
            <a:off x="6429388" y="2285992"/>
            <a:ext cx="235745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000" b="1" dirty="0">
                <a:solidFill>
                  <a:schemeClr val="bg1"/>
                </a:solidFill>
              </a:rPr>
              <a:t>Зимний </a:t>
            </a:r>
            <a:r>
              <a:rPr lang="ru-RU" sz="2000" b="1" dirty="0" smtClean="0">
                <a:solidFill>
                  <a:schemeClr val="bg1"/>
                </a:solidFill>
              </a:rPr>
              <a:t>вид </a:t>
            </a:r>
            <a:r>
              <a:rPr lang="ru-RU" sz="2000" b="1" dirty="0">
                <a:solidFill>
                  <a:schemeClr val="bg1"/>
                </a:solidFill>
              </a:rPr>
              <a:t>спорта, представляющий собой скоростной спуск с гор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по специальным  ледяным трасам.  Спортсмен спускается сидя или лежа на спине.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102" name="Picture 6" descr="http://chusinform.ru/_bl/16/784888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00174"/>
            <a:ext cx="3780000" cy="283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00" name="Picture 4" descr="http://sportobzor.com.ua/uploads/w5(2).jpg"/>
          <p:cNvPicPr>
            <a:picLocks noChangeAspect="1" noChangeArrowheads="1"/>
          </p:cNvPicPr>
          <p:nvPr/>
        </p:nvPicPr>
        <p:blipFill>
          <a:blip r:embed="rId4"/>
          <a:srcRect t="29353"/>
          <a:stretch>
            <a:fillRect/>
          </a:stretch>
        </p:blipFill>
        <p:spPr bwMode="auto">
          <a:xfrm>
            <a:off x="2214546" y="3714752"/>
            <a:ext cx="3780000" cy="2870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0"/>
            <a:ext cx="533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4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СКЕЛЕТОН </a:t>
            </a:r>
            <a:endParaRPr lang="ru-RU" sz="4400" b="1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25" name="Прямоугольник 4"/>
          <p:cNvSpPr>
            <a:spLocks noChangeArrowheads="1"/>
          </p:cNvSpPr>
          <p:nvPr/>
        </p:nvSpPr>
        <p:spPr bwMode="auto">
          <a:xfrm>
            <a:off x="6357950" y="2214554"/>
            <a:ext cx="257176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Разновидность санного спорта, </a:t>
            </a:r>
            <a:r>
              <a:rPr lang="ru-RU" sz="2000" b="1" dirty="0">
                <a:solidFill>
                  <a:schemeClr val="bg1"/>
                </a:solidFill>
              </a:rPr>
              <a:t>представляющий собой скоростной спуск с гор по специально оборудованным ледовым трассам на </a:t>
            </a:r>
            <a:r>
              <a:rPr lang="ru-RU" sz="2000" b="1" dirty="0" smtClean="0">
                <a:solidFill>
                  <a:schemeClr val="bg1"/>
                </a:solidFill>
              </a:rPr>
              <a:t>специальных одноместных </a:t>
            </a:r>
          </a:p>
          <a:p>
            <a:r>
              <a:rPr lang="ru-RU" sz="2000" b="1" i="1" dirty="0" smtClean="0">
                <a:solidFill>
                  <a:schemeClr val="bg1"/>
                </a:solidFill>
              </a:rPr>
              <a:t>санях – скелетонах.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pic>
        <p:nvPicPr>
          <p:cNvPr id="9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59953" t="66741" r="20853" b="3125"/>
          <a:stretch>
            <a:fillRect/>
          </a:stretch>
        </p:blipFill>
        <p:spPr bwMode="auto">
          <a:xfrm flipH="1">
            <a:off x="7524000" y="0"/>
            <a:ext cx="1620000" cy="1620000"/>
          </a:xfrm>
          <a:prstGeom prst="rect">
            <a:avLst/>
          </a:prstGeom>
          <a:noFill/>
        </p:spPr>
      </p:pic>
      <p:pic>
        <p:nvPicPr>
          <p:cNvPr id="34818" name="Picture 2" descr="http://www.idgconnect.com/IMG/632/8632/bradycanfieldskeletonstart100245146orig5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214422"/>
            <a:ext cx="3960000" cy="26532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4820" name="Picture 4" descr="http://img-2005-02.photosight.ru/22/769735.jpg"/>
          <p:cNvPicPr>
            <a:picLocks noChangeAspect="1" noChangeArrowheads="1"/>
          </p:cNvPicPr>
          <p:nvPr/>
        </p:nvPicPr>
        <p:blipFill>
          <a:blip r:embed="rId4"/>
          <a:srcRect l="4410" b="3769"/>
          <a:stretch>
            <a:fillRect/>
          </a:stretch>
        </p:blipFill>
        <p:spPr bwMode="auto">
          <a:xfrm>
            <a:off x="1928794" y="3786190"/>
            <a:ext cx="3960000" cy="26671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0"/>
            <a:ext cx="533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4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БОБСЛЕЙ </a:t>
            </a:r>
          </a:p>
        </p:txBody>
      </p:sp>
      <p:sp>
        <p:nvSpPr>
          <p:cNvPr id="5125" name="Прямоугольник 4"/>
          <p:cNvSpPr>
            <a:spLocks noChangeArrowheads="1"/>
          </p:cNvSpPr>
          <p:nvPr/>
        </p:nvSpPr>
        <p:spPr bwMode="auto">
          <a:xfrm>
            <a:off x="6357950" y="2285992"/>
            <a:ext cx="250033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Ещё один вид командного санного спорта, </a:t>
            </a:r>
            <a:r>
              <a:rPr lang="ru-RU" sz="2000" b="1" dirty="0">
                <a:solidFill>
                  <a:schemeClr val="bg1"/>
                </a:solidFill>
              </a:rPr>
              <a:t>представляющий собой скоростной спуск с гор по специально оборудованным ледовым трассам на управляемых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r>
              <a:rPr lang="ru-RU" sz="2000" b="1" i="1" dirty="0" smtClean="0">
                <a:solidFill>
                  <a:schemeClr val="bg1"/>
                </a:solidFill>
              </a:rPr>
              <a:t>санях </a:t>
            </a:r>
            <a:r>
              <a:rPr lang="ru-RU" sz="2000" b="1" i="1" dirty="0">
                <a:solidFill>
                  <a:schemeClr val="bg1"/>
                </a:solidFill>
              </a:rPr>
              <a:t>— бобах. </a:t>
            </a:r>
            <a:endParaRPr lang="ru-RU" sz="2000" b="1" i="1" dirty="0" smtClean="0">
              <a:solidFill>
                <a:schemeClr val="bg1"/>
              </a:solidFill>
            </a:endParaRPr>
          </a:p>
          <a:p>
            <a:endParaRPr lang="ru-RU" sz="2000" b="1" i="1" dirty="0">
              <a:solidFill>
                <a:schemeClr val="bg1"/>
              </a:solidFill>
            </a:endParaRPr>
          </a:p>
        </p:txBody>
      </p:sp>
      <p:pic>
        <p:nvPicPr>
          <p:cNvPr id="7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79858" t="33259" r="948" b="36607"/>
          <a:stretch>
            <a:fillRect/>
          </a:stretch>
        </p:blipFill>
        <p:spPr bwMode="auto">
          <a:xfrm>
            <a:off x="7524000" y="0"/>
            <a:ext cx="1620000" cy="1620000"/>
          </a:xfrm>
          <a:prstGeom prst="rect">
            <a:avLst/>
          </a:prstGeom>
          <a:noFill/>
        </p:spPr>
      </p:pic>
      <p:pic>
        <p:nvPicPr>
          <p:cNvPr id="13314" name="Picture 2" descr="http://macsimym.ru/wp-content/uploads/2010/02/untitled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571612"/>
            <a:ext cx="3960000" cy="28182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316" name="Picture 4" descr="http://i.eurosport.com/2008/12/13/486856-22986481-1600-9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452275" flipH="1" flipV="1">
            <a:off x="2990666" y="3687922"/>
            <a:ext cx="3960000" cy="2227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81000" y="228600"/>
            <a:ext cx="519113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4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ХОККЕЙ</a:t>
            </a:r>
          </a:p>
        </p:txBody>
      </p:sp>
      <p:sp>
        <p:nvSpPr>
          <p:cNvPr id="7172" name="Прямоугольник 4"/>
          <p:cNvSpPr>
            <a:spLocks noChangeArrowheads="1"/>
          </p:cNvSpPr>
          <p:nvPr/>
        </p:nvSpPr>
        <p:spPr bwMode="auto">
          <a:xfrm>
            <a:off x="6500826" y="3143248"/>
            <a:ext cx="241457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r>
              <a:rPr lang="ru-RU" sz="2000" b="1" dirty="0">
                <a:solidFill>
                  <a:schemeClr val="bg1"/>
                </a:solidFill>
              </a:rPr>
              <a:t>Хоккей играется на специальной хоккейной </a:t>
            </a:r>
            <a:r>
              <a:rPr lang="ru-RU" sz="2000" b="1" dirty="0" smtClean="0">
                <a:solidFill>
                  <a:schemeClr val="bg1"/>
                </a:solidFill>
              </a:rPr>
              <a:t> ледяной площадке </a:t>
            </a:r>
            <a:r>
              <a:rPr lang="ru-RU" sz="2000" b="1" dirty="0">
                <a:solidFill>
                  <a:schemeClr val="bg1"/>
                </a:solidFill>
              </a:rPr>
              <a:t>двумя командами из шести игроков. Цель игры — забить шайбу в ворота соперника. </a:t>
            </a:r>
          </a:p>
        </p:txBody>
      </p:sp>
      <p:pic>
        <p:nvPicPr>
          <p:cNvPr id="7173" name="Picture 4" descr="http://www.vhlru.ru/upload/iblock/df1/_DSC37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50"/>
            <a:ext cx="5076000" cy="33822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20142" r="60664" b="70089"/>
          <a:stretch>
            <a:fillRect/>
          </a:stretch>
        </p:blipFill>
        <p:spPr bwMode="auto">
          <a:xfrm flipH="1">
            <a:off x="7524000" y="0"/>
            <a:ext cx="1620000" cy="1607981"/>
          </a:xfrm>
          <a:prstGeom prst="rect">
            <a:avLst/>
          </a:prstGeom>
          <a:noFill/>
        </p:spPr>
      </p:pic>
      <p:pic>
        <p:nvPicPr>
          <p:cNvPr id="11266" name="Picture 2" descr="http://usiter.com/uploads/20110403/Hokkei+s+saiboi+sport+hokkei+na+ldu+41903948401.JPG"/>
          <p:cNvPicPr>
            <a:picLocks noChangeAspect="1" noChangeArrowheads="1"/>
          </p:cNvPicPr>
          <p:nvPr/>
        </p:nvPicPr>
        <p:blipFill>
          <a:blip r:embed="rId4" cstate="print"/>
          <a:srcRect l="4636" r="27672" b="8580"/>
          <a:stretch>
            <a:fillRect/>
          </a:stretch>
        </p:blipFill>
        <p:spPr bwMode="auto">
          <a:xfrm>
            <a:off x="285720" y="4643446"/>
            <a:ext cx="2160000" cy="195287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268" name="Picture 4" descr="http://www.yarsport.ru/uploads/posts/2011-02/thumbs/1297163094_olimp-tutaev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785794"/>
            <a:ext cx="2160000" cy="1918323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7158" y="228601"/>
            <a:ext cx="6424642" cy="842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0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КОНЬКОБЕЖНЫЙ СПОРТ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57950" y="1981200"/>
            <a:ext cx="257176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kern="0" dirty="0">
                <a:solidFill>
                  <a:schemeClr val="bg1"/>
                </a:solidFill>
              </a:rPr>
              <a:t> Скоростной бег на коньках —вид спорта, в котором необходимо как можно быстрее преодолевать определённую дистанцию на ледовом стадионе по замкнутому кругу. 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20142" t="33259" r="60664" b="36607"/>
          <a:stretch>
            <a:fillRect/>
          </a:stretch>
        </p:blipFill>
        <p:spPr bwMode="auto">
          <a:xfrm flipH="1">
            <a:off x="7524000" y="0"/>
            <a:ext cx="1620000" cy="1620000"/>
          </a:xfrm>
          <a:prstGeom prst="rect">
            <a:avLst/>
          </a:prstGeom>
          <a:noFill/>
        </p:spPr>
      </p:pic>
      <p:pic>
        <p:nvPicPr>
          <p:cNvPr id="14342" name="Picture 6" descr="http://sport-strana.ru/wp-content/uploads/2015/08/konkobezhnyj-sport777x437.jpg"/>
          <p:cNvPicPr>
            <a:picLocks noChangeAspect="1" noChangeArrowheads="1"/>
          </p:cNvPicPr>
          <p:nvPr/>
        </p:nvPicPr>
        <p:blipFill>
          <a:blip r:embed="rId3"/>
          <a:srcRect l="3150" r="7080"/>
          <a:stretch>
            <a:fillRect/>
          </a:stretch>
        </p:blipFill>
        <p:spPr bwMode="auto">
          <a:xfrm>
            <a:off x="428596" y="1357298"/>
            <a:ext cx="4071966" cy="25511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338" name="Picture 2" descr="http://www.olympic.ru/upload/news/2308/11.12.2013-5.jpg"/>
          <p:cNvPicPr>
            <a:picLocks noChangeAspect="1" noChangeArrowheads="1"/>
          </p:cNvPicPr>
          <p:nvPr/>
        </p:nvPicPr>
        <p:blipFill>
          <a:blip r:embed="rId4"/>
          <a:srcRect r="11376" b="8590"/>
          <a:stretch>
            <a:fillRect/>
          </a:stretch>
        </p:blipFill>
        <p:spPr bwMode="auto">
          <a:xfrm>
            <a:off x="2143108" y="3786190"/>
            <a:ext cx="3996000" cy="27410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40047" t="66741" r="40758" b="3125"/>
          <a:stretch>
            <a:fillRect/>
          </a:stretch>
        </p:blipFill>
        <p:spPr bwMode="auto">
          <a:xfrm>
            <a:off x="7524000" y="0"/>
            <a:ext cx="1620000" cy="1620000"/>
          </a:xfrm>
          <a:prstGeom prst="rect">
            <a:avLst/>
          </a:prstGeom>
          <a:noFill/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7158" y="228601"/>
            <a:ext cx="5286412" cy="842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0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ШОРТ - ТРЕК</a:t>
            </a:r>
            <a:endParaRPr lang="ru-RU" sz="4000" b="1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4600" y="1857364"/>
            <a:ext cx="2514600" cy="4832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kern="0" dirty="0">
                <a:solidFill>
                  <a:schemeClr val="bg1"/>
                </a:solidFill>
              </a:rPr>
              <a:t> </a:t>
            </a:r>
            <a:r>
              <a:rPr lang="ru-RU" sz="2000" b="1" kern="0" dirty="0" smtClean="0">
                <a:solidFill>
                  <a:schemeClr val="bg1"/>
                </a:solidFill>
              </a:rPr>
              <a:t>Вид конькобежного спорта. Это скоростной бег на коротких ледяных дорожках.</a:t>
            </a:r>
          </a:p>
          <a:p>
            <a:pPr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Отличается тем, что  спортсмены соревнуются именно на хоккейной площадке, а не на беговой, без разделения на дорожки.</a:t>
            </a:r>
          </a:p>
          <a:p>
            <a:pPr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 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2" name="Picture 4" descr="http://slovomame.ru/file/image/51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357298"/>
            <a:ext cx="4032000" cy="27576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4" name="Picture 2" descr="http://museum.russiasport.ru/files/image/sport_headers/shorttrack.png"/>
          <p:cNvPicPr>
            <a:picLocks noChangeAspect="1" noChangeArrowheads="1"/>
          </p:cNvPicPr>
          <p:nvPr/>
        </p:nvPicPr>
        <p:blipFill>
          <a:blip r:embed="rId4"/>
          <a:srcRect l="10523" r="4400"/>
          <a:stretch>
            <a:fillRect/>
          </a:stretch>
        </p:blipFill>
        <p:spPr bwMode="auto">
          <a:xfrm>
            <a:off x="1857356" y="3714752"/>
            <a:ext cx="4143404" cy="27233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6186502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0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ФИГУРНОЕ </a:t>
            </a:r>
            <a:r>
              <a:rPr lang="ru-RU" sz="40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КАТАНИЕ</a:t>
            </a:r>
          </a:p>
        </p:txBody>
      </p:sp>
      <p:sp>
        <p:nvSpPr>
          <p:cNvPr id="6149" name="Прямоугольник 4"/>
          <p:cNvSpPr>
            <a:spLocks noChangeArrowheads="1"/>
          </p:cNvSpPr>
          <p:nvPr/>
        </p:nvSpPr>
        <p:spPr bwMode="auto">
          <a:xfrm>
            <a:off x="6072198" y="3071810"/>
            <a:ext cx="307180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Это зимний вид спорта, в котором спортсмены перемещаются на коньках по льду с выполнением дополнительных элементов, чаще всего под музыку</a:t>
            </a:r>
            <a:r>
              <a:rPr lang="ru-RU" sz="2000" b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Разделяется на парное, спортивное , одиночное катание 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40047" r="40758" b="70089"/>
          <a:stretch>
            <a:fillRect/>
          </a:stretch>
        </p:blipFill>
        <p:spPr bwMode="auto">
          <a:xfrm>
            <a:off x="7524000" y="0"/>
            <a:ext cx="1620000" cy="1607981"/>
          </a:xfrm>
          <a:prstGeom prst="rect">
            <a:avLst/>
          </a:prstGeom>
          <a:noFill/>
        </p:spPr>
      </p:pic>
      <p:pic>
        <p:nvPicPr>
          <p:cNvPr id="12294" name="Picture 6" descr="http://www.szgoldjade.com/admin/Uploads/image/20140705/2014070514501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71472" y="1857364"/>
            <a:ext cx="4968000" cy="35263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2" descr="http://novayagazeta-ug.ru/sites/default/files/news/02-2014/5.jpg"/>
          <p:cNvPicPr>
            <a:picLocks noChangeAspect="1" noChangeArrowheads="1"/>
          </p:cNvPicPr>
          <p:nvPr/>
        </p:nvPicPr>
        <p:blipFill>
          <a:blip r:embed="rId4" cstate="print"/>
          <a:srcRect r="37252"/>
          <a:stretch>
            <a:fillRect/>
          </a:stretch>
        </p:blipFill>
        <p:spPr bwMode="auto">
          <a:xfrm flipH="1">
            <a:off x="214282" y="4500570"/>
            <a:ext cx="1836000" cy="207327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292" name="Picture 4" descr="http://img263.imageshack.us/img263/9270/image10776.jpg"/>
          <p:cNvPicPr>
            <a:picLocks noChangeAspect="1" noChangeArrowheads="1"/>
          </p:cNvPicPr>
          <p:nvPr/>
        </p:nvPicPr>
        <p:blipFill>
          <a:blip r:embed="rId5" cstate="print"/>
          <a:srcRect t="6843" b="5913"/>
          <a:stretch>
            <a:fillRect/>
          </a:stretch>
        </p:blipFill>
        <p:spPr bwMode="auto">
          <a:xfrm flipH="1">
            <a:off x="4857752" y="1142984"/>
            <a:ext cx="1800000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5334000" cy="868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44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КЁРЛИНГ</a:t>
            </a:r>
          </a:p>
        </p:txBody>
      </p:sp>
      <p:sp>
        <p:nvSpPr>
          <p:cNvPr id="8197" name="Прямоугольник 4"/>
          <p:cNvSpPr>
            <a:spLocks noChangeArrowheads="1"/>
          </p:cNvSpPr>
          <p:nvPr/>
        </p:nvSpPr>
        <p:spPr bwMode="auto">
          <a:xfrm>
            <a:off x="6324600" y="2786058"/>
            <a:ext cx="260511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Командная спортивная игра на ледяной площадке. Участники двух команд поочерёдно пускают по льду специальные тяжёлые гранитные снаряды («камни») в сторону размеченной на льду мишени. </a:t>
            </a:r>
          </a:p>
        </p:txBody>
      </p:sp>
      <p:pic>
        <p:nvPicPr>
          <p:cNvPr id="7" name="Picture 2" descr="C:\Users\098765огрп\Desktop\Зимние виды спорта\картинки спорт\sport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lum contrast="30000"/>
          </a:blip>
          <a:srcRect l="259" t="66741" r="80569" b="3125"/>
          <a:stretch>
            <a:fillRect/>
          </a:stretch>
        </p:blipFill>
        <p:spPr bwMode="auto">
          <a:xfrm>
            <a:off x="7500958" y="0"/>
            <a:ext cx="1620000" cy="1621852"/>
          </a:xfrm>
          <a:prstGeom prst="rect">
            <a:avLst/>
          </a:prstGeom>
          <a:noFill/>
        </p:spPr>
      </p:pic>
      <p:pic>
        <p:nvPicPr>
          <p:cNvPr id="10250" name="Picture 10" descr="http://funbook.com.ua/pic/images_5/Posemu_kerling_otnositsya_k_zimnim_olimpijskim_igra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285992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44" name="Picture 4" descr="http://cdn.ruvr.ru/2014/02/17/1312517998/3RIAN_02375362.HR.ru.jpg"/>
          <p:cNvPicPr>
            <a:picLocks noChangeAspect="1" noChangeArrowheads="1"/>
          </p:cNvPicPr>
          <p:nvPr/>
        </p:nvPicPr>
        <p:blipFill>
          <a:blip r:embed="rId4"/>
          <a:srcRect l="6032"/>
          <a:stretch>
            <a:fillRect/>
          </a:stretch>
        </p:blipFill>
        <p:spPr bwMode="auto">
          <a:xfrm>
            <a:off x="3571868" y="1071546"/>
            <a:ext cx="2700000" cy="167161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48" name="Picture 8" descr="http://www.przegladsportowy.pl/m/Repozytorium.Podglad.aspx/1200/0/przegladsportowy/635693828914348667.jpg"/>
          <p:cNvPicPr>
            <a:picLocks noChangeAspect="1" noChangeArrowheads="1"/>
          </p:cNvPicPr>
          <p:nvPr/>
        </p:nvPicPr>
        <p:blipFill>
          <a:blip r:embed="rId5" cstate="print"/>
          <a:srcRect l="7060"/>
          <a:stretch>
            <a:fillRect/>
          </a:stretch>
        </p:blipFill>
        <p:spPr bwMode="auto">
          <a:xfrm flipH="1">
            <a:off x="357158" y="4857758"/>
            <a:ext cx="2772000" cy="1777119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533400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4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ru-RU" sz="4400" b="1" kern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http://sport-reporter.ru/pars_docs/refs/6/5480/5480_html_m7f3d557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500042"/>
            <a:ext cx="4788000" cy="385566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57158" y="5000636"/>
            <a:ext cx="821537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600" b="1" kern="0" dirty="0" smtClean="0">
                <a:solidFill>
                  <a:schemeClr val="bg1"/>
                </a:solidFill>
              </a:rPr>
              <a:t>Спасибо за внимание</a:t>
            </a:r>
            <a:endParaRPr lang="ru-RU" sz="2000" b="1" kern="0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000" b="1" kern="0" dirty="0" smtClean="0">
                <a:solidFill>
                  <a:schemeClr val="bg1"/>
                </a:solidFill>
              </a:rPr>
              <a:t> </a:t>
            </a:r>
          </a:p>
          <a:p>
            <a:pPr>
              <a:defRPr/>
            </a:pP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7" name="Picture 8" descr="http://static.playcast.ru/uploads/2013/12/14/684596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24544" y="-306843"/>
            <a:ext cx="17398901" cy="7031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487</Words>
  <Application>Microsoft Office PowerPoint</Application>
  <PresentationFormat>Экран (4:3)</PresentationFormat>
  <Paragraphs>68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Bookman Old Style</vt:lpstr>
      <vt:lpstr>Calibri</vt:lpstr>
      <vt:lpstr>Times New Roman</vt:lpstr>
      <vt:lpstr>Тема Office</vt:lpstr>
      <vt:lpstr>        ЗИМНИЕ ВИДЫ              СПОРТА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ЗИМНИЕ ВИДЫ              СПОРТА</dc:title>
  <dc:creator>Ирина</dc:creator>
  <cp:lastModifiedBy>Пользователь</cp:lastModifiedBy>
  <cp:revision>7</cp:revision>
  <dcterms:created xsi:type="dcterms:W3CDTF">2016-01-05T18:44:24Z</dcterms:created>
  <dcterms:modified xsi:type="dcterms:W3CDTF">2024-02-10T18:00:47Z</dcterms:modified>
</cp:coreProperties>
</file>