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7" r:id="rId3"/>
    <p:sldId id="258" r:id="rId4"/>
    <p:sldId id="270" r:id="rId5"/>
    <p:sldId id="278" r:id="rId6"/>
    <p:sldId id="277" r:id="rId7"/>
    <p:sldId id="268" r:id="rId8"/>
    <p:sldId id="263" r:id="rId9"/>
    <p:sldId id="264" r:id="rId10"/>
    <p:sldId id="265" r:id="rId11"/>
    <p:sldId id="266" r:id="rId12"/>
    <p:sldId id="259" r:id="rId13"/>
    <p:sldId id="271" r:id="rId14"/>
    <p:sldId id="276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226" y="-5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546422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7931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106E36-FD25-4E2D-B0AA-010F637433A0}" type="datetimeFigureOut">
              <a:rPr lang="ru-RU">
                <a:solidFill>
                  <a:prstClr val="black"/>
                </a:solidFill>
              </a:rPr>
              <a:pPr/>
              <a:t>01.02.2024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5C68B6-61C2-468F-89AB-4B9F7531AA68}" type="slidenum">
              <a:rPr lang="ru-RU">
                <a:solidFill>
                  <a:prstClr val="black"/>
                </a:solidFill>
              </a:rPr>
              <a:pPr/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270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316C4C7-86C6-4DF7-B674-99F61FF0636B}" type="datetimeFigureOut">
              <a:rPr lang="ru-RU" smtClean="0"/>
              <a:pPr/>
              <a:t>01.02.2024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DC8BE47-56BE-40DA-81E0-E843FD4E49E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723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99">
            <a:alpha val="7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95536" y="332656"/>
            <a:ext cx="8352928" cy="6192688"/>
          </a:xfrm>
          <a:prstGeom prst="roundRect">
            <a:avLst/>
          </a:prstGeom>
          <a:blipFill>
            <a:blip r:embed="rId6" cstate="print"/>
            <a:stretch>
              <a:fillRect/>
            </a:stretch>
          </a:blipFill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8" name="Рисунок 7" descr="0_6fc6a_ba5d7a58_XL.png"/>
          <p:cNvPicPr>
            <a:picLocks noChangeAspect="1"/>
          </p:cNvPicPr>
          <p:nvPr/>
        </p:nvPicPr>
        <p:blipFill>
          <a:blip r:embed="rId7" cstate="print"/>
          <a:srcRect l="9142" t="3801" r="4335" b="8001"/>
          <a:stretch>
            <a:fillRect/>
          </a:stretch>
        </p:blipFill>
        <p:spPr>
          <a:xfrm>
            <a:off x="0" y="4725144"/>
            <a:ext cx="1828162" cy="2132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6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2636912"/>
            <a:ext cx="7772400" cy="1470025"/>
          </a:xfrm>
        </p:spPr>
        <p:txBody>
          <a:bodyPr/>
          <a:lstStyle/>
          <a:p>
            <a:pPr lvl="0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ru-RU" sz="12000" b="1" i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Arial" pitchFamily="34" charset="0"/>
              </a:rPr>
              <a:t>Число 18</a:t>
            </a:r>
          </a:p>
        </p:txBody>
      </p:sp>
      <p:pic>
        <p:nvPicPr>
          <p:cNvPr id="3" name="Рисунок 2" descr="98013660_w640_h640_gn89s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64" y="5232031"/>
            <a:ext cx="9144000" cy="162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98013660_w640_h640_gn89sc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8942" y="44624"/>
            <a:ext cx="9144000" cy="1625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422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Прямая соединительная линия 30"/>
          <p:cNvCxnSpPr/>
          <p:nvPr/>
        </p:nvCxnSpPr>
        <p:spPr>
          <a:xfrm flipH="1">
            <a:off x="1187624" y="2143557"/>
            <a:ext cx="505644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928670"/>
          </a:xfrm>
        </p:spPr>
        <p:txBody>
          <a:bodyPr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ru-RU" dirty="0"/>
              <a:t>Повтори!</a:t>
            </a:r>
          </a:p>
        </p:txBody>
      </p:sp>
      <p:sp>
        <p:nvSpPr>
          <p:cNvPr id="6147" name="Содержимое 2"/>
          <p:cNvSpPr>
            <a:spLocks noGrp="1"/>
          </p:cNvSpPr>
          <p:nvPr>
            <p:ph idx="1"/>
          </p:nvPr>
        </p:nvSpPr>
        <p:spPr>
          <a:xfrm>
            <a:off x="468313" y="714375"/>
            <a:ext cx="8229600" cy="500063"/>
          </a:xfrm>
        </p:spPr>
        <p:txBody>
          <a:bodyPr/>
          <a:lstStyle/>
          <a:p>
            <a:r>
              <a:rPr kumimoji="0" lang="ru-RU" altLang="ru-RU" dirty="0">
                <a:solidFill>
                  <a:schemeClr val="tx2"/>
                </a:solidFill>
                <a:latin typeface="Arial" charset="0"/>
                <a:cs typeface="Arial" charset="0"/>
              </a:rPr>
              <a:t>Состав чисел 9,10</a:t>
            </a:r>
          </a:p>
        </p:txBody>
      </p:sp>
      <p:sp>
        <p:nvSpPr>
          <p:cNvPr id="6" name="Овал 5"/>
          <p:cNvSpPr/>
          <p:nvPr/>
        </p:nvSpPr>
        <p:spPr>
          <a:xfrm>
            <a:off x="395536" y="2108308"/>
            <a:ext cx="914400" cy="914400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5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>
            <a:off x="1185069" y="2528094"/>
            <a:ext cx="1057275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Овал 10"/>
          <p:cNvSpPr/>
          <p:nvPr/>
        </p:nvSpPr>
        <p:spPr>
          <a:xfrm>
            <a:off x="2313230" y="2122154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4</a:t>
            </a:r>
          </a:p>
        </p:txBody>
      </p:sp>
      <p:sp>
        <p:nvSpPr>
          <p:cNvPr id="13" name="Овал 12"/>
          <p:cNvSpPr/>
          <p:nvPr/>
        </p:nvSpPr>
        <p:spPr>
          <a:xfrm>
            <a:off x="2291142" y="3057525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1</a:t>
            </a:r>
          </a:p>
        </p:txBody>
      </p:sp>
      <p:cxnSp>
        <p:nvCxnSpPr>
          <p:cNvPr id="14" name="Прямая соединительная линия 13"/>
          <p:cNvCxnSpPr>
            <a:stCxn id="26" idx="4"/>
          </p:cNvCxnSpPr>
          <p:nvPr/>
        </p:nvCxnSpPr>
        <p:spPr>
          <a:xfrm>
            <a:off x="1712913" y="2181923"/>
            <a:ext cx="3175" cy="376735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5400000">
            <a:off x="1186656" y="4885532"/>
            <a:ext cx="1057275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Прямоугольник 18"/>
          <p:cNvSpPr/>
          <p:nvPr/>
        </p:nvSpPr>
        <p:spPr>
          <a:xfrm>
            <a:off x="3402013" y="4619625"/>
            <a:ext cx="30162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prstClr val="white"/>
                </a:solidFill>
                <a:latin typeface="Calibri"/>
                <a:cs typeface="+mn-cs"/>
              </a:rPr>
              <a:t>9</a:t>
            </a:r>
          </a:p>
        </p:txBody>
      </p:sp>
      <p:sp>
        <p:nvSpPr>
          <p:cNvPr id="24" name="Овал 23"/>
          <p:cNvSpPr/>
          <p:nvPr/>
        </p:nvSpPr>
        <p:spPr>
          <a:xfrm>
            <a:off x="431022" y="3151201"/>
            <a:ext cx="914400" cy="914400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8</a:t>
            </a:r>
          </a:p>
        </p:txBody>
      </p:sp>
      <p:sp>
        <p:nvSpPr>
          <p:cNvPr id="25" name="Овал 24"/>
          <p:cNvSpPr/>
          <p:nvPr/>
        </p:nvSpPr>
        <p:spPr>
          <a:xfrm>
            <a:off x="413321" y="4194096"/>
            <a:ext cx="914400" cy="914400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7</a:t>
            </a:r>
          </a:p>
        </p:txBody>
      </p:sp>
      <p:sp>
        <p:nvSpPr>
          <p:cNvPr id="26" name="Овал 25"/>
          <p:cNvSpPr/>
          <p:nvPr/>
        </p:nvSpPr>
        <p:spPr>
          <a:xfrm>
            <a:off x="1255713" y="1267523"/>
            <a:ext cx="914400" cy="914400"/>
          </a:xfrm>
          <a:prstGeom prst="ellips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9</a:t>
            </a:r>
          </a:p>
        </p:txBody>
      </p:sp>
      <p:sp>
        <p:nvSpPr>
          <p:cNvPr id="27" name="Овал 26"/>
          <p:cNvSpPr/>
          <p:nvPr/>
        </p:nvSpPr>
        <p:spPr>
          <a:xfrm>
            <a:off x="2313230" y="4110884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2</a:t>
            </a:r>
          </a:p>
        </p:txBody>
      </p:sp>
      <p:sp>
        <p:nvSpPr>
          <p:cNvPr id="29" name="Овал 28"/>
          <p:cNvSpPr/>
          <p:nvPr/>
        </p:nvSpPr>
        <p:spPr>
          <a:xfrm>
            <a:off x="5072062" y="1214438"/>
            <a:ext cx="1156121" cy="914400"/>
          </a:xfrm>
          <a:prstGeom prst="ellips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10</a:t>
            </a:r>
          </a:p>
        </p:txBody>
      </p:sp>
      <p:cxnSp>
        <p:nvCxnSpPr>
          <p:cNvPr id="30" name="Прямая соединительная линия 29"/>
          <p:cNvCxnSpPr/>
          <p:nvPr/>
        </p:nvCxnSpPr>
        <p:spPr>
          <a:xfrm flipH="1">
            <a:off x="5648535" y="2181923"/>
            <a:ext cx="1588" cy="3767357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Овал 33"/>
          <p:cNvSpPr/>
          <p:nvPr/>
        </p:nvSpPr>
        <p:spPr>
          <a:xfrm>
            <a:off x="4186667" y="2143125"/>
            <a:ext cx="914400" cy="914400"/>
          </a:xfrm>
          <a:prstGeom prst="ellipse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7</a:t>
            </a:r>
          </a:p>
        </p:txBody>
      </p:sp>
      <p:sp>
        <p:nvSpPr>
          <p:cNvPr id="35" name="Овал 34"/>
          <p:cNvSpPr/>
          <p:nvPr/>
        </p:nvSpPr>
        <p:spPr>
          <a:xfrm>
            <a:off x="6084168" y="2122154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3</a:t>
            </a:r>
          </a:p>
        </p:txBody>
      </p:sp>
      <p:sp>
        <p:nvSpPr>
          <p:cNvPr id="36" name="Овал 35"/>
          <p:cNvSpPr/>
          <p:nvPr/>
        </p:nvSpPr>
        <p:spPr>
          <a:xfrm>
            <a:off x="4228491" y="3143250"/>
            <a:ext cx="914400" cy="914400"/>
          </a:xfrm>
          <a:prstGeom prst="ellipse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8</a:t>
            </a:r>
          </a:p>
        </p:txBody>
      </p:sp>
      <p:sp>
        <p:nvSpPr>
          <p:cNvPr id="37" name="Овал 36"/>
          <p:cNvSpPr/>
          <p:nvPr/>
        </p:nvSpPr>
        <p:spPr>
          <a:xfrm>
            <a:off x="6217497" y="3121552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2</a:t>
            </a:r>
          </a:p>
        </p:txBody>
      </p:sp>
      <p:sp>
        <p:nvSpPr>
          <p:cNvPr id="38" name="Овал 37"/>
          <p:cNvSpPr/>
          <p:nvPr/>
        </p:nvSpPr>
        <p:spPr>
          <a:xfrm>
            <a:off x="4228491" y="4143375"/>
            <a:ext cx="914400" cy="914400"/>
          </a:xfrm>
          <a:prstGeom prst="ellipse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1</a:t>
            </a:r>
          </a:p>
        </p:txBody>
      </p:sp>
      <p:sp>
        <p:nvSpPr>
          <p:cNvPr id="43" name="Овал 42"/>
          <p:cNvSpPr/>
          <p:nvPr/>
        </p:nvSpPr>
        <p:spPr>
          <a:xfrm>
            <a:off x="6217497" y="4092240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9</a:t>
            </a:r>
          </a:p>
        </p:txBody>
      </p:sp>
      <p:sp>
        <p:nvSpPr>
          <p:cNvPr id="28" name="Овал 27"/>
          <p:cNvSpPr/>
          <p:nvPr/>
        </p:nvSpPr>
        <p:spPr>
          <a:xfrm>
            <a:off x="408592" y="5231736"/>
            <a:ext cx="914400" cy="914400"/>
          </a:xfrm>
          <a:prstGeom prst="ellipse">
            <a:avLst/>
          </a:prstGeom>
          <a:solidFill>
            <a:srgbClr val="00B0F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6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rot="5400000">
            <a:off x="1186636" y="6028546"/>
            <a:ext cx="1057275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Овал 38"/>
          <p:cNvSpPr/>
          <p:nvPr/>
        </p:nvSpPr>
        <p:spPr>
          <a:xfrm>
            <a:off x="2313230" y="5315191"/>
            <a:ext cx="914400" cy="914400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3</a:t>
            </a:r>
          </a:p>
        </p:txBody>
      </p:sp>
      <p:pic>
        <p:nvPicPr>
          <p:cNvPr id="40" name="Picture 2" descr="ÐÐµÐ·Ð½Ð°Ð¹ÐºÐ° Ð½Ð° ÐÑÐ½Ðµ. ÐÐ¸ÐºÐ¾Ð»Ð°Ð¹ ÐÐ¾ÑÐ¾Ð². ÐÑÐ´Ð¸Ð¾ ÑÐºÐ°Ð·ÐºÐ°. | uskazok.ru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2396" y="2786058"/>
            <a:ext cx="1143008" cy="2902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1" name="Овал 40"/>
          <p:cNvSpPr/>
          <p:nvPr/>
        </p:nvSpPr>
        <p:spPr>
          <a:xfrm>
            <a:off x="4355976" y="5203805"/>
            <a:ext cx="914400" cy="914400"/>
          </a:xfrm>
          <a:prstGeom prst="ellipse">
            <a:avLst/>
          </a:prstGeom>
          <a:solidFill>
            <a:srgbClr val="FFC0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6</a:t>
            </a:r>
          </a:p>
        </p:txBody>
      </p:sp>
      <p:sp>
        <p:nvSpPr>
          <p:cNvPr id="42" name="Овал 41"/>
          <p:cNvSpPr/>
          <p:nvPr/>
        </p:nvSpPr>
        <p:spPr>
          <a:xfrm>
            <a:off x="6209351" y="5122526"/>
            <a:ext cx="914400" cy="914400"/>
          </a:xfrm>
          <a:prstGeom prst="ellipse">
            <a:avLst/>
          </a:prstGeom>
          <a:solidFill>
            <a:srgbClr val="00B05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dirty="0"/>
              <a:t>4</a:t>
            </a: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H="1">
            <a:off x="1201883" y="4092240"/>
            <a:ext cx="505644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 flipH="1">
            <a:off x="1187624" y="3006810"/>
            <a:ext cx="505644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H="1">
            <a:off x="5090703" y="2187856"/>
            <a:ext cx="505644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H="1">
            <a:off x="5139295" y="3290887"/>
            <a:ext cx="505644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>
            <a:off x="5089794" y="3972358"/>
            <a:ext cx="505644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1239602" y="5343515"/>
            <a:ext cx="505644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 flipH="1">
            <a:off x="5167465" y="5029634"/>
            <a:ext cx="505644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1725050" y="2179982"/>
            <a:ext cx="566092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1725050" y="3057525"/>
            <a:ext cx="566092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1731885" y="4119543"/>
            <a:ext cx="566092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1731885" y="5387061"/>
            <a:ext cx="566092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5724128" y="2175248"/>
            <a:ext cx="566092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5622417" y="3293454"/>
            <a:ext cx="566092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>
            <a:off x="5651405" y="3972358"/>
            <a:ext cx="566092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5644939" y="5025284"/>
            <a:ext cx="566092" cy="385330"/>
          </a:xfrm>
          <a:prstGeom prst="line">
            <a:avLst/>
          </a:prstGeom>
          <a:ln w="28575"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236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4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allAtOnce" animBg="1"/>
      <p:bldP spid="13" grpId="0" build="allAtOnce" animBg="1"/>
      <p:bldP spid="27" grpId="0" build="allAtOnce" animBg="1"/>
      <p:bldP spid="35" grpId="0" build="allAtOnce" animBg="1"/>
      <p:bldP spid="37" grpId="0" build="allAtOnce" animBg="1"/>
      <p:bldP spid="43" grpId="0" build="allAtOnce" animBg="1"/>
      <p:bldP spid="39" grpId="0" build="allAtOnce" animBg="1"/>
      <p:bldP spid="42" grpId="0" build="allAtOnce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242810" y="692696"/>
            <a:ext cx="1961088" cy="17208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002060"/>
                </a:solidFill>
              </a:rPr>
              <a:t>13-2</a:t>
            </a:r>
          </a:p>
        </p:txBody>
      </p:sp>
      <p:sp>
        <p:nvSpPr>
          <p:cNvPr id="3" name="Овал 2"/>
          <p:cNvSpPr/>
          <p:nvPr/>
        </p:nvSpPr>
        <p:spPr>
          <a:xfrm>
            <a:off x="5924696" y="4653136"/>
            <a:ext cx="1887714" cy="165576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002060"/>
                </a:solidFill>
              </a:rPr>
              <a:t>14-2</a:t>
            </a:r>
          </a:p>
        </p:txBody>
      </p:sp>
      <p:sp>
        <p:nvSpPr>
          <p:cNvPr id="4" name="Овал 3"/>
          <p:cNvSpPr/>
          <p:nvPr/>
        </p:nvSpPr>
        <p:spPr>
          <a:xfrm>
            <a:off x="1187624" y="4653136"/>
            <a:ext cx="1887809" cy="1655762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002060"/>
                </a:solidFill>
              </a:rPr>
              <a:t>15-3</a:t>
            </a:r>
          </a:p>
        </p:txBody>
      </p:sp>
      <p:sp>
        <p:nvSpPr>
          <p:cNvPr id="5" name="Овал 4"/>
          <p:cNvSpPr/>
          <p:nvPr/>
        </p:nvSpPr>
        <p:spPr>
          <a:xfrm>
            <a:off x="5635298" y="692696"/>
            <a:ext cx="1961088" cy="1720850"/>
          </a:xfrm>
          <a:prstGeom prst="ellipse">
            <a:avLst/>
          </a:prstGeom>
          <a:solidFill>
            <a:srgbClr val="00FF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002060"/>
                </a:solidFill>
              </a:rPr>
              <a:t>16-3</a:t>
            </a:r>
          </a:p>
        </p:txBody>
      </p:sp>
      <p:sp>
        <p:nvSpPr>
          <p:cNvPr id="6" name="Овал 5"/>
          <p:cNvSpPr/>
          <p:nvPr/>
        </p:nvSpPr>
        <p:spPr>
          <a:xfrm>
            <a:off x="3420419" y="506980"/>
            <a:ext cx="1961088" cy="172085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002060"/>
                </a:solidFill>
              </a:rPr>
              <a:t>12-1</a:t>
            </a:r>
          </a:p>
        </p:txBody>
      </p:sp>
      <p:sp>
        <p:nvSpPr>
          <p:cNvPr id="7" name="Овал 6"/>
          <p:cNvSpPr/>
          <p:nvPr/>
        </p:nvSpPr>
        <p:spPr>
          <a:xfrm>
            <a:off x="3420419" y="4653136"/>
            <a:ext cx="1961088" cy="172085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002060"/>
                </a:solidFill>
              </a:rPr>
              <a:t>16-3</a:t>
            </a:r>
          </a:p>
        </p:txBody>
      </p:sp>
      <p:sp>
        <p:nvSpPr>
          <p:cNvPr id="8" name="Овал 7"/>
          <p:cNvSpPr/>
          <p:nvPr/>
        </p:nvSpPr>
        <p:spPr>
          <a:xfrm>
            <a:off x="911282" y="2636912"/>
            <a:ext cx="1961088" cy="1720850"/>
          </a:xfrm>
          <a:prstGeom prst="ellipse">
            <a:avLst/>
          </a:prstGeom>
          <a:solidFill>
            <a:srgbClr val="6666FF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002060"/>
                </a:solidFill>
              </a:rPr>
              <a:t>15-4</a:t>
            </a:r>
          </a:p>
        </p:txBody>
      </p:sp>
      <p:sp>
        <p:nvSpPr>
          <p:cNvPr id="9" name="Овал 8"/>
          <p:cNvSpPr/>
          <p:nvPr/>
        </p:nvSpPr>
        <p:spPr>
          <a:xfrm>
            <a:off x="5851322" y="2636912"/>
            <a:ext cx="1961088" cy="172085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ru-RU" sz="4800" b="1" dirty="0">
                <a:solidFill>
                  <a:srgbClr val="002060"/>
                </a:solidFill>
              </a:rPr>
              <a:t>17-2</a:t>
            </a:r>
          </a:p>
        </p:txBody>
      </p:sp>
      <p:sp>
        <p:nvSpPr>
          <p:cNvPr id="10" name="Овал 9"/>
          <p:cNvSpPr/>
          <p:nvPr/>
        </p:nvSpPr>
        <p:spPr>
          <a:xfrm>
            <a:off x="3689294" y="2895954"/>
            <a:ext cx="1440160" cy="120276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4800" b="1" dirty="0">
              <a:solidFill>
                <a:srgbClr val="FFC000"/>
              </a:solidFill>
            </a:endParaRPr>
          </a:p>
        </p:txBody>
      </p:sp>
      <p:sp>
        <p:nvSpPr>
          <p:cNvPr id="11" name="Стрелка влево 10"/>
          <p:cNvSpPr/>
          <p:nvPr/>
        </p:nvSpPr>
        <p:spPr>
          <a:xfrm rot="5400000">
            <a:off x="4169119" y="2284776"/>
            <a:ext cx="569869" cy="484188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pSp>
        <p:nvGrpSpPr>
          <p:cNvPr id="12" name="Группа 11"/>
          <p:cNvGrpSpPr/>
          <p:nvPr/>
        </p:nvGrpSpPr>
        <p:grpSpPr>
          <a:xfrm>
            <a:off x="4111794" y="4163087"/>
            <a:ext cx="559785" cy="389349"/>
            <a:chOff x="3984217" y="4124408"/>
            <a:chExt cx="559785" cy="389349"/>
          </a:xfrm>
        </p:grpSpPr>
        <p:sp>
          <p:nvSpPr>
            <p:cNvPr id="13" name="Стрелка вправо 12"/>
            <p:cNvSpPr/>
            <p:nvPr/>
          </p:nvSpPr>
          <p:spPr>
            <a:xfrm rot="5400000">
              <a:off x="4069435" y="4039190"/>
              <a:ext cx="389349" cy="559785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14" name="Стрелка вправо 4"/>
            <p:cNvSpPr/>
            <p:nvPr/>
          </p:nvSpPr>
          <p:spPr>
            <a:xfrm rot="5400000">
              <a:off x="4127838" y="4092745"/>
              <a:ext cx="272544" cy="33587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kern="1200"/>
            </a:p>
          </p:txBody>
        </p:sp>
      </p:grpSp>
      <p:sp>
        <p:nvSpPr>
          <p:cNvPr id="15" name="Стрелка влево 14"/>
          <p:cNvSpPr/>
          <p:nvPr/>
        </p:nvSpPr>
        <p:spPr>
          <a:xfrm rot="1800000">
            <a:off x="2927910" y="2439871"/>
            <a:ext cx="977900" cy="484188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6" name="Стрелка влево 15"/>
          <p:cNvSpPr/>
          <p:nvPr/>
        </p:nvSpPr>
        <p:spPr>
          <a:xfrm rot="8189869">
            <a:off x="5036409" y="2439871"/>
            <a:ext cx="977900" cy="484188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7" name="Стрелка влево 16"/>
          <p:cNvSpPr/>
          <p:nvPr/>
        </p:nvSpPr>
        <p:spPr>
          <a:xfrm rot="19510846">
            <a:off x="2822489" y="4310342"/>
            <a:ext cx="977900" cy="484188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8" name="Стрелка влево 17"/>
          <p:cNvSpPr/>
          <p:nvPr/>
        </p:nvSpPr>
        <p:spPr>
          <a:xfrm rot="13062408">
            <a:off x="5054333" y="4115668"/>
            <a:ext cx="977900" cy="484188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9" name="Стрелка влево 18"/>
          <p:cNvSpPr/>
          <p:nvPr/>
        </p:nvSpPr>
        <p:spPr>
          <a:xfrm>
            <a:off x="2888365" y="3192361"/>
            <a:ext cx="748950" cy="518642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0" name="Стрелка влево 19"/>
          <p:cNvSpPr/>
          <p:nvPr/>
        </p:nvSpPr>
        <p:spPr>
          <a:xfrm flipH="1">
            <a:off x="5157866" y="3284984"/>
            <a:ext cx="638269" cy="471674"/>
          </a:xfrm>
          <a:prstGeom prst="leftArrow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1619672" y="721074"/>
            <a:ext cx="115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3600" b="1" dirty="0">
                <a:solidFill>
                  <a:srgbClr val="FF0000"/>
                </a:solidFill>
                <a:latin typeface="+mj-lt"/>
              </a:rPr>
              <a:t>11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3877990" y="550308"/>
            <a:ext cx="115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3600" b="1" dirty="0">
                <a:solidFill>
                  <a:srgbClr val="FF0000"/>
                </a:solidFill>
                <a:latin typeface="+mj-lt"/>
              </a:rPr>
              <a:t>11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078187" y="762649"/>
            <a:ext cx="115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3600" b="1" dirty="0">
                <a:solidFill>
                  <a:srgbClr val="FF0000"/>
                </a:solidFill>
                <a:latin typeface="+mj-lt"/>
              </a:rPr>
              <a:t>13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292490" y="2680267"/>
            <a:ext cx="115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3600" b="1" dirty="0">
                <a:solidFill>
                  <a:srgbClr val="FF0000"/>
                </a:solidFill>
                <a:latin typeface="+mj-lt"/>
              </a:rPr>
              <a:t>15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292490" y="4552436"/>
            <a:ext cx="115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3600" b="1" dirty="0">
                <a:solidFill>
                  <a:srgbClr val="FF0000"/>
                </a:solidFill>
                <a:latin typeface="+mj-lt"/>
              </a:rPr>
              <a:t>12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3851920" y="4707205"/>
            <a:ext cx="115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3600" b="1" dirty="0">
                <a:solidFill>
                  <a:srgbClr val="FF0000"/>
                </a:solidFill>
                <a:latin typeface="+mj-lt"/>
              </a:rPr>
              <a:t>13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619672" y="4705507"/>
            <a:ext cx="115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3600" b="1" dirty="0">
                <a:solidFill>
                  <a:srgbClr val="FF0000"/>
                </a:solidFill>
                <a:latin typeface="+mj-lt"/>
              </a:rPr>
              <a:t>12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1315763" y="2688019"/>
            <a:ext cx="115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altLang="ru-RU" sz="3600" b="1" dirty="0">
                <a:solidFill>
                  <a:srgbClr val="FF0000"/>
                </a:solidFill>
                <a:latin typeface="+mj-l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53421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539552" y="1015838"/>
            <a:ext cx="8784976" cy="1971676"/>
          </a:xfrm>
        </p:spPr>
        <p:txBody>
          <a:bodyPr/>
          <a:lstStyle/>
          <a:p>
            <a:pPr>
              <a:buNone/>
            </a:pPr>
            <a:r>
              <a:rPr lang="ru-RU" altLang="ru-RU" sz="4000" b="1" dirty="0"/>
              <a:t>1</a:t>
            </a:r>
            <a:r>
              <a:rPr lang="en-US" altLang="ru-RU" sz="4000" b="1" dirty="0"/>
              <a:t>6</a:t>
            </a:r>
            <a:r>
              <a:rPr lang="ru-RU" altLang="ru-RU" sz="4000" b="1" dirty="0"/>
              <a:t> </a:t>
            </a:r>
            <a:r>
              <a:rPr lang="en-US" altLang="ru-RU" sz="4000" b="1" dirty="0"/>
              <a:t>– </a:t>
            </a:r>
            <a:r>
              <a:rPr lang="ru-RU" altLang="ru-RU" sz="4000" b="1" dirty="0"/>
              <a:t>2</a:t>
            </a:r>
            <a:r>
              <a:rPr lang="en-US" sz="4000" b="1" dirty="0"/>
              <a:t> =</a:t>
            </a:r>
            <a:r>
              <a:rPr lang="ru-RU" sz="4000" b="1" dirty="0"/>
              <a:t> 14</a:t>
            </a:r>
            <a:r>
              <a:rPr lang="en-US" sz="4000" b="1" dirty="0"/>
              <a:t> </a:t>
            </a:r>
            <a:r>
              <a:rPr lang="ru-RU" sz="4000" b="1" dirty="0"/>
              <a:t>          </a:t>
            </a:r>
            <a:r>
              <a:rPr lang="ru-RU" altLang="ru-RU" sz="4000" b="1" dirty="0"/>
              <a:t>1</a:t>
            </a:r>
            <a:r>
              <a:rPr lang="en-US" altLang="ru-RU" sz="4000" b="1" dirty="0"/>
              <a:t>4</a:t>
            </a:r>
            <a:r>
              <a:rPr lang="ru-RU" altLang="ru-RU" sz="4000" b="1" dirty="0"/>
              <a:t> </a:t>
            </a:r>
            <a:r>
              <a:rPr lang="en-US" altLang="ru-RU" sz="4000" b="1" dirty="0"/>
              <a:t>– </a:t>
            </a:r>
            <a:r>
              <a:rPr lang="ru-RU" altLang="ru-RU" sz="4000" b="1" dirty="0"/>
              <a:t>4</a:t>
            </a:r>
            <a:r>
              <a:rPr lang="en-US" sz="4000" b="1" dirty="0"/>
              <a:t> =</a:t>
            </a:r>
            <a:r>
              <a:rPr lang="ru-RU" sz="4000" b="1" dirty="0"/>
              <a:t> 10</a:t>
            </a:r>
          </a:p>
          <a:p>
            <a:pPr>
              <a:buNone/>
            </a:pPr>
            <a:r>
              <a:rPr lang="en-US" sz="4000" b="1" dirty="0"/>
              <a:t>16 </a:t>
            </a:r>
            <a:r>
              <a:rPr lang="en-US" altLang="ru-RU" sz="4000" b="1" dirty="0"/>
              <a:t>– </a:t>
            </a:r>
            <a:r>
              <a:rPr lang="ru-RU" altLang="ru-RU" sz="4000" b="1" dirty="0"/>
              <a:t>5</a:t>
            </a:r>
            <a:r>
              <a:rPr lang="en-US" sz="4000" b="1" dirty="0"/>
              <a:t> =</a:t>
            </a:r>
            <a:r>
              <a:rPr lang="ru-RU" sz="4000" b="1" dirty="0"/>
              <a:t> 11</a:t>
            </a:r>
            <a:r>
              <a:rPr lang="en-US" sz="4000" b="1" dirty="0"/>
              <a:t> </a:t>
            </a:r>
            <a:r>
              <a:rPr lang="ru-RU" sz="4000" b="1" dirty="0"/>
              <a:t>          </a:t>
            </a:r>
            <a:r>
              <a:rPr lang="ru-RU" altLang="ru-RU" sz="4000" b="1" dirty="0"/>
              <a:t>1</a:t>
            </a:r>
            <a:r>
              <a:rPr lang="en-US" altLang="ru-RU" sz="4000" b="1" dirty="0"/>
              <a:t>5</a:t>
            </a:r>
            <a:r>
              <a:rPr lang="ru-RU" altLang="ru-RU" sz="4000" b="1" dirty="0"/>
              <a:t> </a:t>
            </a:r>
            <a:r>
              <a:rPr lang="en-US" altLang="ru-RU" sz="4000" b="1" dirty="0"/>
              <a:t>– </a:t>
            </a:r>
            <a:r>
              <a:rPr lang="ru-RU" altLang="ru-RU" sz="4000" b="1" dirty="0"/>
              <a:t>3</a:t>
            </a:r>
            <a:r>
              <a:rPr lang="en-US" sz="4000" b="1" dirty="0"/>
              <a:t> =</a:t>
            </a:r>
            <a:r>
              <a:rPr lang="ru-RU" sz="4000" b="1" dirty="0"/>
              <a:t> 12</a:t>
            </a:r>
          </a:p>
          <a:p>
            <a:pPr>
              <a:buNone/>
            </a:pPr>
            <a:r>
              <a:rPr lang="en-US" sz="4000" b="1" dirty="0"/>
              <a:t>16 </a:t>
            </a:r>
            <a:r>
              <a:rPr lang="en-US" altLang="ru-RU" sz="4000" b="1" dirty="0"/>
              <a:t>– </a:t>
            </a:r>
            <a:r>
              <a:rPr lang="ru-RU" altLang="ru-RU" sz="4000" b="1" dirty="0"/>
              <a:t>3</a:t>
            </a:r>
            <a:r>
              <a:rPr lang="en-US" sz="4000" b="1" dirty="0"/>
              <a:t> =</a:t>
            </a:r>
            <a:r>
              <a:rPr lang="ru-RU" sz="4000" b="1" dirty="0"/>
              <a:t> 13</a:t>
            </a:r>
            <a:r>
              <a:rPr lang="en-US" sz="4000" b="1" dirty="0"/>
              <a:t> </a:t>
            </a:r>
            <a:r>
              <a:rPr lang="ru-RU" sz="4000" b="1" dirty="0"/>
              <a:t>          </a:t>
            </a:r>
            <a:r>
              <a:rPr lang="ru-RU" altLang="ru-RU" sz="4000" b="1" dirty="0"/>
              <a:t>13 </a:t>
            </a:r>
            <a:r>
              <a:rPr lang="en-US" altLang="ru-RU" sz="4000" b="1" dirty="0"/>
              <a:t>– </a:t>
            </a:r>
            <a:r>
              <a:rPr lang="ru-RU" altLang="ru-RU" sz="4000" b="1" dirty="0"/>
              <a:t>2</a:t>
            </a:r>
            <a:r>
              <a:rPr lang="en-US" sz="4000" b="1" dirty="0"/>
              <a:t> =</a:t>
            </a:r>
            <a:r>
              <a:rPr lang="ru-RU" sz="4000" b="1" dirty="0"/>
              <a:t> 11</a:t>
            </a:r>
          </a:p>
          <a:p>
            <a:pPr>
              <a:buNone/>
            </a:pPr>
            <a:endParaRPr lang="ru-RU" altLang="ru-RU" sz="1600" b="1" dirty="0"/>
          </a:p>
          <a:p>
            <a:pPr>
              <a:buNone/>
            </a:pPr>
            <a:r>
              <a:rPr lang="ru-RU" altLang="ru-RU" sz="4000" b="1" dirty="0"/>
              <a:t>	</a:t>
            </a:r>
            <a:r>
              <a:rPr lang="en-US" sz="4000" b="1" dirty="0">
                <a:solidFill>
                  <a:prstClr val="black"/>
                </a:solidFill>
              </a:rPr>
              <a:t> </a:t>
            </a:r>
            <a:r>
              <a:rPr lang="ru-RU" sz="4000" b="1" dirty="0">
                <a:solidFill>
                  <a:prstClr val="black"/>
                </a:solidFill>
              </a:rPr>
              <a:t>	</a:t>
            </a:r>
            <a:r>
              <a:rPr lang="en-US" sz="4000" b="1" dirty="0">
                <a:solidFill>
                  <a:prstClr val="black"/>
                </a:solidFill>
              </a:rPr>
              <a:t>1</a:t>
            </a:r>
            <a:r>
              <a:rPr lang="ru-RU" sz="4000" b="1" dirty="0">
                <a:solidFill>
                  <a:prstClr val="black"/>
                </a:solidFill>
              </a:rPr>
              <a:t>5</a:t>
            </a:r>
            <a:r>
              <a:rPr lang="en-US" sz="4000" b="1" dirty="0">
                <a:solidFill>
                  <a:prstClr val="black"/>
                </a:solidFill>
              </a:rPr>
              <a:t> – </a:t>
            </a:r>
            <a:r>
              <a:rPr lang="ru-RU" sz="4000" b="1" dirty="0">
                <a:solidFill>
                  <a:prstClr val="black"/>
                </a:solidFill>
              </a:rPr>
              <a:t>4</a:t>
            </a:r>
            <a:r>
              <a:rPr lang="en-US" sz="4000" b="1" dirty="0">
                <a:solidFill>
                  <a:prstClr val="black"/>
                </a:solidFill>
              </a:rPr>
              <a:t> = </a:t>
            </a:r>
            <a:r>
              <a:rPr lang="ru-RU" sz="4000" b="1" dirty="0">
                <a:solidFill>
                  <a:prstClr val="black"/>
                </a:solidFill>
              </a:rPr>
              <a:t>11</a:t>
            </a:r>
            <a:r>
              <a:rPr lang="ru-RU" altLang="ru-RU" sz="4000" b="1" dirty="0"/>
              <a:t>		</a:t>
            </a:r>
            <a:r>
              <a:rPr lang="en-US" altLang="ru-RU" sz="4000" b="1" dirty="0"/>
              <a:t>14 – 4 </a:t>
            </a:r>
            <a:r>
              <a:rPr lang="ru-RU" altLang="ru-RU" sz="4000" b="1" dirty="0"/>
              <a:t>+ 6</a:t>
            </a:r>
            <a:r>
              <a:rPr lang="en-US" sz="4000" b="1" dirty="0"/>
              <a:t> =</a:t>
            </a:r>
            <a:r>
              <a:rPr lang="ru-RU" sz="4000" b="1" dirty="0"/>
              <a:t> 16</a:t>
            </a:r>
          </a:p>
          <a:p>
            <a:pPr>
              <a:buNone/>
            </a:pPr>
            <a:r>
              <a:rPr lang="ru-RU" sz="4000" b="1" dirty="0"/>
              <a:t>	</a:t>
            </a:r>
            <a:r>
              <a:rPr lang="en-US" sz="4000" b="1" dirty="0">
                <a:solidFill>
                  <a:prstClr val="black"/>
                </a:solidFill>
              </a:rPr>
              <a:t> </a:t>
            </a:r>
            <a:r>
              <a:rPr lang="ru-RU" sz="4000" b="1" dirty="0">
                <a:solidFill>
                  <a:prstClr val="black"/>
                </a:solidFill>
              </a:rPr>
              <a:t>	</a:t>
            </a:r>
            <a:r>
              <a:rPr lang="en-US" sz="4000" b="1" dirty="0">
                <a:solidFill>
                  <a:prstClr val="black"/>
                </a:solidFill>
              </a:rPr>
              <a:t>1</a:t>
            </a:r>
            <a:r>
              <a:rPr lang="ru-RU" sz="4000" b="1" dirty="0">
                <a:solidFill>
                  <a:prstClr val="black"/>
                </a:solidFill>
              </a:rPr>
              <a:t>5</a:t>
            </a:r>
            <a:r>
              <a:rPr lang="en-US" sz="4000" b="1" dirty="0">
                <a:solidFill>
                  <a:prstClr val="black"/>
                </a:solidFill>
              </a:rPr>
              <a:t> – </a:t>
            </a:r>
            <a:r>
              <a:rPr lang="ru-RU" sz="4000" b="1" dirty="0">
                <a:solidFill>
                  <a:prstClr val="black"/>
                </a:solidFill>
              </a:rPr>
              <a:t>3</a:t>
            </a:r>
            <a:r>
              <a:rPr lang="en-US" sz="4000" b="1" dirty="0">
                <a:solidFill>
                  <a:prstClr val="black"/>
                </a:solidFill>
              </a:rPr>
              <a:t> = </a:t>
            </a:r>
            <a:r>
              <a:rPr lang="ru-RU" sz="4000" b="1" dirty="0">
                <a:solidFill>
                  <a:prstClr val="black"/>
                </a:solidFill>
              </a:rPr>
              <a:t>12</a:t>
            </a:r>
            <a:r>
              <a:rPr lang="ru-RU" sz="4000" b="1" dirty="0"/>
              <a:t>		</a:t>
            </a:r>
            <a:r>
              <a:rPr lang="en-US" sz="4000" b="1" dirty="0"/>
              <a:t>17 – 7 – </a:t>
            </a:r>
            <a:r>
              <a:rPr lang="ru-RU" sz="4000" b="1" dirty="0"/>
              <a:t>4 = 6</a:t>
            </a:r>
          </a:p>
          <a:p>
            <a:pPr>
              <a:buNone/>
            </a:pPr>
            <a:r>
              <a:rPr lang="ru-RU" sz="4000" b="1" dirty="0"/>
              <a:t>	</a:t>
            </a:r>
            <a:r>
              <a:rPr lang="en-US" sz="4000" b="1" dirty="0">
                <a:solidFill>
                  <a:prstClr val="black"/>
                </a:solidFill>
              </a:rPr>
              <a:t> </a:t>
            </a:r>
            <a:r>
              <a:rPr lang="ru-RU" sz="4000" b="1" dirty="0">
                <a:solidFill>
                  <a:prstClr val="black"/>
                </a:solidFill>
              </a:rPr>
              <a:t>	</a:t>
            </a:r>
            <a:r>
              <a:rPr lang="en-US" sz="4000" b="1" dirty="0">
                <a:solidFill>
                  <a:prstClr val="black"/>
                </a:solidFill>
              </a:rPr>
              <a:t>1</a:t>
            </a:r>
            <a:r>
              <a:rPr lang="ru-RU" sz="4000" b="1" dirty="0">
                <a:solidFill>
                  <a:prstClr val="black"/>
                </a:solidFill>
              </a:rPr>
              <a:t>5</a:t>
            </a:r>
            <a:r>
              <a:rPr lang="en-US" sz="4000" b="1" dirty="0">
                <a:solidFill>
                  <a:prstClr val="black"/>
                </a:solidFill>
              </a:rPr>
              <a:t> – </a:t>
            </a:r>
            <a:r>
              <a:rPr lang="ru-RU" sz="4000" b="1" dirty="0">
                <a:solidFill>
                  <a:prstClr val="black"/>
                </a:solidFill>
              </a:rPr>
              <a:t>2</a:t>
            </a:r>
            <a:r>
              <a:rPr lang="en-US" sz="4000" b="1" dirty="0">
                <a:solidFill>
                  <a:prstClr val="black"/>
                </a:solidFill>
              </a:rPr>
              <a:t> = </a:t>
            </a:r>
            <a:r>
              <a:rPr lang="ru-RU" sz="4000" b="1" dirty="0">
                <a:solidFill>
                  <a:prstClr val="black"/>
                </a:solidFill>
              </a:rPr>
              <a:t>13</a:t>
            </a:r>
            <a:r>
              <a:rPr lang="ru-RU" sz="4000" b="1" dirty="0"/>
              <a:t>		</a:t>
            </a:r>
            <a:r>
              <a:rPr lang="en-US" sz="4000" b="1" dirty="0"/>
              <a:t>1</a:t>
            </a:r>
            <a:r>
              <a:rPr lang="ru-RU" sz="4000" b="1" dirty="0"/>
              <a:t>6</a:t>
            </a:r>
            <a:r>
              <a:rPr lang="en-US" sz="4000" b="1" dirty="0"/>
              <a:t> – </a:t>
            </a:r>
            <a:r>
              <a:rPr lang="ru-RU" sz="4000" b="1" dirty="0"/>
              <a:t>10</a:t>
            </a:r>
            <a:r>
              <a:rPr lang="en-US" sz="4000" b="1" dirty="0"/>
              <a:t> + </a:t>
            </a:r>
            <a:r>
              <a:rPr lang="ru-RU" sz="4000" b="1" dirty="0"/>
              <a:t>4</a:t>
            </a:r>
            <a:r>
              <a:rPr lang="en-US" sz="4000" b="1" dirty="0"/>
              <a:t> </a:t>
            </a:r>
            <a:r>
              <a:rPr lang="ru-RU" sz="4000" b="1" dirty="0"/>
              <a:t>= 10</a:t>
            </a:r>
            <a:r>
              <a:rPr lang="en-US" sz="4000" b="1" dirty="0"/>
              <a:t>       </a:t>
            </a:r>
            <a:endParaRPr lang="ru-RU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652120" y="3094379"/>
            <a:ext cx="864096" cy="584775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24128" y="3933056"/>
            <a:ext cx="864096" cy="584775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30267" y="4767921"/>
            <a:ext cx="864096" cy="584775"/>
          </a:xfrm>
          <a:prstGeom prst="rect">
            <a:avLst/>
          </a:prstGeom>
          <a:noFill/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6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195736" y="908720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267744" y="1700808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2235183" y="2459748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709641" y="954999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751686" y="1713939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697705" y="2472879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69394" y="3466503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66444" y="4225443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161383" y="5049557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524328" y="3449553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524328" y="4225443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1626" r="9891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7812360" y="4973226"/>
            <a:ext cx="821258" cy="758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625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67" r="20354"/>
          <a:stretch/>
        </p:blipFill>
        <p:spPr bwMode="auto">
          <a:xfrm>
            <a:off x="2105247" y="620688"/>
            <a:ext cx="5685781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05" y="2492896"/>
            <a:ext cx="3400291" cy="305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914" y="2459151"/>
            <a:ext cx="3461726" cy="2978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5286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684"/>
            <a:ext cx="8922210" cy="651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382289" y="358724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332892" y="1035288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25192" y="1748712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7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7321117" y="1703544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524492" y="2426163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332892" y="2435110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516216" y="3129855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32892" y="3155923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5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509342" y="3806419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4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332892" y="3806419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6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6523093" y="4482983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3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7332892" y="4502176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7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6509341" y="5191058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2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351542" y="5191058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8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493615" y="5867622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1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7351542" y="5903340"/>
            <a:ext cx="427143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prstClr val="black"/>
                </a:solidFill>
              </a:rPr>
              <a:t>9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8172400" y="1668529"/>
            <a:ext cx="847048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206076" y="3821462"/>
            <a:ext cx="847048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199102" y="4533081"/>
            <a:ext cx="847048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206076" y="5195436"/>
            <a:ext cx="847048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206076" y="5926955"/>
            <a:ext cx="847048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206076" y="3129855"/>
            <a:ext cx="847048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10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172400" y="2410598"/>
            <a:ext cx="847048" cy="6765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solidFill>
                  <a:prstClr val="black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52919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000240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200" b="1" dirty="0">
                <a:solidFill>
                  <a:srgbClr val="FF0000"/>
                </a:solidFill>
              </a:rPr>
              <a:t>Задача</a:t>
            </a:r>
            <a:br>
              <a:rPr lang="ru-RU" sz="3200" b="1" dirty="0">
                <a:solidFill>
                  <a:srgbClr val="FF0000"/>
                </a:solidFill>
              </a:rPr>
            </a:br>
            <a:r>
              <a:rPr lang="ru-RU" sz="3200" b="1" dirty="0"/>
              <a:t>Два ослика везли поклажу. Один - 10 кг сахара. Другой - 10 кг ваты. У кого груз был тяжелее? Объясни.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 l="18118" t="23438" r="21486" b="17968"/>
          <a:stretch>
            <a:fillRect/>
          </a:stretch>
        </p:blipFill>
        <p:spPr bwMode="auto">
          <a:xfrm>
            <a:off x="577889" y="2132856"/>
            <a:ext cx="7925702" cy="4257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7289145" y="2109796"/>
            <a:ext cx="1214446" cy="4286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555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6" b="100000" l="0" r="97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38994"/>
            <a:ext cx="31908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0111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806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351419" y="5445224"/>
            <a:ext cx="5707073" cy="93363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ru-RU" sz="96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0 + 8 = 18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506669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903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6" b="100000" l="0" r="97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38994"/>
            <a:ext cx="31908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49789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300" y="149789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523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9885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6356" y="1477268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8811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351419" y="5445224"/>
            <a:ext cx="5707073" cy="93363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96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96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8 - 8 = 10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9897" y="149789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149789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272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86" b="100000" l="0" r="970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38994"/>
            <a:ext cx="3190875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512007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139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8421" y="148414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48414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1351419" y="5445224"/>
            <a:ext cx="6676965" cy="93363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US" sz="96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</a:t>
            </a:r>
            <a:r>
              <a:rPr lang="ru-RU" sz="9600" b="1" kern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8 - 10 = 8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48414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990" b="96263" l="9697" r="8969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328" y="1484144"/>
            <a:ext cx="720080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8827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84" y="332656"/>
            <a:ext cx="8136904" cy="6104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826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568952" cy="6330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636912"/>
            <a:ext cx="629220" cy="61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619605"/>
            <a:ext cx="60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988" y="3933056"/>
            <a:ext cx="629220" cy="61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846" y="4660972"/>
            <a:ext cx="7239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16"/>
          <a:stretch/>
        </p:blipFill>
        <p:spPr bwMode="auto">
          <a:xfrm>
            <a:off x="7685112" y="5589239"/>
            <a:ext cx="400422" cy="58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9836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7030A0"/>
                </a:solidFill>
              </a:rPr>
              <a:t>Сравните числа</a:t>
            </a:r>
            <a:r>
              <a:rPr lang="en-US" b="1" dirty="0">
                <a:solidFill>
                  <a:srgbClr val="7030A0"/>
                </a:solidFill>
              </a:rPr>
              <a:t>: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/>
          <a:srcRect l="20931" t="24900" r="43291" b="33545"/>
          <a:stretch/>
        </p:blipFill>
        <p:spPr bwMode="auto">
          <a:xfrm>
            <a:off x="323528" y="980728"/>
            <a:ext cx="8568953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619672" y="836712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</a:rPr>
              <a:t>&lt;</a:t>
            </a:r>
            <a:endParaRPr lang="ru-RU" sz="9600" dirty="0">
              <a:ln>
                <a:solidFill>
                  <a:srgbClr val="00B0F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21151" y="2132856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</a:rPr>
              <a:t>&lt;</a:t>
            </a:r>
            <a:endParaRPr lang="ru-RU" sz="9600" dirty="0">
              <a:ln>
                <a:solidFill>
                  <a:srgbClr val="00B0F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21151" y="3356992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</a:rPr>
              <a:t>&gt;</a:t>
            </a:r>
            <a:endParaRPr lang="ru-RU" sz="9600" dirty="0">
              <a:ln>
                <a:solidFill>
                  <a:srgbClr val="00B0F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594013" y="4477389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</a:rPr>
              <a:t>&lt;</a:t>
            </a:r>
            <a:endParaRPr lang="ru-RU" sz="9600" dirty="0">
              <a:ln>
                <a:solidFill>
                  <a:srgbClr val="00B0F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32240" y="961287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</a:rPr>
              <a:t>&lt;</a:t>
            </a:r>
            <a:endParaRPr lang="ru-RU" sz="9600" dirty="0">
              <a:ln>
                <a:solidFill>
                  <a:srgbClr val="00B0F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732239" y="2060848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</a:rPr>
              <a:t>=</a:t>
            </a:r>
            <a:endParaRPr lang="ru-RU" sz="9600" dirty="0">
              <a:ln>
                <a:solidFill>
                  <a:srgbClr val="00B0F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732238" y="3388934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</a:rPr>
              <a:t>&gt;</a:t>
            </a:r>
            <a:endParaRPr lang="ru-RU" sz="9600" dirty="0">
              <a:ln>
                <a:solidFill>
                  <a:srgbClr val="00B0F0"/>
                </a:solidFill>
              </a:ln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732237" y="4523636"/>
            <a:ext cx="79861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>
                <a:ln>
                  <a:solidFill>
                    <a:srgbClr val="00B0F0"/>
                  </a:solidFill>
                </a:ln>
                <a:solidFill>
                  <a:srgbClr val="002060"/>
                </a:solidFill>
              </a:rPr>
              <a:t>&lt;</a:t>
            </a:r>
            <a:endParaRPr lang="ru-RU" sz="9600" dirty="0">
              <a:ln>
                <a:solidFill>
                  <a:srgbClr val="00B0F0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866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4"/>
            <a:ext cx="907945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1403648" y="105273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1272942" y="1873004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8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1319782" y="270892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7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3563888" y="1056451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3563888" y="1873004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3563888" y="270892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=</a:t>
            </a:r>
            <a:r>
              <a:rPr lang="en-US" sz="3600" b="1" dirty="0">
                <a:solidFill>
                  <a:srgbClr val="0070C0"/>
                </a:solidFill>
              </a:rPr>
              <a:t>1</a:t>
            </a:r>
            <a:r>
              <a:rPr lang="ru-RU" sz="3600" b="1" dirty="0">
                <a:solidFill>
                  <a:srgbClr val="0070C0"/>
                </a:solidFill>
              </a:rPr>
              <a:t>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5868144" y="1047311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5868144" y="187310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</a:t>
            </a: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5875118" y="2702141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=</a:t>
            </a:r>
            <a:r>
              <a:rPr lang="en-US" sz="3600" b="1" dirty="0">
                <a:solidFill>
                  <a:srgbClr val="0070C0"/>
                </a:solidFill>
              </a:rPr>
              <a:t>10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8100392" y="1056450"/>
            <a:ext cx="1086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70C0"/>
                </a:solidFill>
              </a:rPr>
              <a:t>=</a:t>
            </a:r>
            <a:r>
              <a:rPr lang="en-US" sz="3600" b="1" dirty="0">
                <a:solidFill>
                  <a:srgbClr val="0070C0"/>
                </a:solidFill>
              </a:rPr>
              <a:t>10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8067437" y="1916832"/>
            <a:ext cx="1076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8067437" y="2780927"/>
            <a:ext cx="1076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</a:t>
            </a: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10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57" y="4077072"/>
            <a:ext cx="8869691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1763688" y="408047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=6 ч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1792288" y="465313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=7 ч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4499992" y="414908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=7 ч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4499992" y="4651833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=6 ч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7308304" y="414214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=8 ч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7351883" y="4643654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=9 ч</a:t>
            </a:r>
          </a:p>
        </p:txBody>
      </p:sp>
    </p:spTree>
    <p:extLst>
      <p:ext uri="{BB962C8B-B14F-4D97-AF65-F5344CB8AC3E}">
        <p14:creationId xmlns:p14="http://schemas.microsoft.com/office/powerpoint/2010/main" val="289779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598962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1626195" y="4077072"/>
            <a:ext cx="5832648" cy="115212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</a:rPr>
              <a:t>17 + 1 = </a:t>
            </a:r>
            <a:r>
              <a:rPr kumimoji="0" lang="ru-RU" sz="6000" b="1" i="0" u="sng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</a:rPr>
              <a:t>18</a:t>
            </a:r>
            <a:r>
              <a:rPr kumimoji="0" lang="ru-RU" sz="60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ru-RU" sz="60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Propisi Bold" panose="03050602030207080D03" pitchFamily="66" charset="0"/>
              </a:rPr>
              <a:t>(уч.)</a:t>
            </a:r>
          </a:p>
        </p:txBody>
      </p:sp>
    </p:spTree>
    <p:extLst>
      <p:ext uri="{BB962C8B-B14F-4D97-AF65-F5344CB8AC3E}">
        <p14:creationId xmlns:p14="http://schemas.microsoft.com/office/powerpoint/2010/main" val="210028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585"/>
          <a:stretch/>
        </p:blipFill>
        <p:spPr bwMode="auto">
          <a:xfrm>
            <a:off x="755576" y="404663"/>
            <a:ext cx="7920880" cy="2283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357011" y="1412776"/>
            <a:ext cx="427143" cy="57606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tx1"/>
                </a:solidFill>
              </a:rPr>
              <a:t>5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3557" y="1653640"/>
            <a:ext cx="891380" cy="94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6901" y="1004905"/>
            <a:ext cx="770838" cy="815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033" y="1202489"/>
            <a:ext cx="1261808" cy="1236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8678727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Скругленный прямоугольник 7"/>
          <p:cNvSpPr/>
          <p:nvPr/>
        </p:nvSpPr>
        <p:spPr>
          <a:xfrm>
            <a:off x="3923928" y="2492896"/>
            <a:ext cx="4098472" cy="79208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</a:rPr>
              <a:t>5 - 3 = </a:t>
            </a:r>
            <a:r>
              <a:rPr kumimoji="0" lang="ru-RU" sz="4800" b="1" i="0" u="sng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</a:rPr>
              <a:t>2</a:t>
            </a:r>
            <a:r>
              <a:rPr kumimoji="0" lang="ru-RU" sz="48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ru-RU" sz="48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Propisi Bold" panose="03050602030207080D03" pitchFamily="66" charset="0"/>
              </a:rPr>
              <a:t>(с.)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635896" y="5589240"/>
            <a:ext cx="4386504" cy="792088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</a:rPr>
              <a:t>5 + 5 = </a:t>
            </a:r>
            <a:r>
              <a:rPr kumimoji="0" lang="ru-RU" sz="4800" b="1" i="0" u="sng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</a:rPr>
              <a:t>10</a:t>
            </a:r>
            <a:r>
              <a:rPr kumimoji="0" lang="ru-RU" sz="48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</a:rPr>
              <a:t> </a:t>
            </a:r>
            <a:r>
              <a:rPr kumimoji="0" lang="ru-RU" sz="4800" b="1" i="0" u="none" strike="noStrike" kern="0" cap="none" spc="0" normalizeH="0" baseline="0" noProof="0" dirty="0">
                <a:ln w="11430"/>
                <a:solidFill>
                  <a:prstClr val="black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Propisi Bold" panose="03050602030207080D03" pitchFamily="66" charset="0"/>
              </a:rPr>
              <a:t>(р.)</a:t>
            </a:r>
          </a:p>
        </p:txBody>
      </p:sp>
    </p:spTree>
    <p:extLst>
      <p:ext uri="{BB962C8B-B14F-4D97-AF65-F5344CB8AC3E}">
        <p14:creationId xmlns:p14="http://schemas.microsoft.com/office/powerpoint/2010/main" val="274021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764704"/>
            <a:ext cx="8328217" cy="4320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824" y="4254593"/>
            <a:ext cx="548828" cy="54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4277979"/>
            <a:ext cx="558353" cy="5455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818" y="4242017"/>
            <a:ext cx="567878" cy="567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277979"/>
            <a:ext cx="648072" cy="53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254593"/>
            <a:ext cx="576064" cy="561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3059832" y="1412776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5686848" y="205910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=9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8183693" y="1412776"/>
            <a:ext cx="9968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=17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8198138" y="2070554"/>
            <a:ext cx="9458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=13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8134086" y="2695240"/>
            <a:ext cx="1009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=8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3103689" y="2048909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=14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3103689" y="2686061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=18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5580112" y="1399065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5652462" y="2683987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=5</a:t>
            </a:r>
          </a:p>
        </p:txBody>
      </p:sp>
    </p:spTree>
    <p:extLst>
      <p:ext uri="{BB962C8B-B14F-4D97-AF65-F5344CB8AC3E}">
        <p14:creationId xmlns:p14="http://schemas.microsoft.com/office/powerpoint/2010/main" val="3309062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620688"/>
            <a:ext cx="7888601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20689"/>
            <a:ext cx="248800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0"/>
            <a:ext cx="8359439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893366"/>
            <a:ext cx="6762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84" y="3717032"/>
            <a:ext cx="6762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9434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1928813"/>
            <a:ext cx="908685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6012160" y="2276872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6156176" y="2923203"/>
            <a:ext cx="9961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1 0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6038199" y="3523234"/>
            <a:ext cx="792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354500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1089615"/>
            <a:ext cx="9086850" cy="462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67627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7E326C7-23B2-4710-B900-44A7BDBDD8E0}"/>
              </a:ext>
            </a:extLst>
          </p:cNvPr>
          <p:cNvSpPr/>
          <p:nvPr/>
        </p:nvSpPr>
        <p:spPr>
          <a:xfrm>
            <a:off x="539552" y="3697121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>
                <a:solidFill>
                  <a:srgbClr val="0000CC"/>
                </a:solidFill>
                <a:latin typeface="Propisi" panose="02000508030000020003" pitchFamily="2" charset="0"/>
              </a:rPr>
              <a:t>5 </a:t>
            </a:r>
            <a:r>
              <a:rPr lang="en-US" sz="4800" b="1" dirty="0">
                <a:solidFill>
                  <a:srgbClr val="0000CC"/>
                </a:solidFill>
                <a:latin typeface="Propisi" panose="02000508030000020003" pitchFamily="2" charset="0"/>
              </a:rPr>
              <a:t>+</a:t>
            </a:r>
            <a:r>
              <a:rPr lang="ru-RU" sz="4800" b="1" dirty="0">
                <a:solidFill>
                  <a:srgbClr val="0000CC"/>
                </a:solidFill>
                <a:latin typeface="Propisi" panose="02000508030000020003" pitchFamily="2" charset="0"/>
              </a:rPr>
              <a:t> 1 0 </a:t>
            </a:r>
            <a:r>
              <a:rPr lang="en-US" sz="4800" b="1" dirty="0">
                <a:solidFill>
                  <a:srgbClr val="0000CC"/>
                </a:solidFill>
                <a:latin typeface="Propisi" panose="02000508030000020003" pitchFamily="2" charset="0"/>
              </a:rPr>
              <a:t>=</a:t>
            </a:r>
            <a:r>
              <a:rPr lang="ru-RU" sz="4800" b="1" dirty="0">
                <a:solidFill>
                  <a:srgbClr val="0000CC"/>
                </a:solidFill>
                <a:latin typeface="Propisi" panose="02000508030000020003" pitchFamily="2" charset="0"/>
              </a:rPr>
              <a:t>  </a:t>
            </a:r>
            <a:r>
              <a:rPr lang="en-US" sz="4800" b="1" dirty="0">
                <a:solidFill>
                  <a:srgbClr val="0000CC"/>
                </a:solidFill>
                <a:latin typeface="Propisi" panose="02000508030000020003" pitchFamily="2" charset="0"/>
              </a:rPr>
              <a:t>1</a:t>
            </a:r>
            <a:r>
              <a:rPr lang="ru-RU" sz="4800" b="1" dirty="0">
                <a:solidFill>
                  <a:srgbClr val="0000CC"/>
                </a:solidFill>
                <a:latin typeface="Propisi" panose="02000508030000020003" pitchFamily="2" charset="0"/>
              </a:rPr>
              <a:t> 5</a:t>
            </a:r>
            <a:r>
              <a:rPr lang="en-US" sz="4800" b="1" dirty="0">
                <a:solidFill>
                  <a:srgbClr val="0000CC"/>
                </a:solidFill>
                <a:latin typeface="Propisi" panose="02000508030000020003" pitchFamily="2" charset="0"/>
              </a:rPr>
              <a:t>(</a:t>
            </a:r>
            <a:r>
              <a:rPr lang="ru-RU" sz="4800" b="1" dirty="0">
                <a:solidFill>
                  <a:srgbClr val="0000CC"/>
                </a:solidFill>
                <a:latin typeface="Propisi" panose="02000508030000020003" pitchFamily="2" charset="0"/>
              </a:rPr>
              <a:t>д.)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2564904"/>
            <a:ext cx="33123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Propisi" panose="02000508030000020003" pitchFamily="2" charset="0"/>
              </a:rPr>
              <a:t>Задача</a:t>
            </a:r>
            <a:endParaRPr kumimoji="0" lang="ru-RU" sz="7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4365104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72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Propisi" panose="02000508030000020003" pitchFamily="2" charset="0"/>
              </a:rPr>
              <a:t>Ответ: </a:t>
            </a:r>
            <a:r>
              <a:rPr kumimoji="0" lang="ru-RU" sz="5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Propisi" panose="02000508030000020003" pitchFamily="2" charset="0"/>
              </a:rPr>
              <a:t>1 5</a:t>
            </a:r>
            <a:r>
              <a:rPr kumimoji="0" lang="ru-RU" sz="72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Propisi" panose="02000508030000020003" pitchFamily="2" charset="0"/>
              </a:rPr>
              <a:t> </a:t>
            </a:r>
            <a:r>
              <a:rPr kumimoji="0" lang="ru-RU" sz="7200" b="1" i="0" u="none" strike="noStrike" kern="0" cap="none" spc="0" normalizeH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Propisi" panose="02000508030000020003" pitchFamily="2" charset="0"/>
              </a:rPr>
              <a:t> </a:t>
            </a:r>
            <a:r>
              <a:rPr kumimoji="0" lang="ru-RU" sz="72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Propisi" panose="02000508030000020003" pitchFamily="2" charset="0"/>
              </a:rPr>
              <a:t>деревьев.</a:t>
            </a:r>
            <a:endParaRPr kumimoji="0" lang="ru-RU" sz="7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380312" y="1484784"/>
            <a:ext cx="1584176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8054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1824038"/>
            <a:ext cx="9105900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1331640" y="4149080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3275856" y="4164357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5364088" y="4164357"/>
            <a:ext cx="504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8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85" b="97661" l="2841" r="9943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443500"/>
            <a:ext cx="16764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3177308-AEA1-4C3D-A4E7-75D231702BCE}"/>
              </a:ext>
            </a:extLst>
          </p:cNvPr>
          <p:cNvSpPr txBox="1"/>
          <p:nvPr/>
        </p:nvSpPr>
        <p:spPr>
          <a:xfrm>
            <a:off x="7354416" y="4150607"/>
            <a:ext cx="889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1 0</a:t>
            </a:r>
          </a:p>
        </p:txBody>
      </p:sp>
    </p:spTree>
    <p:extLst>
      <p:ext uri="{BB962C8B-B14F-4D97-AF65-F5344CB8AC3E}">
        <p14:creationId xmlns:p14="http://schemas.microsoft.com/office/powerpoint/2010/main" val="1864451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</p:bldLst>
  </p:timing>
</p:sld>
</file>

<file path=ppt/theme/theme1.xml><?xml version="1.0" encoding="utf-8"?>
<a:theme xmlns:a="http://schemas.openxmlformats.org/drawingml/2006/main" name="клетка котик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</TotalTime>
  <Words>249</Words>
  <Application>Microsoft Office PowerPoint</Application>
  <PresentationFormat>Экран (4:3)</PresentationFormat>
  <Paragraphs>125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клетка котик</vt:lpstr>
      <vt:lpstr>Число 18</vt:lpstr>
      <vt:lpstr>Повтори!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Задача Два ослика везли поклажу. Один - 10 кг сахара. Другой - 10 кг ваты. У кого груз был тяжелее? Объясни.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Сравните числа: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Число 18</dc:title>
  <dc:creator>Karpovich-PC</dc:creator>
  <cp:lastModifiedBy>Karpovich-PC</cp:lastModifiedBy>
  <cp:revision>36</cp:revision>
  <dcterms:created xsi:type="dcterms:W3CDTF">2024-01-26T14:38:18Z</dcterms:created>
  <dcterms:modified xsi:type="dcterms:W3CDTF">2024-02-01T13:26:09Z</dcterms:modified>
</cp:coreProperties>
</file>