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7" r:id="rId2"/>
    <p:sldId id="266" r:id="rId3"/>
    <p:sldId id="258" r:id="rId4"/>
    <p:sldId id="264" r:id="rId5"/>
    <p:sldId id="268" r:id="rId6"/>
    <p:sldId id="269" r:id="rId7"/>
    <p:sldId id="272" r:id="rId8"/>
    <p:sldId id="273" r:id="rId9"/>
    <p:sldId id="274" r:id="rId10"/>
    <p:sldId id="275" r:id="rId11"/>
    <p:sldId id="270" r:id="rId12"/>
    <p:sldId id="276" r:id="rId13"/>
    <p:sldId id="277" r:id="rId14"/>
    <p:sldId id="278" r:id="rId15"/>
    <p:sldId id="279" r:id="rId16"/>
    <p:sldId id="280" r:id="rId17"/>
    <p:sldId id="281" r:id="rId18"/>
    <p:sldId id="282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33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782" y="-5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A5FA0E-DC45-47A0-80BB-A204D57B4311}" type="datetimeFigureOut">
              <a:rPr lang="ru-RU" smtClean="0"/>
              <a:t>01.02.2024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BFC714-C3B8-4D90-9FED-217B931D13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56374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ru-RU" b="1" baseline="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69E0AC-DE06-4F94-B46F-779BBC5E643E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33005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72200" y="404664"/>
            <a:ext cx="3048000" cy="18288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544" y="3501008"/>
            <a:ext cx="3810000" cy="298132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C0DDB-BB4F-4892-A2E0-D760CB24460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8D608-ECCD-4E22-B9F7-3C1C0F48413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97917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4653136"/>
            <a:ext cx="2466975" cy="184785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C0DDB-BB4F-4892-A2E0-D760CB24460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8D608-ECCD-4E22-B9F7-3C1C0F48413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0619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4221088"/>
            <a:ext cx="2143125" cy="214312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C0DDB-BB4F-4892-A2E0-D760CB24460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8D608-ECCD-4E22-B9F7-3C1C0F48413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03004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C0DDB-BB4F-4892-A2E0-D760CB24460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8D608-ECCD-4E22-B9F7-3C1C0F48413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49881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C0DDB-BB4F-4892-A2E0-D760CB24460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8D608-ECCD-4E22-B9F7-3C1C0F48413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8239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C0DDB-BB4F-4892-A2E0-D760CB24460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8D608-ECCD-4E22-B9F7-3C1C0F48413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3909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C0DDB-BB4F-4892-A2E0-D760CB24460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8D608-ECCD-4E22-B9F7-3C1C0F48413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0490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C0DDB-BB4F-4892-A2E0-D760CB24460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8D608-ECCD-4E22-B9F7-3C1C0F48413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8133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C0DDB-BB4F-4892-A2E0-D760CB24460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8D608-ECCD-4E22-B9F7-3C1C0F48413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4687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C0DDB-BB4F-4892-A2E0-D760CB24460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8D608-ECCD-4E22-B9F7-3C1C0F48413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7285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C0DDB-BB4F-4892-A2E0-D760CB24460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8D608-ECCD-4E22-B9F7-3C1C0F48413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9539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8040732" y="6611779"/>
            <a:ext cx="106952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Ekaterina050466</a:t>
            </a:r>
            <a:endParaRPr lang="ru-RU" sz="100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7C0DDB-BB4F-4892-A2E0-D760CB24460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48D608-ECCD-4E22-B9F7-3C1C0F48413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80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26.png"/><Relationship Id="rId7" Type="http://schemas.openxmlformats.org/officeDocument/2006/relationships/image" Target="../media/image2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microsoft.com/office/2007/relationships/hdphoto" Target="../media/hdphoto4.wdp"/><Relationship Id="rId5" Type="http://schemas.openxmlformats.org/officeDocument/2006/relationships/image" Target="../media/image27.png"/><Relationship Id="rId10" Type="http://schemas.microsoft.com/office/2007/relationships/hdphoto" Target="../media/hdphoto6.wdp"/><Relationship Id="rId4" Type="http://schemas.microsoft.com/office/2007/relationships/hdphoto" Target="../media/hdphoto3.wdp"/><Relationship Id="rId9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649236" y="2435820"/>
            <a:ext cx="7772400" cy="147002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ru-RU" sz="120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pitchFamily="34" charset="0"/>
              </a:rPr>
              <a:t>Число 19</a:t>
            </a:r>
            <a:endParaRPr lang="ru-RU" sz="12000" b="1" i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pitchFamily="34" charset="0"/>
            </a:endParaRPr>
          </a:p>
        </p:txBody>
      </p:sp>
      <p:pic>
        <p:nvPicPr>
          <p:cNvPr id="3" name="Рисунок 2" descr="98013660_w640_h640_gn89sch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739" y="0"/>
            <a:ext cx="9144000" cy="16259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98013660_w640_h640_gn89sch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6564" y="5232031"/>
            <a:ext cx="9144000" cy="16259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40337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539552" y="1412776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ru-RU" sz="4800" b="1" dirty="0" smtClean="0">
                <a:solidFill>
                  <a:srgbClr val="0000FF"/>
                </a:solidFill>
              </a:rPr>
              <a:t>Вставь пропущенные числа</a:t>
            </a:r>
          </a:p>
          <a:p>
            <a:pPr>
              <a:buFontTx/>
              <a:buNone/>
            </a:pPr>
            <a:r>
              <a:rPr lang="ru-RU" altLang="ru-RU" sz="4800" b="1" dirty="0" smtClean="0">
                <a:solidFill>
                  <a:srgbClr val="0000FF"/>
                </a:solidFill>
              </a:rPr>
              <a:t> 	</a:t>
            </a:r>
            <a:r>
              <a:rPr lang="ru-RU" altLang="ru-RU" sz="4800" b="1" dirty="0" smtClean="0"/>
              <a:t>10, 11, …, …, 14 ,…, …, </a:t>
            </a:r>
            <a:r>
              <a:rPr lang="ru-RU" altLang="ru-RU" sz="4800" b="1" dirty="0" smtClean="0"/>
              <a:t>17.</a:t>
            </a:r>
            <a:endParaRPr lang="ru-RU" altLang="ru-RU" sz="4800" b="1" dirty="0" smtClean="0"/>
          </a:p>
          <a:p>
            <a:pPr>
              <a:buFontTx/>
              <a:buNone/>
            </a:pPr>
            <a:r>
              <a:rPr lang="ru-RU" altLang="ru-RU" sz="4800" b="1" dirty="0" smtClean="0"/>
              <a:t>	10, 11, </a:t>
            </a:r>
            <a:r>
              <a:rPr lang="ru-RU" altLang="ru-RU" sz="4800" b="1" dirty="0" smtClean="0">
                <a:solidFill>
                  <a:srgbClr val="FF3399"/>
                </a:solidFill>
              </a:rPr>
              <a:t>12</a:t>
            </a:r>
            <a:r>
              <a:rPr lang="ru-RU" altLang="ru-RU" sz="4800" b="1" dirty="0" smtClean="0"/>
              <a:t>, </a:t>
            </a:r>
            <a:r>
              <a:rPr lang="ru-RU" altLang="ru-RU" sz="4800" b="1" dirty="0" smtClean="0">
                <a:solidFill>
                  <a:srgbClr val="FF3399"/>
                </a:solidFill>
              </a:rPr>
              <a:t>13</a:t>
            </a:r>
            <a:r>
              <a:rPr lang="ru-RU" altLang="ru-RU" sz="4800" b="1" dirty="0" smtClean="0"/>
              <a:t>, 14, </a:t>
            </a:r>
            <a:r>
              <a:rPr lang="ru-RU" altLang="ru-RU" sz="4800" b="1" dirty="0" smtClean="0">
                <a:solidFill>
                  <a:srgbClr val="FF3399"/>
                </a:solidFill>
              </a:rPr>
              <a:t>15</a:t>
            </a:r>
            <a:r>
              <a:rPr lang="ru-RU" altLang="ru-RU" sz="4800" b="1" dirty="0" smtClean="0"/>
              <a:t>, </a:t>
            </a:r>
            <a:r>
              <a:rPr lang="ru-RU" altLang="ru-RU" sz="4800" b="1" dirty="0" smtClean="0">
                <a:solidFill>
                  <a:srgbClr val="FF3399"/>
                </a:solidFill>
              </a:rPr>
              <a:t>16</a:t>
            </a:r>
            <a:r>
              <a:rPr lang="ru-RU" altLang="ru-RU" sz="4800" b="1" dirty="0" smtClean="0"/>
              <a:t>, </a:t>
            </a:r>
            <a:r>
              <a:rPr lang="ru-RU" altLang="ru-RU" sz="4800" b="1" dirty="0" smtClean="0"/>
              <a:t>17.</a:t>
            </a:r>
            <a:endParaRPr lang="ru-RU" altLang="ru-RU" sz="4800" b="1" dirty="0" smtClean="0"/>
          </a:p>
          <a:p>
            <a:pPr>
              <a:buFontTx/>
              <a:buNone/>
            </a:pPr>
            <a:r>
              <a:rPr lang="ru-RU" altLang="ru-RU" sz="4800" b="1" dirty="0" smtClean="0">
                <a:solidFill>
                  <a:srgbClr val="0000FF"/>
                </a:solidFill>
              </a:rPr>
              <a:t>	</a:t>
            </a:r>
            <a:r>
              <a:rPr lang="ru-RU" altLang="ru-RU" sz="4800" b="1" dirty="0" smtClean="0"/>
              <a:t>20</a:t>
            </a:r>
            <a:r>
              <a:rPr lang="ru-RU" altLang="ru-RU" sz="4800" b="1" dirty="0" smtClean="0"/>
              <a:t>, 19, </a:t>
            </a:r>
            <a:r>
              <a:rPr lang="ru-RU" altLang="ru-RU" sz="4800" b="1" dirty="0" smtClean="0"/>
              <a:t>…, </a:t>
            </a:r>
            <a:r>
              <a:rPr lang="ru-RU" altLang="ru-RU" sz="4800" b="1" dirty="0" smtClean="0"/>
              <a:t>…, </a:t>
            </a:r>
            <a:r>
              <a:rPr lang="ru-RU" altLang="ru-RU" sz="4800" b="1" dirty="0" smtClean="0"/>
              <a:t>16, 15, …, </a:t>
            </a:r>
            <a:r>
              <a:rPr lang="ru-RU" altLang="ru-RU" sz="4800" b="1" dirty="0" smtClean="0"/>
              <a:t>13.</a:t>
            </a:r>
            <a:endParaRPr lang="ru-RU" altLang="ru-RU" sz="4800" b="1" dirty="0" smtClean="0"/>
          </a:p>
          <a:p>
            <a:pPr>
              <a:buFontTx/>
              <a:buNone/>
            </a:pPr>
            <a:r>
              <a:rPr lang="ru-RU" altLang="ru-RU" sz="4800" b="1" dirty="0" smtClean="0"/>
              <a:t>	20, 19, </a:t>
            </a:r>
            <a:r>
              <a:rPr lang="ru-RU" altLang="ru-RU" sz="4800" b="1" dirty="0" smtClean="0">
                <a:solidFill>
                  <a:srgbClr val="FF3399"/>
                </a:solidFill>
              </a:rPr>
              <a:t>18</a:t>
            </a:r>
            <a:r>
              <a:rPr lang="ru-RU" altLang="ru-RU" sz="4800" b="1" dirty="0" smtClean="0"/>
              <a:t>, </a:t>
            </a:r>
            <a:r>
              <a:rPr lang="ru-RU" altLang="ru-RU" sz="4800" b="1" dirty="0" smtClean="0">
                <a:solidFill>
                  <a:srgbClr val="FF3399"/>
                </a:solidFill>
              </a:rPr>
              <a:t>17</a:t>
            </a:r>
            <a:r>
              <a:rPr lang="ru-RU" altLang="ru-RU" sz="4800" b="1" dirty="0" smtClean="0"/>
              <a:t>, 16, 15, </a:t>
            </a:r>
            <a:r>
              <a:rPr lang="ru-RU" altLang="ru-RU" sz="4800" b="1" dirty="0" smtClean="0">
                <a:solidFill>
                  <a:srgbClr val="FF3399"/>
                </a:solidFill>
              </a:rPr>
              <a:t>14</a:t>
            </a:r>
            <a:r>
              <a:rPr lang="ru-RU" altLang="ru-RU" sz="4800" b="1" dirty="0" smtClean="0"/>
              <a:t>, </a:t>
            </a:r>
            <a:r>
              <a:rPr lang="ru-RU" altLang="ru-RU" sz="4800" b="1" dirty="0" smtClean="0"/>
              <a:t>13.</a:t>
            </a:r>
            <a:endParaRPr lang="ru-RU" altLang="ru-RU" sz="4800" b="1" dirty="0" smtClean="0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3200" smtClean="0">
                <a:solidFill>
                  <a:srgbClr val="002060"/>
                </a:solidFill>
              </a:rPr>
              <a:t>Продолжи числовой ряд</a:t>
            </a:r>
            <a:endParaRPr lang="ru-RU" altLang="ru-RU" sz="3200" dirty="0" smtClean="0">
              <a:solidFill>
                <a:srgbClr val="00206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02" y="3284984"/>
            <a:ext cx="7488832" cy="57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940" y="5157192"/>
            <a:ext cx="7416824" cy="57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4813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503943" y="-219406"/>
            <a:ext cx="61431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Давайте посчитаем</a:t>
            </a:r>
          </a:p>
        </p:txBody>
      </p:sp>
      <p:pic>
        <p:nvPicPr>
          <p:cNvPr id="6" name="Picture 4" descr="Парашют рисунок (49 фото) » Рисунки для срисовки и не только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7" y="2029886"/>
            <a:ext cx="1554581" cy="2363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9512" y="3080187"/>
            <a:ext cx="1075936" cy="5232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 + 5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8" name="Picture 4" descr="Парашют рисунок (49 фото) » Рисунки для срисовки и не только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0" y="847887"/>
            <a:ext cx="1554581" cy="2363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Парашют рисунок (49 фото) » Рисунки для срисовки и не только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5" y="2029886"/>
            <a:ext cx="1554581" cy="2363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Парашют рисунок (49 фото) » Рисунки для срисовки и не только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5" y="840422"/>
            <a:ext cx="1554581" cy="2363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304753" y="4262181"/>
            <a:ext cx="1088907" cy="5232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 – 4 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452587" y="3080187"/>
            <a:ext cx="1157689" cy="5232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 – 6 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Picture 4" descr="Парашют рисунок (49 фото) » Рисунки для срисовки и не только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3" y="2022417"/>
            <a:ext cx="1554581" cy="2363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Парашют рисунок (49 фото) » Рисунки для срисовки и не только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4498" y="2247005"/>
            <a:ext cx="1554581" cy="2363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Парашют рисунок (49 фото) » Рисунки для срисовки и не только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4195" y="840421"/>
            <a:ext cx="1554581" cy="2363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Парашют рисунок (49 фото) » Рисунки для срисовки и не только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5" y="840423"/>
            <a:ext cx="1554581" cy="2363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3499568" y="4262181"/>
            <a:ext cx="1157689" cy="5232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 + 5 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592033" y="3080187"/>
            <a:ext cx="1007007" cy="5232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16 - 5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728063" y="4262181"/>
            <a:ext cx="1075936" cy="5232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 – 4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869000" y="3080185"/>
            <a:ext cx="1075936" cy="5232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 + 3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740353" y="4485117"/>
            <a:ext cx="1080120" cy="5232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 + 4 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247071" y="5507699"/>
            <a:ext cx="868546" cy="1056000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Овал 21"/>
          <p:cNvSpPr/>
          <p:nvPr/>
        </p:nvSpPr>
        <p:spPr>
          <a:xfrm>
            <a:off x="8100393" y="5507699"/>
            <a:ext cx="955642" cy="1056000"/>
          </a:xfrm>
          <a:prstGeom prst="ellipse">
            <a:avLst/>
          </a:prstGeom>
          <a:solidFill>
            <a:srgbClr val="33CC33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Овал 22"/>
          <p:cNvSpPr/>
          <p:nvPr/>
        </p:nvSpPr>
        <p:spPr>
          <a:xfrm>
            <a:off x="4578462" y="5507699"/>
            <a:ext cx="890983" cy="1056000"/>
          </a:xfrm>
          <a:prstGeom prst="ellipse">
            <a:avLst/>
          </a:prstGeom>
          <a:solidFill>
            <a:srgbClr val="FF66FF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Овал 23"/>
          <p:cNvSpPr/>
          <p:nvPr/>
        </p:nvSpPr>
        <p:spPr>
          <a:xfrm>
            <a:off x="2393659" y="5507699"/>
            <a:ext cx="890983" cy="1056000"/>
          </a:xfrm>
          <a:prstGeom prst="ellipse">
            <a:avLst/>
          </a:prstGeom>
          <a:solidFill>
            <a:srgbClr val="00B0F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Овал 24"/>
          <p:cNvSpPr/>
          <p:nvPr/>
        </p:nvSpPr>
        <p:spPr>
          <a:xfrm>
            <a:off x="5828795" y="5506581"/>
            <a:ext cx="890983" cy="10560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Овал 25"/>
          <p:cNvSpPr/>
          <p:nvPr/>
        </p:nvSpPr>
        <p:spPr>
          <a:xfrm>
            <a:off x="6948351" y="5507699"/>
            <a:ext cx="890983" cy="1056000"/>
          </a:xfrm>
          <a:prstGeom prst="ellipse">
            <a:avLst/>
          </a:prstGeom>
          <a:solidFill>
            <a:srgbClr val="FFC00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Овал 26"/>
          <p:cNvSpPr/>
          <p:nvPr/>
        </p:nvSpPr>
        <p:spPr>
          <a:xfrm>
            <a:off x="1304752" y="5507699"/>
            <a:ext cx="890983" cy="1056000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Овал 27"/>
          <p:cNvSpPr/>
          <p:nvPr/>
        </p:nvSpPr>
        <p:spPr>
          <a:xfrm>
            <a:off x="3426324" y="5507699"/>
            <a:ext cx="890983" cy="1056000"/>
          </a:xfrm>
          <a:prstGeom prst="ellipse">
            <a:avLst/>
          </a:prstGeom>
          <a:solidFill>
            <a:srgbClr val="92D05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17402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75602E-7 L 0.44444 0.5262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222" y="2631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3.03563E-6 L 0.48455 0.27511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219" y="137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9.26498E-7 L 0.21424 0.35392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12" y="17696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423 -0.00209 L 0.24114 0.10087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337" y="51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0.00486 L -0.14011 0.52268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14" y="26377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3.55854E-6 L -0.13073 0.27511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45" y="137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9.26498E-7 L -0.37621 0.34002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819" y="16986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4.43776E-6 L -0.37917 0.10296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958" y="51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4.85485E-6 L 0.23785 0.52748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92" y="26374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03563E-6 L 0.24983 0.27511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483" y="137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74 0.00139 L 0.24757 0.35655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92" y="17746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945 -0.00209 L 0.24375 0.10087 " pathEditMode="relative" rAng="0" ptsTypes="AA">
                                      <p:cBhvr>
                                        <p:cTn id="7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15" y="51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000"/>
                            </p:stCondLst>
                            <p:childTnLst>
                              <p:par>
                                <p:cTn id="75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4.85485E-6 L -0.50278 0.52748 " pathEditMode="relative" rAng="0" ptsTypes="AA">
                                      <p:cBhvr>
                                        <p:cTn id="8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139" y="26374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3.03563E-6 L -0.48333 0.27511 " pathEditMode="relative" rAng="0" ptsTypes="AA">
                                      <p:cBhvr>
                                        <p:cTn id="8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167" y="137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000"/>
                            </p:stCondLst>
                            <p:childTnLst>
                              <p:par>
                                <p:cTn id="88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9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1.16739E-6 L -0.23333 0.32211 " pathEditMode="relative" rAng="0" ptsTypes="AA">
                                      <p:cBhvr>
                                        <p:cTn id="9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67" y="16090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6.52476E-7 L -0.2165 0.07034 " pathEditMode="relative" rAng="0" ptsTypes="AA">
                                      <p:cBhvr>
                                        <p:cTn id="9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833" y="35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000"/>
                            </p:stCondLst>
                            <p:childTnLst>
                              <p:par>
                                <p:cTn id="101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2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5"/>
          <p:cNvSpPr>
            <a:spLocks noChangeArrowheads="1"/>
          </p:cNvSpPr>
          <p:nvPr/>
        </p:nvSpPr>
        <p:spPr bwMode="auto">
          <a:xfrm>
            <a:off x="1385169" y="536042"/>
            <a:ext cx="5286412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sz="6000" b="1" dirty="0" smtClean="0">
                <a:solidFill>
                  <a:srgbClr val="0000FF"/>
                </a:solidFill>
                <a:latin typeface="Comic Sans MS" pitchFamily="66" charset="0"/>
              </a:rPr>
              <a:t>10 +8    =10</a:t>
            </a:r>
          </a:p>
          <a:p>
            <a:r>
              <a:rPr lang="ru-RU" sz="6000" b="1" dirty="0" smtClean="0">
                <a:solidFill>
                  <a:srgbClr val="0000FF"/>
                </a:solidFill>
                <a:latin typeface="Comic Sans MS" pitchFamily="66" charset="0"/>
              </a:rPr>
              <a:t>16-6     =18</a:t>
            </a:r>
          </a:p>
          <a:p>
            <a:r>
              <a:rPr lang="ru-RU" sz="6000" b="1" dirty="0" smtClean="0">
                <a:solidFill>
                  <a:srgbClr val="0000FF"/>
                </a:solidFill>
                <a:latin typeface="Comic Sans MS" pitchFamily="66" charset="0"/>
              </a:rPr>
              <a:t>17-5     =4</a:t>
            </a:r>
          </a:p>
          <a:p>
            <a:r>
              <a:rPr lang="ru-RU" sz="6000" b="1" dirty="0" smtClean="0">
                <a:solidFill>
                  <a:srgbClr val="0000FF"/>
                </a:solidFill>
                <a:latin typeface="Comic Sans MS" pitchFamily="66" charset="0"/>
              </a:rPr>
              <a:t>14-10    =12 </a:t>
            </a:r>
            <a:endParaRPr lang="ru-RU" sz="60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Блок-схема: альтернативный процесс 2"/>
          <p:cNvSpPr/>
          <p:nvPr/>
        </p:nvSpPr>
        <p:spPr>
          <a:xfrm>
            <a:off x="1385211" y="3361517"/>
            <a:ext cx="2571768" cy="857256"/>
          </a:xfrm>
          <a:prstGeom prst="flowChartAlternateProcess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Блок-схема: альтернативный процесс 3"/>
          <p:cNvSpPr/>
          <p:nvPr/>
        </p:nvSpPr>
        <p:spPr>
          <a:xfrm>
            <a:off x="1423642" y="2428868"/>
            <a:ext cx="2571768" cy="857256"/>
          </a:xfrm>
          <a:prstGeom prst="flowChartAlternateProcess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Блок-схема: альтернативный процесс 4"/>
          <p:cNvSpPr/>
          <p:nvPr/>
        </p:nvSpPr>
        <p:spPr>
          <a:xfrm>
            <a:off x="1453020" y="1470513"/>
            <a:ext cx="2571768" cy="857256"/>
          </a:xfrm>
          <a:prstGeom prst="flowChartAlternateProcess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Блок-схема: альтернативный процесс 5"/>
          <p:cNvSpPr/>
          <p:nvPr/>
        </p:nvSpPr>
        <p:spPr>
          <a:xfrm>
            <a:off x="4851108" y="476672"/>
            <a:ext cx="1714512" cy="857256"/>
          </a:xfrm>
          <a:prstGeom prst="flowChartAlternateProcess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4868468" y="1441086"/>
            <a:ext cx="1714512" cy="857256"/>
          </a:xfrm>
          <a:prstGeom prst="flowChartAlternateProcess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Блок-схема: альтернативный процесс 7"/>
          <p:cNvSpPr/>
          <p:nvPr/>
        </p:nvSpPr>
        <p:spPr>
          <a:xfrm>
            <a:off x="4900571" y="2341304"/>
            <a:ext cx="1714512" cy="857256"/>
          </a:xfrm>
          <a:prstGeom prst="flowChartAlternateProcess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Блок-схема: альтернативный процесс 8"/>
          <p:cNvSpPr/>
          <p:nvPr/>
        </p:nvSpPr>
        <p:spPr>
          <a:xfrm>
            <a:off x="4880130" y="3356992"/>
            <a:ext cx="1714512" cy="857256"/>
          </a:xfrm>
          <a:prstGeom prst="flowChartAlternateProcess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" name="Прямая со стрелкой 9"/>
          <p:cNvCxnSpPr/>
          <p:nvPr/>
        </p:nvCxnSpPr>
        <p:spPr>
          <a:xfrm rot="16200000" flipH="1">
            <a:off x="3939697" y="1071546"/>
            <a:ext cx="1071570" cy="1000132"/>
          </a:xfrm>
          <a:prstGeom prst="straightConnector1">
            <a:avLst/>
          </a:prstGeom>
          <a:ln w="762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rot="16200000" flipH="1">
            <a:off x="3868259" y="3036091"/>
            <a:ext cx="1214446" cy="1000132"/>
          </a:xfrm>
          <a:prstGeom prst="straightConnector1">
            <a:avLst/>
          </a:prstGeom>
          <a:ln w="762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>
            <a:stCxn id="5" idx="3"/>
            <a:endCxn id="6" idx="1"/>
          </p:cNvCxnSpPr>
          <p:nvPr/>
        </p:nvCxnSpPr>
        <p:spPr>
          <a:xfrm flipV="1">
            <a:off x="4024788" y="905300"/>
            <a:ext cx="826320" cy="993841"/>
          </a:xfrm>
          <a:prstGeom prst="straightConnector1">
            <a:avLst/>
          </a:prstGeom>
          <a:ln w="762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rot="5400000" flipH="1" flipV="1">
            <a:off x="3832540" y="3107529"/>
            <a:ext cx="1143007" cy="857255"/>
          </a:xfrm>
          <a:prstGeom prst="straightConnector1">
            <a:avLst/>
          </a:prstGeom>
          <a:ln w="762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Блок-схема: альтернативный процесс 13"/>
          <p:cNvSpPr/>
          <p:nvPr/>
        </p:nvSpPr>
        <p:spPr>
          <a:xfrm>
            <a:off x="1475087" y="476672"/>
            <a:ext cx="2571768" cy="857256"/>
          </a:xfrm>
          <a:prstGeom prst="flowChartAlternateProcess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Блок-схема: альтернативный процесс 14"/>
          <p:cNvSpPr/>
          <p:nvPr/>
        </p:nvSpPr>
        <p:spPr>
          <a:xfrm>
            <a:off x="1403648" y="5373216"/>
            <a:ext cx="2571768" cy="857256"/>
          </a:xfrm>
          <a:prstGeom prst="flowChartAlternateProcess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Блок-схема: альтернативный процесс 15"/>
          <p:cNvSpPr/>
          <p:nvPr/>
        </p:nvSpPr>
        <p:spPr>
          <a:xfrm>
            <a:off x="1422085" y="4336245"/>
            <a:ext cx="2571768" cy="857256"/>
          </a:xfrm>
          <a:prstGeom prst="flowChartAlternateProcess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Блок-схема: альтернативный процесс 16"/>
          <p:cNvSpPr/>
          <p:nvPr/>
        </p:nvSpPr>
        <p:spPr>
          <a:xfrm>
            <a:off x="4922547" y="4322132"/>
            <a:ext cx="1714512" cy="857256"/>
          </a:xfrm>
          <a:prstGeom prst="flowChartAlternateProcess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Блок-схема: альтернативный процесс 17"/>
          <p:cNvSpPr/>
          <p:nvPr/>
        </p:nvSpPr>
        <p:spPr>
          <a:xfrm>
            <a:off x="4932769" y="5301208"/>
            <a:ext cx="1714512" cy="857256"/>
          </a:xfrm>
          <a:prstGeom prst="flowChartAlternateProcess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9" name="Прямая со стрелкой 18"/>
          <p:cNvCxnSpPr/>
          <p:nvPr/>
        </p:nvCxnSpPr>
        <p:spPr>
          <a:xfrm rot="16200000" flipH="1">
            <a:off x="3886696" y="4958170"/>
            <a:ext cx="1214446" cy="1000132"/>
          </a:xfrm>
          <a:prstGeom prst="straightConnector1">
            <a:avLst/>
          </a:prstGeom>
          <a:ln w="762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rot="5400000" flipH="1" flipV="1">
            <a:off x="3850977" y="5029608"/>
            <a:ext cx="1143007" cy="857255"/>
          </a:xfrm>
          <a:prstGeom prst="straightConnector1">
            <a:avLst/>
          </a:prstGeom>
          <a:ln w="762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 20"/>
          <p:cNvSpPr/>
          <p:nvPr/>
        </p:nvSpPr>
        <p:spPr>
          <a:xfrm>
            <a:off x="1403648" y="4314807"/>
            <a:ext cx="2396810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b="1" dirty="0" smtClean="0">
                <a:solidFill>
                  <a:srgbClr val="0000FF"/>
                </a:solidFill>
                <a:latin typeface="Comic Sans MS" pitchFamily="66" charset="0"/>
              </a:rPr>
              <a:t> 16-4</a:t>
            </a:r>
          </a:p>
          <a:p>
            <a:endParaRPr lang="ru-RU" sz="6000" b="1" dirty="0">
              <a:solidFill>
                <a:srgbClr val="0000FF"/>
              </a:solidFill>
              <a:latin typeface="Comic Sans MS" pitchFamily="66" charset="0"/>
            </a:endParaRPr>
          </a:p>
          <a:p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1422085" y="5373216"/>
            <a:ext cx="253306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b="1" dirty="0" smtClean="0">
                <a:solidFill>
                  <a:srgbClr val="0000FF"/>
                </a:solidFill>
                <a:latin typeface="Comic Sans MS" pitchFamily="66" charset="0"/>
              </a:rPr>
              <a:t>18-10</a:t>
            </a:r>
            <a:endParaRPr lang="ru-RU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4851109" y="4257041"/>
            <a:ext cx="145745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b="1" dirty="0" smtClean="0">
                <a:solidFill>
                  <a:srgbClr val="0000FF"/>
                </a:solidFill>
                <a:latin typeface="Comic Sans MS" pitchFamily="66" charset="0"/>
              </a:rPr>
              <a:t>=8 </a:t>
            </a:r>
            <a:endParaRPr lang="ru-RU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4884463" y="5278793"/>
            <a:ext cx="192713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b="1" dirty="0">
                <a:solidFill>
                  <a:srgbClr val="0000FF"/>
                </a:solidFill>
                <a:latin typeface="Comic Sans MS" pitchFamily="66" charset="0"/>
              </a:rPr>
              <a:t>=</a:t>
            </a:r>
            <a:r>
              <a:rPr lang="ru-RU" sz="6000" b="1" dirty="0" smtClean="0">
                <a:solidFill>
                  <a:srgbClr val="0000FF"/>
                </a:solidFill>
                <a:latin typeface="Comic Sans MS" pitchFamily="66" charset="0"/>
              </a:rPr>
              <a:t>12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5371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43994" y="4716441"/>
            <a:ext cx="29514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4000" b="1" kern="0" dirty="0" smtClean="0">
                <a:solidFill>
                  <a:prstClr val="black"/>
                </a:solidFill>
                <a:latin typeface="Comic Sans MS" pitchFamily="66" charset="0"/>
              </a:rPr>
              <a:t>13   3 =10</a:t>
            </a:r>
            <a:endParaRPr lang="ru-RU" altLang="ru-RU" sz="4000" b="1" kern="0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12127" y="4070110"/>
            <a:ext cx="29514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4000" b="1" kern="0" dirty="0" smtClean="0">
                <a:solidFill>
                  <a:prstClr val="black"/>
                </a:solidFill>
                <a:latin typeface="Comic Sans MS" pitchFamily="66" charset="0"/>
              </a:rPr>
              <a:t>11   5 =16</a:t>
            </a:r>
            <a:endParaRPr lang="ru-RU" altLang="ru-RU" sz="4000" b="1" kern="0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52808" y="3420437"/>
            <a:ext cx="29514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4000" b="1" kern="0" dirty="0" smtClean="0">
                <a:solidFill>
                  <a:prstClr val="black"/>
                </a:solidFill>
                <a:latin typeface="Comic Sans MS" pitchFamily="66" charset="0"/>
              </a:rPr>
              <a:t>16   3 =19</a:t>
            </a:r>
            <a:endParaRPr lang="ru-RU" altLang="ru-RU" sz="4000" b="1" kern="0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83880" y="1985358"/>
            <a:ext cx="29514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4000" b="1" kern="0" dirty="0" smtClean="0">
                <a:solidFill>
                  <a:prstClr val="black"/>
                </a:solidFill>
                <a:latin typeface="Comic Sans MS" pitchFamily="66" charset="0"/>
              </a:rPr>
              <a:t>10   9= 19</a:t>
            </a:r>
            <a:endParaRPr lang="ru-RU" altLang="ru-RU" sz="4000" b="1" kern="0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440935" y="1400582"/>
            <a:ext cx="29514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4000" b="1" kern="0" dirty="0" smtClean="0">
                <a:solidFill>
                  <a:prstClr val="black"/>
                </a:solidFill>
                <a:latin typeface="Comic Sans MS" pitchFamily="66" charset="0"/>
              </a:rPr>
              <a:t>19   2</a:t>
            </a:r>
            <a:r>
              <a:rPr lang="ru-RU" altLang="ru-RU" sz="4000" b="1" kern="0" dirty="0">
                <a:solidFill>
                  <a:prstClr val="black"/>
                </a:solidFill>
                <a:latin typeface="Comic Sans MS" pitchFamily="66" charset="0"/>
              </a:rPr>
              <a:t>= 17</a:t>
            </a:r>
            <a:endParaRPr lang="ru-RU" sz="40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427984" y="2028368"/>
            <a:ext cx="317426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4000" b="1" kern="0" dirty="0" smtClean="0">
                <a:solidFill>
                  <a:prstClr val="black"/>
                </a:solidFill>
                <a:latin typeface="Comic Sans MS" pitchFamily="66" charset="0"/>
              </a:rPr>
              <a:t>16   2</a:t>
            </a:r>
            <a:r>
              <a:rPr lang="ru-RU" altLang="ru-RU" sz="4000" b="1" kern="0" dirty="0">
                <a:solidFill>
                  <a:prstClr val="black"/>
                </a:solidFill>
                <a:latin typeface="Comic Sans MS" pitchFamily="66" charset="0"/>
              </a:rPr>
              <a:t>= 18 </a:t>
            </a:r>
            <a:endParaRPr lang="ru-RU" sz="40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90730" y="1385197"/>
            <a:ext cx="29514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4000" b="1" kern="0" dirty="0" smtClean="0">
                <a:solidFill>
                  <a:prstClr val="black"/>
                </a:solidFill>
                <a:latin typeface="Comic Sans MS" pitchFamily="66" charset="0"/>
              </a:rPr>
              <a:t>17   3= </a:t>
            </a:r>
            <a:r>
              <a:rPr lang="ru-RU" altLang="ru-RU" sz="4000" b="1" kern="0" dirty="0">
                <a:solidFill>
                  <a:prstClr val="black"/>
                </a:solidFill>
                <a:latin typeface="Comic Sans MS" pitchFamily="66" charset="0"/>
              </a:rPr>
              <a:t>14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440935" y="772048"/>
            <a:ext cx="29514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4000" b="1" kern="0" dirty="0">
                <a:solidFill>
                  <a:prstClr val="black"/>
                </a:solidFill>
                <a:latin typeface="Comic Sans MS" pitchFamily="66" charset="0"/>
              </a:rPr>
              <a:t>13 </a:t>
            </a:r>
            <a:r>
              <a:rPr lang="ru-RU" altLang="ru-RU" sz="4000" b="1" kern="0" dirty="0" smtClean="0">
                <a:solidFill>
                  <a:prstClr val="black"/>
                </a:solidFill>
                <a:latin typeface="Comic Sans MS" pitchFamily="66" charset="0"/>
              </a:rPr>
              <a:t>  2</a:t>
            </a:r>
            <a:r>
              <a:rPr lang="ru-RU" altLang="ru-RU" sz="4000" b="1" kern="0" dirty="0">
                <a:solidFill>
                  <a:prstClr val="black"/>
                </a:solidFill>
                <a:latin typeface="Comic Sans MS" pitchFamily="66" charset="0"/>
              </a:rPr>
              <a:t>= 15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83568" y="692696"/>
            <a:ext cx="29514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4000" b="1" kern="0" dirty="0" smtClean="0">
                <a:solidFill>
                  <a:prstClr val="black"/>
                </a:solidFill>
                <a:latin typeface="Comic Sans MS" pitchFamily="66" charset="0"/>
              </a:rPr>
              <a:t>12   5= </a:t>
            </a:r>
            <a:r>
              <a:rPr lang="ru-RU" altLang="ru-RU" sz="4000" b="1" kern="0" dirty="0">
                <a:solidFill>
                  <a:prstClr val="black"/>
                </a:solidFill>
                <a:latin typeface="Comic Sans MS" pitchFamily="66" charset="0"/>
              </a:rPr>
              <a:t>17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419170" y="4810628"/>
            <a:ext cx="29514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4000" b="1" kern="0" dirty="0" smtClean="0">
                <a:solidFill>
                  <a:prstClr val="black"/>
                </a:solidFill>
                <a:latin typeface="Comic Sans MS" pitchFamily="66" charset="0"/>
              </a:rPr>
              <a:t>18   3 =15</a:t>
            </a:r>
            <a:endParaRPr lang="ru-RU" altLang="ru-RU" sz="4000" b="1" kern="0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387303" y="4164297"/>
            <a:ext cx="29514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4000" b="1" kern="0" dirty="0" smtClean="0">
                <a:solidFill>
                  <a:prstClr val="black"/>
                </a:solidFill>
                <a:latin typeface="Comic Sans MS" pitchFamily="66" charset="0"/>
              </a:rPr>
              <a:t>11   7 =18</a:t>
            </a:r>
            <a:endParaRPr lang="ru-RU" altLang="ru-RU" sz="4000" b="1" kern="0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427984" y="3514624"/>
            <a:ext cx="29514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4000" b="1" kern="0" dirty="0" smtClean="0">
                <a:solidFill>
                  <a:prstClr val="black"/>
                </a:solidFill>
                <a:latin typeface="Comic Sans MS" pitchFamily="66" charset="0"/>
              </a:rPr>
              <a:t>12   3 =15</a:t>
            </a:r>
            <a:endParaRPr lang="ru-RU" altLang="ru-RU" sz="4000" b="1" kern="0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403648" y="677311"/>
            <a:ext cx="49725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4000" b="1" kern="0" dirty="0">
                <a:solidFill>
                  <a:prstClr val="black"/>
                </a:solidFill>
                <a:latin typeface="Comic Sans MS" pitchFamily="66" charset="0"/>
              </a:rPr>
              <a:t>+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478933" y="1331705"/>
            <a:ext cx="49725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4000" b="1" kern="0" dirty="0" smtClean="0">
                <a:solidFill>
                  <a:prstClr val="black"/>
                </a:solidFill>
                <a:latin typeface="Comic Sans MS" pitchFamily="66" charset="0"/>
              </a:rPr>
              <a:t>-</a:t>
            </a:r>
            <a:endParaRPr lang="ru-RU" altLang="ru-RU" sz="4000" b="1" kern="0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465224" y="1972677"/>
            <a:ext cx="49725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4000" b="1" kern="0" dirty="0">
                <a:solidFill>
                  <a:prstClr val="black"/>
                </a:solidFill>
                <a:latin typeface="Comic Sans MS" pitchFamily="66" charset="0"/>
              </a:rPr>
              <a:t>+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5231282" y="772048"/>
            <a:ext cx="49725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4000" b="1" kern="0" dirty="0">
                <a:solidFill>
                  <a:prstClr val="black"/>
                </a:solidFill>
                <a:latin typeface="Comic Sans MS" pitchFamily="66" charset="0"/>
              </a:rPr>
              <a:t>+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5208137" y="1350452"/>
            <a:ext cx="49725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4000" b="1" kern="0" dirty="0" smtClean="0">
                <a:solidFill>
                  <a:prstClr val="black"/>
                </a:solidFill>
                <a:latin typeface="Comic Sans MS" pitchFamily="66" charset="0"/>
              </a:rPr>
              <a:t>-</a:t>
            </a:r>
            <a:endParaRPr lang="ru-RU" altLang="ru-RU" sz="4000" b="1" kern="0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208137" y="2025295"/>
            <a:ext cx="49725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4000" b="1" kern="0" dirty="0">
                <a:solidFill>
                  <a:prstClr val="black"/>
                </a:solidFill>
                <a:latin typeface="Comic Sans MS" pitchFamily="66" charset="0"/>
              </a:rPr>
              <a:t>+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1478933" y="3410489"/>
            <a:ext cx="49725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4000" b="1" kern="0" dirty="0">
                <a:solidFill>
                  <a:prstClr val="black"/>
                </a:solidFill>
                <a:latin typeface="Comic Sans MS" pitchFamily="66" charset="0"/>
              </a:rPr>
              <a:t>+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1403648" y="4008555"/>
            <a:ext cx="49725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4000" b="1" kern="0" dirty="0">
                <a:solidFill>
                  <a:prstClr val="black"/>
                </a:solidFill>
                <a:latin typeface="Comic Sans MS" pitchFamily="66" charset="0"/>
              </a:rPr>
              <a:t>+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1478933" y="4706493"/>
            <a:ext cx="49725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4000" b="1" kern="0" dirty="0" smtClean="0">
                <a:solidFill>
                  <a:prstClr val="black"/>
                </a:solidFill>
                <a:latin typeface="Comic Sans MS" pitchFamily="66" charset="0"/>
              </a:rPr>
              <a:t>-</a:t>
            </a:r>
            <a:endParaRPr lang="ru-RU" altLang="ru-RU" sz="4000" b="1" kern="0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5231282" y="3514624"/>
            <a:ext cx="49725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4000" b="1" kern="0" dirty="0">
                <a:solidFill>
                  <a:prstClr val="black"/>
                </a:solidFill>
                <a:latin typeface="Comic Sans MS" pitchFamily="66" charset="0"/>
              </a:rPr>
              <a:t>+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5181019" y="4164297"/>
            <a:ext cx="49725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4000" b="1" kern="0" dirty="0">
                <a:solidFill>
                  <a:prstClr val="black"/>
                </a:solidFill>
                <a:latin typeface="Comic Sans MS" pitchFamily="66" charset="0"/>
              </a:rPr>
              <a:t>+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5208137" y="4795549"/>
            <a:ext cx="49725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4000" b="1" kern="0" dirty="0" smtClean="0">
                <a:solidFill>
                  <a:prstClr val="black"/>
                </a:solidFill>
                <a:latin typeface="Comic Sans MS" pitchFamily="66" charset="0"/>
              </a:rPr>
              <a:t>-</a:t>
            </a:r>
            <a:endParaRPr lang="ru-RU" altLang="ru-RU" sz="4000" b="1" kern="0" dirty="0">
              <a:solidFill>
                <a:prstClr val="black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9014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256" y="404664"/>
            <a:ext cx="8476624" cy="6120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066822" y="1998524"/>
            <a:ext cx="864096" cy="864096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977555" y="1991553"/>
            <a:ext cx="864096" cy="864096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4000" b="1" kern="0" dirty="0" smtClean="0">
                <a:solidFill>
                  <a:prstClr val="black"/>
                </a:solidFill>
                <a:latin typeface="Comic Sans MS" pitchFamily="66" charset="0"/>
              </a:rPr>
              <a:t>1</a:t>
            </a:r>
            <a:endParaRPr lang="ru-RU" altLang="ru-RU" sz="4000" b="1" kern="0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884368" y="1991553"/>
            <a:ext cx="864096" cy="864096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4000" b="1" kern="0" dirty="0" smtClean="0">
                <a:solidFill>
                  <a:prstClr val="black"/>
                </a:solidFill>
                <a:latin typeface="Comic Sans MS" pitchFamily="66" charset="0"/>
              </a:rPr>
              <a:t>5</a:t>
            </a:r>
            <a:endParaRPr lang="ru-RU" altLang="ru-RU" sz="4000" b="1" kern="0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87382" y="5166119"/>
            <a:ext cx="864096" cy="864096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4000" b="1" kern="0" dirty="0" smtClean="0">
                <a:solidFill>
                  <a:prstClr val="black"/>
                </a:solidFill>
                <a:latin typeface="Comic Sans MS" pitchFamily="66" charset="0"/>
              </a:rPr>
              <a:t>7</a:t>
            </a:r>
            <a:endParaRPr lang="ru-RU" altLang="ru-RU" sz="4000" b="1" kern="0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094165" y="5194633"/>
            <a:ext cx="864096" cy="864096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4000" b="1" kern="0" dirty="0" smtClean="0">
                <a:solidFill>
                  <a:prstClr val="black"/>
                </a:solidFill>
                <a:latin typeface="Comic Sans MS" pitchFamily="66" charset="0"/>
              </a:rPr>
              <a:t>9</a:t>
            </a:r>
            <a:endParaRPr lang="ru-RU" altLang="ru-RU" sz="4000" b="1" kern="0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728472" y="2015989"/>
            <a:ext cx="864096" cy="864096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4800" b="1" kern="0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</a:t>
            </a:r>
            <a:r>
              <a:rPr lang="ru-RU" sz="4800" b="1" kern="0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0</a:t>
            </a:r>
            <a:endParaRPr lang="ru-RU" sz="4800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066822" y="1991553"/>
            <a:ext cx="864096" cy="864096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4000" b="1" kern="0" dirty="0" smtClean="0">
                <a:solidFill>
                  <a:prstClr val="black"/>
                </a:solidFill>
                <a:latin typeface="Comic Sans MS" pitchFamily="66" charset="0"/>
              </a:rPr>
              <a:t>2</a:t>
            </a:r>
            <a:endParaRPr lang="ru-RU" altLang="ru-RU" sz="4000" b="1" kern="0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39552" y="2012466"/>
            <a:ext cx="864096" cy="864096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kern="0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</a:t>
            </a:r>
            <a:r>
              <a:rPr lang="ru-RU" sz="4800" b="1" kern="0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0</a:t>
            </a:r>
            <a:endParaRPr lang="ru-RU" sz="48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372200" y="2008751"/>
            <a:ext cx="864096" cy="864096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4800" b="1" kern="0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</a:t>
            </a:r>
            <a:r>
              <a:rPr lang="ru-RU" sz="4800" b="1" kern="0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0</a:t>
            </a:r>
            <a:endParaRPr lang="ru-RU" sz="4800" dirty="0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763688" y="5157192"/>
            <a:ext cx="864096" cy="864096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4800" b="1" kern="0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</a:t>
            </a:r>
            <a:r>
              <a:rPr lang="ru-RU" sz="4800" b="1" kern="0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0</a:t>
            </a:r>
            <a:endParaRPr lang="ru-RU" sz="4800" dirty="0">
              <a:solidFill>
                <a:prstClr val="white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592568" y="5157192"/>
            <a:ext cx="864096" cy="864096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4800" b="1" kern="0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</a:t>
            </a:r>
            <a:r>
              <a:rPr lang="ru-RU" sz="4800" b="1" kern="0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0</a:t>
            </a:r>
            <a:endParaRPr lang="ru-RU" sz="4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5173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186" b="100000" l="0" r="9701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268760"/>
            <a:ext cx="3190875" cy="348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990" b="96263" l="9697" r="8969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484784"/>
            <a:ext cx="720080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990" b="96263" l="9697" r="8969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0111" y="1484784"/>
            <a:ext cx="720080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990" b="96263" l="9697" r="8969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0806" y="1484784"/>
            <a:ext cx="720080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990" b="96263" l="9697" r="8969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484784"/>
            <a:ext cx="720080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990" b="96263" l="9697" r="8969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484784"/>
            <a:ext cx="720080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990" b="96263" l="9697" r="8969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484784"/>
            <a:ext cx="720080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1351419" y="5445224"/>
            <a:ext cx="5707073" cy="933638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1" i="0" u="none" strike="noStrike" kern="0" cap="none" spc="0" normalizeH="0" baseline="0" noProof="0" dirty="0" smtClean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1</a:t>
            </a:r>
            <a:r>
              <a:rPr kumimoji="0" lang="ru-RU" sz="9600" b="1" i="0" u="none" strike="noStrike" kern="0" cap="none" spc="0" normalizeH="0" baseline="0" noProof="0" dirty="0" smtClean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0 + 9 = 19</a:t>
            </a: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990" b="96263" l="9697" r="8969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1506669"/>
            <a:ext cx="720080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990" b="96263" l="9697" r="8969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1484784"/>
            <a:ext cx="720080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990" b="96263" l="9697" r="8969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512370"/>
            <a:ext cx="720080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9167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186" b="100000" l="0" r="9701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243424"/>
            <a:ext cx="3190875" cy="348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990" b="96263" l="9697" r="8969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497894"/>
            <a:ext cx="720080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990" b="96263" l="9697" r="8969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5300" y="1497894"/>
            <a:ext cx="720080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990" b="96263" l="9697" r="8969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4523" y="1484784"/>
            <a:ext cx="720080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990" b="96263" l="9697" r="8969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9885" y="1484784"/>
            <a:ext cx="720080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990" b="96263" l="9697" r="8969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6356" y="1477268"/>
            <a:ext cx="720080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990" b="96263" l="9697" r="8969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8811" y="1484784"/>
            <a:ext cx="720080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1351419" y="5445224"/>
            <a:ext cx="5707073" cy="933638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>
              <a:defRPr/>
            </a:pPr>
            <a:r>
              <a:rPr lang="en-US" sz="9600" b="1" kern="0" dirty="0" smtClean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</a:t>
            </a:r>
            <a:r>
              <a:rPr lang="ru-RU" sz="9600" b="1" kern="0" dirty="0" smtClean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9 </a:t>
            </a:r>
            <a:r>
              <a:rPr lang="ru-RU" sz="9600" b="1" kern="0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- </a:t>
            </a:r>
            <a:r>
              <a:rPr lang="ru-RU" sz="9600" b="1" kern="0" dirty="0" smtClean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9 </a:t>
            </a:r>
            <a:r>
              <a:rPr lang="ru-RU" sz="9600" b="1" kern="0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= 10</a:t>
            </a: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990" b="96263" l="9697" r="8969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9897" y="1497894"/>
            <a:ext cx="720080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990" b="96263" l="9697" r="8969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1497894"/>
            <a:ext cx="720080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990" b="96263" l="9697" r="8969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4168" y="1508837"/>
            <a:ext cx="720080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074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186" b="100000" l="0" r="9701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325245"/>
            <a:ext cx="3190875" cy="348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990" b="96263" l="9697" r="8969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484784"/>
            <a:ext cx="720080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990" b="96263" l="9697" r="8969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1512007"/>
            <a:ext cx="720080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990" b="96263" l="9697" r="8969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5139" y="1484784"/>
            <a:ext cx="720080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990" b="96263" l="9697" r="8969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484784"/>
            <a:ext cx="720080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990" b="96263" l="9697" r="8969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8421" y="1484144"/>
            <a:ext cx="720080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990" b="96263" l="9697" r="8969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484144"/>
            <a:ext cx="720080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1351419" y="5445224"/>
            <a:ext cx="6676965" cy="933638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>
              <a:defRPr/>
            </a:pPr>
            <a:r>
              <a:rPr lang="en-US" sz="9600" b="1" kern="0" dirty="0" smtClean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</a:t>
            </a:r>
            <a:r>
              <a:rPr lang="ru-RU" sz="9600" b="1" kern="0" dirty="0" smtClean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9 </a:t>
            </a:r>
            <a:r>
              <a:rPr lang="ru-RU" sz="9600" b="1" kern="0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- </a:t>
            </a:r>
            <a:r>
              <a:rPr lang="ru-RU" sz="9600" b="1" kern="0" dirty="0" smtClean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10 </a:t>
            </a:r>
            <a:r>
              <a:rPr lang="ru-RU" sz="9600" b="1" kern="0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= </a:t>
            </a:r>
            <a:r>
              <a:rPr lang="ru-RU" sz="9600" b="1" kern="0" dirty="0" smtClean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9</a:t>
            </a:r>
            <a:endParaRPr lang="ru-RU" sz="9600" b="1" kern="0" dirty="0">
              <a:ln w="11430"/>
              <a:solidFill>
                <a:prstClr val="black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990" b="96263" l="9697" r="8969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1484144"/>
            <a:ext cx="720080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990" b="96263" l="9697" r="8969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1484144"/>
            <a:ext cx="720080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990" b="96263" l="9697" r="8969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0720" y="1484784"/>
            <a:ext cx="720080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3305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8424936" cy="6254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693341"/>
            <a:ext cx="496441" cy="570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2693341"/>
            <a:ext cx="504056" cy="578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0595" y="3809497"/>
            <a:ext cx="483654" cy="61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0594" y="4653136"/>
            <a:ext cx="483654" cy="540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5465352"/>
            <a:ext cx="835719" cy="58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8467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2656"/>
            <a:ext cx="8712968" cy="2736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518" y="3829050"/>
            <a:ext cx="8352928" cy="1688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5661248"/>
            <a:ext cx="58674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666751" y="430612"/>
            <a:ext cx="12241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0070C0"/>
                </a:solidFill>
                <a:cs typeface="Times New Roman" panose="02020603050405020304" pitchFamily="18" charset="0"/>
              </a:rPr>
              <a:t>=</a:t>
            </a:r>
            <a:r>
              <a:rPr lang="en-US" sz="4400" b="1" dirty="0" smtClean="0">
                <a:solidFill>
                  <a:srgbClr val="0070C0"/>
                </a:solidFill>
                <a:cs typeface="Times New Roman" panose="02020603050405020304" pitchFamily="18" charset="0"/>
              </a:rPr>
              <a:t>9</a:t>
            </a:r>
            <a:endParaRPr lang="ru-RU" sz="4400" b="1" dirty="0">
              <a:solidFill>
                <a:srgbClr val="0070C0"/>
              </a:solidFill>
              <a:cs typeface="Times New Roman" panose="02020603050405020304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1584228" y="4078112"/>
            <a:ext cx="504056" cy="576064"/>
          </a:xfrm>
          <a:prstGeom prst="ellipse">
            <a:avLst/>
          </a:prstGeom>
          <a:solidFill>
            <a:srgbClr val="E2DA2E"/>
          </a:solidFill>
          <a:ln w="25400" cap="flat" cmpd="sng" algn="ctr">
            <a:solidFill>
              <a:srgbClr val="E2DA2E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&gt;</a:t>
            </a:r>
            <a:endParaRPr kumimoji="0" lang="ru-RU" sz="4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50087" y="1268760"/>
            <a:ext cx="12241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rgbClr val="0070C0"/>
                </a:solidFill>
                <a:cs typeface="Times New Roman" panose="02020603050405020304" pitchFamily="18" charset="0"/>
              </a:rPr>
              <a:t>=</a:t>
            </a:r>
            <a:r>
              <a:rPr lang="en-US" sz="4400" b="1" dirty="0" smtClean="0">
                <a:solidFill>
                  <a:srgbClr val="0070C0"/>
                </a:solidFill>
                <a:cs typeface="Times New Roman" panose="02020603050405020304" pitchFamily="18" charset="0"/>
              </a:rPr>
              <a:t>10</a:t>
            </a:r>
            <a:endParaRPr lang="ru-RU" sz="4400" b="1" dirty="0">
              <a:solidFill>
                <a:srgbClr val="0070C0"/>
              </a:solidFill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66751" y="2132856"/>
            <a:ext cx="12241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rgbClr val="0070C0"/>
                </a:solidFill>
                <a:cs typeface="Times New Roman" panose="02020603050405020304" pitchFamily="18" charset="0"/>
              </a:rPr>
              <a:t>=</a:t>
            </a:r>
            <a:r>
              <a:rPr lang="en-US" sz="4400" b="1" dirty="0" smtClean="0">
                <a:solidFill>
                  <a:srgbClr val="0070C0"/>
                </a:solidFill>
                <a:cs typeface="Times New Roman" panose="02020603050405020304" pitchFamily="18" charset="0"/>
              </a:rPr>
              <a:t>19</a:t>
            </a:r>
            <a:endParaRPr lang="ru-RU" sz="4400" b="1" dirty="0">
              <a:solidFill>
                <a:srgbClr val="0070C0"/>
              </a:solidFill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07904" y="435935"/>
            <a:ext cx="12241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rgbClr val="0070C0"/>
                </a:solidFill>
                <a:cs typeface="Times New Roman" panose="02020603050405020304" pitchFamily="18" charset="0"/>
              </a:rPr>
              <a:t>=</a:t>
            </a:r>
            <a:r>
              <a:rPr lang="en-US" sz="4400" b="1" dirty="0" smtClean="0">
                <a:solidFill>
                  <a:srgbClr val="0070C0"/>
                </a:solidFill>
                <a:cs typeface="Times New Roman" panose="02020603050405020304" pitchFamily="18" charset="0"/>
              </a:rPr>
              <a:t>13</a:t>
            </a:r>
            <a:endParaRPr lang="ru-RU" sz="4400" b="1" dirty="0">
              <a:solidFill>
                <a:srgbClr val="0070C0"/>
              </a:solidFill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678609" y="1268759"/>
            <a:ext cx="12241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rgbClr val="0070C0"/>
                </a:solidFill>
                <a:cs typeface="Times New Roman" panose="02020603050405020304" pitchFamily="18" charset="0"/>
              </a:rPr>
              <a:t>=</a:t>
            </a:r>
            <a:r>
              <a:rPr lang="en-US" sz="4400" b="1" dirty="0" smtClean="0">
                <a:solidFill>
                  <a:srgbClr val="0070C0"/>
                </a:solidFill>
                <a:cs typeface="Times New Roman" panose="02020603050405020304" pitchFamily="18" charset="0"/>
              </a:rPr>
              <a:t>18</a:t>
            </a:r>
            <a:endParaRPr lang="ru-RU" sz="4400" b="1" dirty="0">
              <a:solidFill>
                <a:srgbClr val="0070C0"/>
              </a:solidFill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733237" y="2057274"/>
            <a:ext cx="12241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rgbClr val="0070C0"/>
                </a:solidFill>
                <a:cs typeface="Times New Roman" panose="02020603050405020304" pitchFamily="18" charset="0"/>
              </a:rPr>
              <a:t>=</a:t>
            </a:r>
            <a:r>
              <a:rPr lang="en-US" sz="4400" b="1" dirty="0" smtClean="0">
                <a:solidFill>
                  <a:srgbClr val="0070C0"/>
                </a:solidFill>
                <a:cs typeface="Times New Roman" panose="02020603050405020304" pitchFamily="18" charset="0"/>
              </a:rPr>
              <a:t>19</a:t>
            </a:r>
            <a:endParaRPr lang="ru-RU" sz="4400" b="1" dirty="0">
              <a:solidFill>
                <a:srgbClr val="0070C0"/>
              </a:solidFill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652120" y="435935"/>
            <a:ext cx="12241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rgbClr val="0070C0"/>
                </a:solidFill>
                <a:cs typeface="Times New Roman" panose="02020603050405020304" pitchFamily="18" charset="0"/>
              </a:rPr>
              <a:t>=</a:t>
            </a:r>
            <a:r>
              <a:rPr lang="en-US" sz="4400" b="1" dirty="0" smtClean="0">
                <a:solidFill>
                  <a:srgbClr val="0070C0"/>
                </a:solidFill>
                <a:cs typeface="Times New Roman" panose="02020603050405020304" pitchFamily="18" charset="0"/>
              </a:rPr>
              <a:t>13</a:t>
            </a:r>
            <a:endParaRPr lang="ru-RU" sz="4400" b="1" dirty="0">
              <a:solidFill>
                <a:srgbClr val="0070C0"/>
              </a:solidFill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580112" y="1219126"/>
            <a:ext cx="12241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rgbClr val="0070C0"/>
                </a:solidFill>
                <a:cs typeface="Times New Roman" panose="02020603050405020304" pitchFamily="18" charset="0"/>
              </a:rPr>
              <a:t>=</a:t>
            </a:r>
            <a:r>
              <a:rPr lang="en-US" sz="4400" b="1" dirty="0" smtClean="0">
                <a:solidFill>
                  <a:srgbClr val="0070C0"/>
                </a:solidFill>
                <a:cs typeface="Times New Roman" panose="02020603050405020304" pitchFamily="18" charset="0"/>
              </a:rPr>
              <a:t>19</a:t>
            </a:r>
            <a:endParaRPr lang="ru-RU" sz="4400" b="1" dirty="0">
              <a:solidFill>
                <a:srgbClr val="0070C0"/>
              </a:solidFill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652120" y="2132856"/>
            <a:ext cx="12241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rgbClr val="0070C0"/>
                </a:solidFill>
                <a:cs typeface="Times New Roman" panose="02020603050405020304" pitchFamily="18" charset="0"/>
              </a:rPr>
              <a:t>=</a:t>
            </a:r>
            <a:r>
              <a:rPr lang="en-US" sz="4400" b="1" dirty="0" smtClean="0">
                <a:solidFill>
                  <a:srgbClr val="0070C0"/>
                </a:solidFill>
                <a:cs typeface="Times New Roman" panose="02020603050405020304" pitchFamily="18" charset="0"/>
              </a:rPr>
              <a:t>17</a:t>
            </a:r>
            <a:endParaRPr lang="ru-RU" sz="4400" b="1" dirty="0">
              <a:solidFill>
                <a:srgbClr val="0070C0"/>
              </a:solidFill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812360" y="509963"/>
            <a:ext cx="12241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rgbClr val="0070C0"/>
                </a:solidFill>
                <a:cs typeface="Times New Roman" panose="02020603050405020304" pitchFamily="18" charset="0"/>
              </a:rPr>
              <a:t>=</a:t>
            </a:r>
            <a:r>
              <a:rPr lang="en-US" sz="4400" b="1" dirty="0" smtClean="0">
                <a:solidFill>
                  <a:srgbClr val="0070C0"/>
                </a:solidFill>
                <a:cs typeface="Times New Roman" panose="02020603050405020304" pitchFamily="18" charset="0"/>
              </a:rPr>
              <a:t>10</a:t>
            </a:r>
            <a:endParaRPr lang="ru-RU" sz="4400" b="1" dirty="0">
              <a:solidFill>
                <a:srgbClr val="0070C0"/>
              </a:solidFill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901064" y="1287833"/>
            <a:ext cx="12241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rgbClr val="0070C0"/>
                </a:solidFill>
                <a:cs typeface="Times New Roman" panose="02020603050405020304" pitchFamily="18" charset="0"/>
              </a:rPr>
              <a:t>=</a:t>
            </a:r>
            <a:r>
              <a:rPr lang="en-US" sz="4400" b="1" dirty="0" smtClean="0">
                <a:solidFill>
                  <a:srgbClr val="0070C0"/>
                </a:solidFill>
                <a:cs typeface="Times New Roman" panose="02020603050405020304" pitchFamily="18" charset="0"/>
              </a:rPr>
              <a:t>12</a:t>
            </a:r>
            <a:endParaRPr lang="ru-RU" sz="4400" b="1" dirty="0">
              <a:solidFill>
                <a:srgbClr val="0070C0"/>
              </a:solidFill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904278" y="2057274"/>
            <a:ext cx="12241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0070C0"/>
                </a:solidFill>
                <a:cs typeface="Times New Roman" panose="02020603050405020304" pitchFamily="18" charset="0"/>
              </a:rPr>
              <a:t>=</a:t>
            </a:r>
            <a:r>
              <a:rPr lang="en-US" sz="4400" b="1" dirty="0" smtClean="0">
                <a:solidFill>
                  <a:srgbClr val="0070C0"/>
                </a:solidFill>
                <a:cs typeface="Times New Roman" panose="02020603050405020304" pitchFamily="18" charset="0"/>
              </a:rPr>
              <a:t>0</a:t>
            </a:r>
            <a:endParaRPr lang="ru-RU" sz="4400" b="1" dirty="0">
              <a:solidFill>
                <a:srgbClr val="0070C0"/>
              </a:solidFill>
              <a:cs typeface="Times New Roman" panose="02020603050405020304" pitchFamily="18" charset="0"/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1584228" y="4845110"/>
            <a:ext cx="504056" cy="576064"/>
          </a:xfrm>
          <a:prstGeom prst="ellipse">
            <a:avLst/>
          </a:prstGeom>
          <a:solidFill>
            <a:srgbClr val="E2DA2E"/>
          </a:solidFill>
          <a:ln w="25400" cap="flat" cmpd="sng" algn="ctr">
            <a:solidFill>
              <a:srgbClr val="E2DA2E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&gt;</a:t>
            </a:r>
            <a:endParaRPr kumimoji="0" lang="ru-RU" sz="4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98410" y="3594714"/>
            <a:ext cx="7858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14</a:t>
            </a:r>
            <a:endParaRPr kumimoji="0" lang="ru-RU" sz="3200" b="1" i="0" u="none" strike="noStrike" kern="0" cap="none" spc="0" normalizeH="0" baseline="0" noProof="0" dirty="0">
              <a:ln>
                <a:solidFill>
                  <a:srgbClr val="0070C0"/>
                </a:solidFill>
              </a:ln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55576" y="4502668"/>
            <a:ext cx="7858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0" cap="none" spc="0" normalizeH="0" baseline="0" noProof="0" dirty="0" smtClean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1</a:t>
            </a:r>
            <a:r>
              <a:rPr kumimoji="0" lang="en-US" sz="3200" b="1" i="0" u="none" strike="noStrike" kern="0" cap="none" spc="0" normalizeH="0" baseline="0" noProof="0" dirty="0" smtClean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9</a:t>
            </a:r>
            <a:endParaRPr kumimoji="0" lang="ru-RU" sz="3200" b="1" i="0" u="none" strike="noStrike" kern="0" cap="none" spc="0" normalizeH="0" baseline="0" noProof="0" dirty="0">
              <a:ln>
                <a:solidFill>
                  <a:srgbClr val="0070C0"/>
                </a:solidFill>
              </a:ln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733237" y="3591618"/>
            <a:ext cx="7858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0" cap="none" spc="0" normalizeH="0" baseline="0" noProof="0" dirty="0" smtClean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1</a:t>
            </a:r>
            <a:r>
              <a:rPr kumimoji="0" lang="en-US" sz="3200" b="1" i="0" u="none" strike="noStrike" kern="0" cap="none" spc="0" normalizeH="0" baseline="0" noProof="0" dirty="0" smtClean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7</a:t>
            </a:r>
            <a:endParaRPr kumimoji="0" lang="ru-RU" sz="3200" b="1" i="0" u="none" strike="noStrike" kern="0" cap="none" spc="0" normalizeH="0" baseline="0" noProof="0" dirty="0">
              <a:ln>
                <a:solidFill>
                  <a:srgbClr val="0070C0"/>
                </a:solidFill>
              </a:ln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780402" y="4495597"/>
            <a:ext cx="7858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0" cap="none" spc="0" normalizeH="0" baseline="0" noProof="0" dirty="0" smtClean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1</a:t>
            </a:r>
            <a:r>
              <a:rPr kumimoji="0" lang="en-US" sz="3200" b="1" i="0" u="none" strike="noStrike" kern="0" cap="none" spc="0" normalizeH="0" baseline="0" noProof="0" dirty="0" smtClean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3</a:t>
            </a:r>
            <a:endParaRPr kumimoji="0" lang="ru-RU" sz="3200" b="1" i="0" u="none" strike="noStrike" kern="0" cap="none" spc="0" normalizeH="0" baseline="0" noProof="0" dirty="0">
              <a:ln>
                <a:solidFill>
                  <a:srgbClr val="0070C0"/>
                </a:solidFill>
              </a:ln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700049" y="3591618"/>
            <a:ext cx="7858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0" cap="none" spc="0" normalizeH="0" baseline="0" noProof="0" dirty="0" smtClean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1</a:t>
            </a:r>
            <a:endParaRPr kumimoji="0" lang="ru-RU" sz="3200" b="1" i="0" u="none" strike="noStrike" kern="0" cap="none" spc="0" normalizeH="0" baseline="0" noProof="0" dirty="0">
              <a:ln>
                <a:solidFill>
                  <a:srgbClr val="0070C0"/>
                </a:solidFill>
              </a:ln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660232" y="4530132"/>
            <a:ext cx="7858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0" cap="none" spc="0" normalizeH="0" baseline="0" noProof="0" dirty="0" smtClean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1</a:t>
            </a:r>
            <a:r>
              <a:rPr kumimoji="0" lang="en-US" sz="3200" b="1" i="0" u="none" strike="noStrike" kern="0" cap="none" spc="0" normalizeH="0" baseline="0" noProof="0" dirty="0" smtClean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4</a:t>
            </a:r>
            <a:endParaRPr kumimoji="0" lang="ru-RU" sz="3200" b="1" i="0" u="none" strike="noStrike" kern="0" cap="none" spc="0" normalizeH="0" baseline="0" noProof="0" dirty="0">
              <a:ln>
                <a:solidFill>
                  <a:srgbClr val="0070C0"/>
                </a:solidFill>
              </a:ln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25" name="Овал 24"/>
          <p:cNvSpPr/>
          <p:nvPr/>
        </p:nvSpPr>
        <p:spPr>
          <a:xfrm>
            <a:off x="4499992" y="4098890"/>
            <a:ext cx="504056" cy="534508"/>
          </a:xfrm>
          <a:prstGeom prst="ellipse">
            <a:avLst/>
          </a:prstGeom>
          <a:solidFill>
            <a:srgbClr val="E2DA2E"/>
          </a:solidFill>
          <a:ln w="25400" cap="flat" cmpd="sng" algn="ctr">
            <a:solidFill>
              <a:srgbClr val="E2DA2E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=</a:t>
            </a:r>
            <a:endParaRPr kumimoji="0" lang="ru-RU" sz="4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Овал 25"/>
          <p:cNvSpPr/>
          <p:nvPr/>
        </p:nvSpPr>
        <p:spPr>
          <a:xfrm>
            <a:off x="4499992" y="4845110"/>
            <a:ext cx="504056" cy="576064"/>
          </a:xfrm>
          <a:prstGeom prst="ellipse">
            <a:avLst/>
          </a:prstGeom>
          <a:solidFill>
            <a:srgbClr val="E2DA2E"/>
          </a:solidFill>
          <a:ln w="25400" cap="flat" cmpd="sng" algn="ctr">
            <a:solidFill>
              <a:srgbClr val="E2DA2E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&lt;</a:t>
            </a:r>
            <a:endParaRPr kumimoji="0" lang="ru-RU" sz="4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Овал 26"/>
          <p:cNvSpPr/>
          <p:nvPr/>
        </p:nvSpPr>
        <p:spPr>
          <a:xfrm>
            <a:off x="7560332" y="4142259"/>
            <a:ext cx="504056" cy="576064"/>
          </a:xfrm>
          <a:prstGeom prst="ellipse">
            <a:avLst/>
          </a:prstGeom>
          <a:solidFill>
            <a:srgbClr val="E2DA2E"/>
          </a:solidFill>
          <a:ln w="25400" cap="flat" cmpd="sng" algn="ctr">
            <a:solidFill>
              <a:srgbClr val="E2DA2E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&lt;</a:t>
            </a:r>
            <a:endParaRPr kumimoji="0" lang="ru-RU" sz="4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Овал 27"/>
          <p:cNvSpPr/>
          <p:nvPr/>
        </p:nvSpPr>
        <p:spPr>
          <a:xfrm>
            <a:off x="7485867" y="4845110"/>
            <a:ext cx="504056" cy="576064"/>
          </a:xfrm>
          <a:prstGeom prst="ellipse">
            <a:avLst/>
          </a:prstGeom>
          <a:solidFill>
            <a:srgbClr val="E2DA2E"/>
          </a:solidFill>
          <a:ln w="25400" cap="flat" cmpd="sng" algn="ctr">
            <a:solidFill>
              <a:srgbClr val="E2DA2E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kern="0" dirty="0">
                <a:solidFill>
                  <a:prstClr val="black"/>
                </a:solidFill>
                <a:latin typeface="Calibri"/>
              </a:rPr>
              <a:t>&lt;</a:t>
            </a:r>
            <a:endParaRPr kumimoji="0" lang="ru-RU" sz="4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3221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 animBg="1"/>
      <p:bldP spid="19" grpId="0"/>
      <p:bldP spid="20" grpId="0"/>
      <p:bldP spid="21" grpId="0"/>
      <p:bldP spid="22" grpId="0"/>
      <p:bldP spid="23" grpId="0"/>
      <p:bldP spid="24" grpId="0"/>
      <p:bldP spid="25" grpId="0" animBg="1"/>
      <p:bldP spid="26" grpId="0" animBg="1"/>
      <p:bldP spid="27" grpId="0" animBg="1"/>
      <p:bldP spid="2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789012"/>
            <a:ext cx="6120680" cy="2279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2483768" y="3666814"/>
            <a:ext cx="5682846" cy="1296144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0" cap="none" spc="0" normalizeH="0" baseline="0" noProof="0" dirty="0" smtClean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Calibri"/>
              </a:rPr>
              <a:t>3 + 1 = </a:t>
            </a:r>
            <a:r>
              <a:rPr kumimoji="0" lang="ru-RU" sz="7200" b="1" i="0" u="sng" strike="noStrike" kern="0" cap="none" spc="0" normalizeH="0" baseline="0" noProof="0" dirty="0" smtClean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Calibri"/>
              </a:rPr>
              <a:t>4</a:t>
            </a:r>
            <a:r>
              <a:rPr kumimoji="0" lang="ru-RU" sz="7200" b="1" i="0" strike="noStrike" kern="0" cap="none" spc="0" normalizeH="0" baseline="0" noProof="0" dirty="0" smtClean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Calibri"/>
              </a:rPr>
              <a:t>(ч)</a:t>
            </a:r>
          </a:p>
        </p:txBody>
      </p:sp>
      <p:sp>
        <p:nvSpPr>
          <p:cNvPr id="2" name="AutoShape 5" descr="Мама готовит рисунок - 74 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60338"/>
            <a:ext cx="2664296" cy="3129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7754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20136" y="3717032"/>
            <a:ext cx="411796" cy="36004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931932" y="3717032"/>
            <a:ext cx="374858" cy="36004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306790" y="3717032"/>
            <a:ext cx="345222" cy="36004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1652012" y="3717032"/>
            <a:ext cx="410954" cy="36004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2062966" y="3719780"/>
            <a:ext cx="411796" cy="36004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2474762" y="3719780"/>
            <a:ext cx="374858" cy="360040"/>
          </a:xfrm>
          <a:prstGeom prst="rect">
            <a:avLst/>
          </a:prstGeom>
          <a:solidFill>
            <a:srgbClr val="0070C0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2849620" y="3719780"/>
            <a:ext cx="345222" cy="360040"/>
          </a:xfrm>
          <a:prstGeom prst="rect">
            <a:avLst/>
          </a:prstGeom>
          <a:solidFill>
            <a:srgbClr val="0070C0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3194842" y="3719780"/>
            <a:ext cx="410954" cy="360040"/>
          </a:xfrm>
          <a:prstGeom prst="rect">
            <a:avLst/>
          </a:prstGeom>
          <a:solidFill>
            <a:srgbClr val="0070C0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415204" y="5658500"/>
            <a:ext cx="411796" cy="36004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827000" y="5658500"/>
            <a:ext cx="374858" cy="36004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1201858" y="5658500"/>
            <a:ext cx="345222" cy="36004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1547080" y="5658500"/>
            <a:ext cx="410954" cy="36004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1958034" y="5661248"/>
            <a:ext cx="411796" cy="36004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2369830" y="5661248"/>
            <a:ext cx="374858" cy="360040"/>
          </a:xfrm>
          <a:prstGeom prst="rect">
            <a:avLst/>
          </a:prstGeom>
          <a:solidFill>
            <a:srgbClr val="0070C0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2744688" y="5661248"/>
            <a:ext cx="345222" cy="360040"/>
          </a:xfrm>
          <a:prstGeom prst="rect">
            <a:avLst/>
          </a:prstGeom>
          <a:solidFill>
            <a:srgbClr val="0070C0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3089910" y="5661248"/>
            <a:ext cx="410954" cy="360040"/>
          </a:xfrm>
          <a:prstGeom prst="rect">
            <a:avLst/>
          </a:prstGeom>
          <a:solidFill>
            <a:srgbClr val="0070C0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4139952" y="3284984"/>
            <a:ext cx="3456384" cy="937618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0" cap="none" spc="0" normalizeH="0" baseline="0" noProof="0" dirty="0" smtClean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Calibri"/>
              </a:rPr>
              <a:t>5 + 3 = </a:t>
            </a:r>
            <a:r>
              <a:rPr kumimoji="0" lang="ru-RU" sz="4800" b="1" i="0" u="sng" strike="noStrike" kern="0" cap="none" spc="0" normalizeH="0" baseline="0" noProof="0" dirty="0" smtClean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Calibri"/>
              </a:rPr>
              <a:t>8</a:t>
            </a:r>
            <a:r>
              <a:rPr kumimoji="0" lang="ru-RU" sz="4800" b="1" i="0" strike="noStrike" kern="0" cap="none" spc="0" normalizeH="0" baseline="0" noProof="0" dirty="0" smtClean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Calibri"/>
              </a:rPr>
              <a:t>(д</a:t>
            </a:r>
            <a:r>
              <a:rPr lang="ru-RU" sz="4800" b="1" kern="0" dirty="0" smtClean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/>
              </a:rPr>
              <a:t>.)</a:t>
            </a:r>
            <a:endParaRPr kumimoji="0" lang="ru-RU" sz="4800" b="1" i="0" strike="noStrike" kern="0" cap="none" spc="0" normalizeH="0" baseline="0" noProof="0" dirty="0" smtClean="0">
              <a:ln w="11430"/>
              <a:solidFill>
                <a:prstClr val="black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Calibri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4039354" y="5549731"/>
            <a:ext cx="3456384" cy="937618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0" cap="none" spc="0" normalizeH="0" baseline="0" noProof="0" dirty="0" smtClean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Calibri"/>
              </a:rPr>
              <a:t>5 + 3 = </a:t>
            </a:r>
            <a:r>
              <a:rPr kumimoji="0" lang="ru-RU" sz="4800" b="1" i="0" u="sng" strike="noStrike" kern="0" cap="none" spc="0" normalizeH="0" baseline="0" noProof="0" dirty="0" smtClean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Calibri"/>
              </a:rPr>
              <a:t>8</a:t>
            </a:r>
            <a:r>
              <a:rPr kumimoji="0" lang="ru-RU" sz="4800" b="1" i="0" strike="noStrike" kern="0" cap="none" spc="0" normalizeH="0" baseline="0" noProof="0" dirty="0" smtClean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Calibri"/>
              </a:rPr>
              <a:t>(д</a:t>
            </a:r>
            <a:r>
              <a:rPr lang="ru-RU" sz="4800" b="1" kern="0" dirty="0" smtClean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/>
              </a:rPr>
              <a:t>.)</a:t>
            </a:r>
            <a:endParaRPr kumimoji="0" lang="ru-RU" sz="4800" b="1" i="0" strike="noStrike" kern="0" cap="none" spc="0" normalizeH="0" baseline="0" noProof="0" dirty="0" smtClean="0">
              <a:ln w="11430"/>
              <a:solidFill>
                <a:prstClr val="black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Calibri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465" y="4365104"/>
            <a:ext cx="7926164" cy="907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080" y="585490"/>
            <a:ext cx="5962021" cy="18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269"/>
          <a:stretch/>
        </p:blipFill>
        <p:spPr bwMode="auto">
          <a:xfrm>
            <a:off x="215800" y="2385690"/>
            <a:ext cx="8027495" cy="899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489" y="43383"/>
            <a:ext cx="5651611" cy="505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123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837" y="476672"/>
            <a:ext cx="8640960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8519" l="0" r="9903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9829" r="3076"/>
          <a:stretch/>
        </p:blipFill>
        <p:spPr bwMode="auto">
          <a:xfrm>
            <a:off x="395536" y="3356992"/>
            <a:ext cx="1443790" cy="3142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717" b="98478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3068960"/>
            <a:ext cx="2365253" cy="3358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00" b="100000" l="654" r="9738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5" y="4149079"/>
            <a:ext cx="1296144" cy="2113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746" b="97388" l="9827" r="890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3717032"/>
            <a:ext cx="1647825" cy="2667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6846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404664"/>
            <a:ext cx="8553169" cy="165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362724"/>
            <a:ext cx="6552728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910" y="2780928"/>
            <a:ext cx="8421470" cy="3240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284984"/>
            <a:ext cx="676275" cy="96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3" y="4149080"/>
            <a:ext cx="676275" cy="96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FFCD4E99-9F4C-402D-8A90-32EFA2D90A0A}"/>
              </a:ext>
            </a:extLst>
          </p:cNvPr>
          <p:cNvSpPr/>
          <p:nvPr/>
        </p:nvSpPr>
        <p:spPr>
          <a:xfrm>
            <a:off x="926771" y="3417600"/>
            <a:ext cx="315182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i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4800" b="1" i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</a:t>
            </a:r>
            <a:r>
              <a:rPr lang="ru-RU" sz="4800" b="1" i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4800" b="1" i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8= </a:t>
            </a:r>
            <a:r>
              <a:rPr lang="ru-RU" sz="4800" b="1" i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4800" b="1" i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4800" b="1" i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0FBE8217-3253-4690-8A2E-3D0D66B93369}"/>
              </a:ext>
            </a:extLst>
          </p:cNvPr>
          <p:cNvSpPr/>
          <p:nvPr/>
        </p:nvSpPr>
        <p:spPr>
          <a:xfrm>
            <a:off x="940905" y="4218536"/>
            <a:ext cx="304923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i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4800" b="1" i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2 - 10 </a:t>
            </a:r>
            <a:r>
              <a:rPr lang="ru-RU" sz="4800" b="1" i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ru-RU" sz="4800" b="1" i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4800" b="1" i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A14D65D2-7E8C-49F4-9215-331452534508}"/>
              </a:ext>
            </a:extLst>
          </p:cNvPr>
          <p:cNvSpPr/>
          <p:nvPr/>
        </p:nvSpPr>
        <p:spPr>
          <a:xfrm>
            <a:off x="5004048" y="3392847"/>
            <a:ext cx="304121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i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4800" b="1" i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 +5= 1 5</a:t>
            </a:r>
            <a:endParaRPr lang="ru-RU" sz="4800" b="1" i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A78AE889-D7D9-4CBB-BB42-0EEB1649F073}"/>
              </a:ext>
            </a:extLst>
          </p:cNvPr>
          <p:cNvSpPr/>
          <p:nvPr/>
        </p:nvSpPr>
        <p:spPr>
          <a:xfrm>
            <a:off x="5034504" y="4238777"/>
            <a:ext cx="315182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i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4800" b="1" i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</a:t>
            </a:r>
            <a:r>
              <a:rPr lang="ru-RU" sz="4800" b="1" i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4800" b="1" i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10 = 7</a:t>
            </a:r>
            <a:endParaRPr lang="ru-RU" sz="4800" b="1" i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4974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62" y="1806029"/>
            <a:ext cx="9058275" cy="330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7FDA42C0-F4AD-4F28-A0D8-268850C93B7B}"/>
              </a:ext>
            </a:extLst>
          </p:cNvPr>
          <p:cNvSpPr/>
          <p:nvPr/>
        </p:nvSpPr>
        <p:spPr>
          <a:xfrm>
            <a:off x="5580112" y="1844824"/>
            <a:ext cx="52931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 smtClean="0">
                <a:solidFill>
                  <a:srgbClr val="0000CC"/>
                </a:solidFill>
                <a:latin typeface="+mj-lt"/>
              </a:rPr>
              <a:t>&lt;</a:t>
            </a:r>
            <a:endParaRPr lang="ru-RU" sz="5400" b="1" dirty="0">
              <a:solidFill>
                <a:srgbClr val="0000CC"/>
              </a:solidFill>
              <a:latin typeface="+mj-lt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7FDA42C0-F4AD-4F28-A0D8-268850C93B7B}"/>
              </a:ext>
            </a:extLst>
          </p:cNvPr>
          <p:cNvSpPr/>
          <p:nvPr/>
        </p:nvSpPr>
        <p:spPr>
          <a:xfrm>
            <a:off x="5844768" y="2420888"/>
            <a:ext cx="52931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>
                <a:solidFill>
                  <a:srgbClr val="0000CC"/>
                </a:solidFill>
                <a:latin typeface="+mj-lt"/>
              </a:rPr>
              <a:t>&gt;</a:t>
            </a:r>
            <a:endParaRPr lang="ru-RU" sz="5400" b="1" dirty="0">
              <a:solidFill>
                <a:srgbClr val="0000CC"/>
              </a:solidFill>
              <a:latin typeface="+mj-lt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7FDA42C0-F4AD-4F28-A0D8-268850C93B7B}"/>
              </a:ext>
            </a:extLst>
          </p:cNvPr>
          <p:cNvSpPr/>
          <p:nvPr/>
        </p:nvSpPr>
        <p:spPr>
          <a:xfrm>
            <a:off x="5585085" y="2996952"/>
            <a:ext cx="52931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 smtClean="0">
                <a:solidFill>
                  <a:srgbClr val="0000CC"/>
                </a:solidFill>
                <a:latin typeface="+mj-lt"/>
              </a:rPr>
              <a:t>&lt;</a:t>
            </a:r>
            <a:endParaRPr lang="ru-RU" sz="5400" b="1" dirty="0">
              <a:solidFill>
                <a:srgbClr val="0000CC"/>
              </a:solidFill>
              <a:latin typeface="+mj-lt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7FDA42C0-F4AD-4F28-A0D8-268850C93B7B}"/>
              </a:ext>
            </a:extLst>
          </p:cNvPr>
          <p:cNvSpPr/>
          <p:nvPr/>
        </p:nvSpPr>
        <p:spPr>
          <a:xfrm>
            <a:off x="5844768" y="3573016"/>
            <a:ext cx="52931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>
                <a:solidFill>
                  <a:srgbClr val="0000CC"/>
                </a:solidFill>
                <a:latin typeface="+mj-lt"/>
              </a:rPr>
              <a:t>=</a:t>
            </a:r>
          </a:p>
        </p:txBody>
      </p:sp>
    </p:spTree>
    <p:extLst>
      <p:ext uri="{BB962C8B-B14F-4D97-AF65-F5344CB8AC3E}">
        <p14:creationId xmlns:p14="http://schemas.microsoft.com/office/powerpoint/2010/main" val="3660003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442118"/>
            <a:ext cx="8873024" cy="5795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4126830"/>
            <a:ext cx="676275" cy="96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1763688" y="1484784"/>
            <a:ext cx="5832648" cy="648072"/>
          </a:xfrm>
          <a:prstGeom prst="roundRect">
            <a:avLst/>
          </a:pr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77E326C7-23B2-4710-B900-44A7BDBDD8E0}"/>
              </a:ext>
            </a:extLst>
          </p:cNvPr>
          <p:cNvSpPr/>
          <p:nvPr/>
        </p:nvSpPr>
        <p:spPr>
          <a:xfrm>
            <a:off x="497959" y="4193137"/>
            <a:ext cx="50194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b="1" i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4800" b="1" i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i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 </a:t>
            </a:r>
            <a:r>
              <a:rPr lang="ru-RU" sz="4800" b="1" i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+ 3</a:t>
            </a:r>
            <a:r>
              <a:rPr lang="en-US" sz="4800" b="1" i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ru-RU" sz="4800" b="1" i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i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4800" b="1" i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</a:t>
            </a:r>
            <a:r>
              <a:rPr lang="en-US" sz="4800" b="1" i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4800" b="1" i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м.)</a:t>
            </a:r>
            <a:endParaRPr lang="ru-RU" sz="4800" b="1" i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99792" y="5091244"/>
            <a:ext cx="94929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 i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4800" b="1" i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571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8" y="2457450"/>
            <a:ext cx="9115425" cy="194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4080968" y="2996952"/>
            <a:ext cx="1368152" cy="720080"/>
          </a:xfrm>
          <a:prstGeom prst="round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329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1_Тема Office">
  <a:themeElements>
    <a:clrScheme name="Другая 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</TotalTime>
  <Words>258</Words>
  <Application>Microsoft Office PowerPoint</Application>
  <PresentationFormat>Экран (4:3)</PresentationFormat>
  <Paragraphs>107</Paragraphs>
  <Slides>18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Karpovich-PC</dc:creator>
  <cp:lastModifiedBy>Karpovich-PC</cp:lastModifiedBy>
  <cp:revision>26</cp:revision>
  <dcterms:created xsi:type="dcterms:W3CDTF">2024-01-27T17:49:41Z</dcterms:created>
  <dcterms:modified xsi:type="dcterms:W3CDTF">2024-02-01T13:32:31Z</dcterms:modified>
</cp:coreProperties>
</file>