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57" r:id="rId5"/>
    <p:sldId id="263" r:id="rId6"/>
    <p:sldId id="260" r:id="rId7"/>
    <p:sldId id="272" r:id="rId8"/>
    <p:sldId id="270" r:id="rId9"/>
    <p:sldId id="264" r:id="rId10"/>
    <p:sldId id="273" r:id="rId11"/>
    <p:sldId id="279" r:id="rId12"/>
    <p:sldId id="271" r:id="rId13"/>
    <p:sldId id="261" r:id="rId14"/>
    <p:sldId id="268" r:id="rId15"/>
    <p:sldId id="266" r:id="rId16"/>
    <p:sldId id="275" r:id="rId17"/>
    <p:sldId id="276" r:id="rId18"/>
    <p:sldId id="280" r:id="rId19"/>
    <p:sldId id="267" r:id="rId20"/>
    <p:sldId id="278" r:id="rId21"/>
    <p:sldId id="281" r:id="rId22"/>
    <p:sldId id="283" r:id="rId23"/>
    <p:sldId id="282" r:id="rId24"/>
    <p:sldId id="284" r:id="rId2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1267" y="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FA249-7575-4F9D-A2FE-517E976BDDE8}" type="datetimeFigureOut">
              <a:rPr lang="ru-RU" smtClean="0"/>
              <a:pPr/>
              <a:t>07.04.2024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0422DD-913B-42DB-903E-7175CA7A94D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0422DD-913B-42DB-903E-7175CA7A94DF}" type="slidenum">
              <a:rPr lang="ru-RU" smtClean="0"/>
              <a:pPr/>
              <a:t>20</a:t>
            </a:fld>
            <a:endParaRPr lang="ru-RU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Documents and Settings\Admin\Рабочий стол\для шаблонов\луг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50"/>
            <a:ext cx="9126538" cy="657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Admin\Рабочий стол\угадай\Сини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15250" y="6429375"/>
            <a:ext cx="1214438" cy="258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1B1C6E-B01E-445B-BAEB-A5F3BBA8F422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45C2C8-E1D8-46A4-AE86-638794B1DA0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4B3EA-8108-415C-B9CB-FEBE4EEACBB4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FE9B1-6F87-4818-A077-87FEF27221E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73832-5B5F-479B-9622-4656C2C970EF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A2ECD-F7A9-4B02-947F-00F0BDCEEFA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9E20F-7EBB-4902-9EAE-7B285CD80DAB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EC8F47-43B1-47C7-993F-EE14803609F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0A4388-0C6C-4FC7-94DC-DE7304DD381B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C36173-7A54-4816-8811-F68B6BAE63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A6384-9296-4D8F-8B39-08F03695331D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370AA-01A0-4224-A44F-EBDDE6E494C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B8E03-AA45-4210-9556-4532AEDB330A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32E9-1995-4C6C-B282-33B093EF0F5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BE35FF-60C0-4000-8F1C-5DC421620B03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EAD61-C624-4A3D-9431-B1F2F83AE1B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3A3A0B-C96D-4E3F-B613-B65482C26E07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92139C-A1B4-48D3-B3FC-0265FADD6C9F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0B3FC1-5AD8-41F9-A40E-74C9A99E9AAD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B2A0B-4D59-426A-BC28-154971CACAD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g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 descr="C:\Documents and Settings\Admin\Рабочий стол\для шаблонов\Копия луг.gif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23C132A-5ABB-4FA5-871F-8FBEA6C8D78D}" type="datetimeFigureOut">
              <a:rPr lang="ru-RU"/>
              <a:pPr>
                <a:defRPr/>
              </a:pPr>
              <a:t>07.04.2024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9195D376-2ED4-4D1A-9A99-17C4783EF29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jp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43.jpeg"/><Relationship Id="rId4" Type="http://schemas.openxmlformats.org/officeDocument/2006/relationships/image" Target="../media/image4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944357"/>
            <a:ext cx="6400800" cy="17526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Подготовила: воспитатель высшей кв. категории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Мещерякова Е.Н.  </a:t>
            </a:r>
          </a:p>
          <a:p>
            <a:pPr fontAlgn="auto"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chemeClr val="tx1"/>
                </a:solidFill>
              </a:rPr>
              <a:t> </a:t>
            </a:r>
            <a:endParaRPr lang="ru-RU" b="1" dirty="0" smtClean="0"/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b="1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2897428" y="4112595"/>
            <a:ext cx="2108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  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47664" y="2039661"/>
            <a:ext cx="69217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</a:rPr>
              <a:t>ВЕСНА ПРИШЛА</a:t>
            </a:r>
            <a:endParaRPr lang="ru-RU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7371" y="520725"/>
            <a:ext cx="43092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МКДОУ «</a:t>
            </a:r>
            <a:r>
              <a:rPr lang="ru-RU" b="1" dirty="0" err="1" smtClean="0"/>
              <a:t>Липковский</a:t>
            </a:r>
            <a:r>
              <a:rPr lang="ru-RU" b="1" dirty="0" smtClean="0"/>
              <a:t> д/с «Ласточка»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4.72222E-6 4.81481E-6 L -4.72222E-6 -0.07223 " pathEditMode="relative" rAng="0" ptsTypes="AA">
                                      <p:cBhvr>
                                        <p:cTn id="6" dur="250" spd="-100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82751" y="4005064"/>
            <a:ext cx="7686700" cy="2304256"/>
          </a:xfrm>
        </p:spPr>
        <p:txBody>
          <a:bodyPr/>
          <a:lstStyle/>
          <a:p>
            <a:pPr lvl="0" algn="just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обобщить и систематизировать представления детей о весенних изменениях в природе, взаимосвязях живой и неживой природы весной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развивать память, мышление, воображение, выразительность речи, расширять и активизировать речевой запас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  <a:p>
            <a:pPr lvl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 воспитывать у детей бережное отношение к природе.</a:t>
            </a:r>
          </a:p>
          <a:p>
            <a:pPr lvl="0" algn="just">
              <a:buNone/>
            </a:pP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</a:t>
            </a:r>
          </a:p>
          <a:p>
            <a:pPr lvl="0" algn="ctr">
              <a:buNone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lvl="0" indent="-457200">
              <a:buNone/>
            </a:pPr>
            <a:r>
              <a:rPr lang="ru-RU" sz="1800" b="1" dirty="0" smtClean="0"/>
              <a:t> </a:t>
            </a:r>
            <a:endParaRPr lang="ru-RU" sz="1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627784" y="620688"/>
            <a:ext cx="15143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/>
              <a:t>Цель:</a:t>
            </a:r>
            <a:endParaRPr lang="ru-RU" sz="36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347864" y="3212976"/>
            <a:ext cx="20018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b="1" dirty="0" smtClean="0"/>
              <a:t>Задачи:  </a:t>
            </a:r>
            <a:endParaRPr lang="ru-RU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47664" y="1556792"/>
            <a:ext cx="706033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формирование представлений детей  </a:t>
            </a:r>
          </a:p>
          <a:p>
            <a:r>
              <a:rPr lang="ru-RU" sz="2800" b="1" dirty="0" smtClean="0"/>
              <a:t> времени года  весна. </a:t>
            </a:r>
            <a:endParaRPr lang="ru-RU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 </a:t>
            </a:r>
            <a:r>
              <a:rPr lang="ru-RU" b="1" dirty="0" smtClean="0"/>
              <a:t>О каком времени года загадка?</a:t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704" y="1016719"/>
            <a:ext cx="8476456" cy="5299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0384" y="1403633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3600" b="1" dirty="0" smtClean="0">
                <a:solidFill>
                  <a:srgbClr val="FF0000"/>
                </a:solidFill>
              </a:rPr>
              <a:t> </a:t>
            </a:r>
            <a:endParaRPr lang="ru-RU" sz="3600" b="1" dirty="0" smtClean="0">
              <a:solidFill>
                <a:schemeClr val="bg1"/>
              </a:solidFill>
            </a:endParaRP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131840" y="5517232"/>
            <a:ext cx="65127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Она приходит с ласкою </a:t>
            </a:r>
          </a:p>
          <a:p>
            <a:r>
              <a:rPr lang="ru-RU" sz="2000" b="1" dirty="0" smtClean="0"/>
              <a:t>И со своею </a:t>
            </a:r>
            <a:r>
              <a:rPr lang="ru-RU" sz="2000" b="1" dirty="0" err="1" smtClean="0"/>
              <a:t>сказкою</a:t>
            </a:r>
            <a:r>
              <a:rPr lang="ru-RU" sz="2000" b="1" dirty="0" smtClean="0"/>
              <a:t>. </a:t>
            </a:r>
          </a:p>
          <a:p>
            <a:r>
              <a:rPr lang="ru-RU" sz="2000" b="1" dirty="0" smtClean="0"/>
              <a:t>Волшебной палочкой взмахнёт,  </a:t>
            </a:r>
          </a:p>
          <a:p>
            <a:r>
              <a:rPr lang="ru-RU" sz="2000" b="1" dirty="0" smtClean="0"/>
              <a:t>В лесу подснежник расцветёт.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 какой картинке </a:t>
            </a:r>
            <a:r>
              <a:rPr lang="ru-RU" b="1" i="1" dirty="0" smtClean="0"/>
              <a:t>ВЕСНА</a:t>
            </a:r>
            <a:r>
              <a:rPr lang="ru-RU" b="1" dirty="0" smtClean="0"/>
              <a:t>?</a:t>
            </a:r>
          </a:p>
        </p:txBody>
      </p:sp>
      <p:pic>
        <p:nvPicPr>
          <p:cNvPr id="7" name="Содержимое 6" descr="7274-zima-zimniy-les-1440x90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14422"/>
            <a:ext cx="4500562" cy="29378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10099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4071943"/>
            <a:ext cx="4572000" cy="27860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13967056180-cr-1366x7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1142984"/>
            <a:ext cx="4500562" cy="29007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 descr="img1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143380"/>
            <a:ext cx="4595813" cy="2714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Называем месяцы весны</a:t>
            </a:r>
            <a:endParaRPr lang="ru-RU" b="1" dirty="0"/>
          </a:p>
        </p:txBody>
      </p:sp>
      <p:pic>
        <p:nvPicPr>
          <p:cNvPr id="5" name="Рисунок 4" descr="vesnakartink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417638"/>
            <a:ext cx="4932040" cy="546287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9107" y="3677436"/>
            <a:ext cx="235745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Март</a:t>
            </a:r>
            <a:endParaRPr lang="ru-RU" sz="4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59164" y="1522058"/>
            <a:ext cx="8229600" cy="2050958"/>
          </a:xfrm>
        </p:spPr>
        <p:txBody>
          <a:bodyPr/>
          <a:lstStyle/>
          <a:p>
            <a:pPr>
              <a:buNone/>
            </a:pPr>
            <a:r>
              <a:rPr lang="ru-RU" sz="2800" dirty="0" smtClean="0"/>
              <a:t>    Солнце светит все теплее</a:t>
            </a:r>
            <a:br>
              <a:rPr lang="ru-RU" sz="2800" dirty="0" smtClean="0"/>
            </a:br>
            <a:r>
              <a:rPr lang="ru-RU" sz="2800" dirty="0" smtClean="0"/>
              <a:t>Ручейки журчат быстрее,</a:t>
            </a:r>
            <a:br>
              <a:rPr lang="ru-RU" sz="2800" dirty="0" smtClean="0"/>
            </a:br>
            <a:r>
              <a:rPr lang="ru-RU" sz="2800" dirty="0" smtClean="0"/>
              <a:t>Воробей погоде рад</a:t>
            </a:r>
            <a:br>
              <a:rPr lang="ru-RU" sz="2800" dirty="0" smtClean="0"/>
            </a:br>
            <a:r>
              <a:rPr lang="ru-RU" sz="2800" dirty="0" smtClean="0"/>
              <a:t>- Заглянул к нам месяц ... </a:t>
            </a:r>
            <a:r>
              <a:rPr lang="ru-RU" dirty="0" smtClean="0"/>
              <a:t> 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dirty="0" smtClean="0"/>
              <a:t>Что происходит в марте?</a:t>
            </a: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 smtClean="0"/>
              <a:t> Что растёт вершиной вниз,</a:t>
            </a:r>
            <a:br>
              <a:rPr lang="ru-RU" sz="3200" b="1" dirty="0" smtClean="0"/>
            </a:br>
            <a:r>
              <a:rPr lang="ru-RU" sz="3200" b="1" dirty="0" smtClean="0"/>
              <a:t>Уцепившись за карниз?</a:t>
            </a:r>
            <a:endParaRPr lang="ru-RU" sz="3200" b="1" dirty="0"/>
          </a:p>
        </p:txBody>
      </p:sp>
      <p:pic>
        <p:nvPicPr>
          <p:cNvPr id="4" name="Содержимое 3" descr="16877_136418841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772816"/>
            <a:ext cx="7632848" cy="468052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 каком явлении весны говорится?</a:t>
            </a:r>
            <a:endParaRPr lang="ru-RU" b="1" dirty="0"/>
          </a:p>
        </p:txBody>
      </p:sp>
      <p:pic>
        <p:nvPicPr>
          <p:cNvPr id="4" name="Рисунок 3" descr="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768" y="1612413"/>
            <a:ext cx="6506202" cy="5028737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600200"/>
            <a:ext cx="2160240" cy="5257800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Лед идет, лед идет!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Вереницей длинной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Третьи сутки напролет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Проплывают льдины…</a:t>
            </a:r>
          </a:p>
          <a:p>
            <a:pPr>
              <a:buNone/>
            </a:pPr>
            <a:r>
              <a:rPr lang="ru-RU" sz="2000" b="1" dirty="0" smtClean="0">
                <a:solidFill>
                  <a:srgbClr val="0070C0"/>
                </a:solidFill>
              </a:rPr>
              <a:t>                          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С. Я. Маршак</a:t>
            </a:r>
          </a:p>
          <a:p>
            <a:pPr>
              <a:buNone/>
            </a:pPr>
            <a:r>
              <a:rPr lang="ru-RU" dirty="0" smtClean="0"/>
              <a:t> 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Каких птиц называют «вестниками весны»?</a:t>
            </a:r>
            <a:endParaRPr lang="ru-RU" b="1" dirty="0"/>
          </a:p>
        </p:txBody>
      </p:sp>
      <p:pic>
        <p:nvPicPr>
          <p:cNvPr id="6" name="Рисунок 5" descr="i (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039" y="4365103"/>
            <a:ext cx="3554493" cy="23000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Рисунок 6" descr="грач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549" y="4365103"/>
            <a:ext cx="3490379" cy="230007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жаворонок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32039" y="1671705"/>
            <a:ext cx="3554493" cy="2273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42" y="1671705"/>
            <a:ext cx="3457886" cy="22736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Называем </a:t>
            </a:r>
            <a:r>
              <a:rPr lang="ru-RU" b="1" dirty="0" smtClean="0"/>
              <a:t>месяцы </a:t>
            </a:r>
            <a:r>
              <a:rPr lang="ru-RU" b="1" dirty="0"/>
              <a:t>весны</a:t>
            </a:r>
          </a:p>
        </p:txBody>
      </p:sp>
      <p:pic>
        <p:nvPicPr>
          <p:cNvPr id="6" name="Рисунок 5" descr="vesnakartinki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7985" y="1410005"/>
            <a:ext cx="4716016" cy="5447995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71601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b="1" dirty="0" smtClean="0"/>
              <a:t>Будит поле, лес и горы,</a:t>
            </a:r>
            <a:br>
              <a:rPr lang="ru-RU" sz="2800" b="1" dirty="0" smtClean="0"/>
            </a:br>
            <a:r>
              <a:rPr lang="ru-RU" sz="2800" b="1" dirty="0" smtClean="0"/>
              <a:t>Все полянки и сады.</a:t>
            </a:r>
            <a:br>
              <a:rPr lang="ru-RU" sz="2800" b="1" dirty="0" smtClean="0"/>
            </a:br>
            <a:r>
              <a:rPr lang="ru-RU" sz="2800" b="1" dirty="0" smtClean="0"/>
              <a:t>Он во все стучится норы,</a:t>
            </a:r>
            <a:br>
              <a:rPr lang="ru-RU" sz="2800" b="1" dirty="0" smtClean="0"/>
            </a:br>
            <a:r>
              <a:rPr lang="ru-RU" sz="2800" b="1" dirty="0" smtClean="0"/>
              <a:t>Напевает у воды.</a:t>
            </a:r>
            <a:br>
              <a:rPr lang="ru-RU" sz="2800" b="1" dirty="0" smtClean="0"/>
            </a:br>
            <a:r>
              <a:rPr lang="ru-RU" sz="2800" b="1" dirty="0" smtClean="0"/>
              <a:t>"Поднимайтесь! Просыпайтесь!</a:t>
            </a:r>
            <a:br>
              <a:rPr lang="ru-RU" sz="2800" b="1" dirty="0" smtClean="0"/>
            </a:br>
            <a:r>
              <a:rPr lang="ru-RU" sz="2800" b="1" dirty="0" smtClean="0"/>
              <a:t>Смейтесь, пойте, улыбайтесь!"</a:t>
            </a:r>
            <a:br>
              <a:rPr lang="ru-RU" sz="2800" b="1" dirty="0" smtClean="0"/>
            </a:br>
            <a:r>
              <a:rPr lang="ru-RU" sz="2800" b="1" dirty="0" smtClean="0"/>
              <a:t>Далеко слышна свирель.</a:t>
            </a:r>
            <a:br>
              <a:rPr lang="ru-RU" sz="2800" b="1" dirty="0" smtClean="0"/>
            </a:br>
            <a:r>
              <a:rPr lang="ru-RU" sz="2800" b="1" dirty="0" smtClean="0"/>
              <a:t>Это будит всех ... </a:t>
            </a:r>
          </a:p>
          <a:p>
            <a:pPr>
              <a:buNone/>
            </a:pPr>
            <a:r>
              <a:rPr lang="ru-RU" sz="2800" dirty="0" smtClean="0"/>
              <a:t>    </a:t>
            </a:r>
            <a:r>
              <a:rPr lang="ru-RU" sz="3600" b="1" dirty="0" smtClean="0"/>
              <a:t>Апрель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28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87" y="1051560"/>
            <a:ext cx="8423794" cy="55457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687" y="182880"/>
            <a:ext cx="8229600" cy="797848"/>
          </a:xfrm>
        </p:spPr>
        <p:txBody>
          <a:bodyPr/>
          <a:lstStyle/>
          <a:p>
            <a:r>
              <a:rPr lang="ru-RU" b="1" dirty="0" smtClean="0"/>
              <a:t>Отгадайте загадку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7769" y="1340768"/>
            <a:ext cx="4114800" cy="4713387"/>
          </a:xfrm>
        </p:spPr>
        <p:txBody>
          <a:bodyPr/>
          <a:lstStyle/>
          <a:p>
            <a:pPr>
              <a:buNone/>
            </a:pPr>
            <a:r>
              <a:rPr lang="ru-RU" b="1" dirty="0" smtClean="0">
                <a:solidFill>
                  <a:schemeClr val="bg1"/>
                </a:solidFill>
              </a:rPr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4767769" y="5733256"/>
            <a:ext cx="280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Водное покрывало 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Все луга закрывало.</a:t>
            </a:r>
            <a:endParaRPr lang="ru-RU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6165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1667" r="11667"/>
          <a:stretch>
            <a:fillRect/>
          </a:stretch>
        </p:blipFill>
        <p:spPr>
          <a:xfrm>
            <a:off x="827584" y="1412776"/>
            <a:ext cx="7920880" cy="41148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07704" y="5903675"/>
            <a:ext cx="5486400" cy="804862"/>
          </a:xfrm>
        </p:spPr>
        <p:txBody>
          <a:bodyPr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Угадайте, какая веточка на картинке: летняя или весенняя? Почему?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2051720" y="469939"/>
            <a:ext cx="5486400" cy="566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2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/>
            <a:r>
              <a:rPr lang="ru-RU" sz="4400" dirty="0" smtClean="0"/>
              <a:t>Растения весной</a:t>
            </a:r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Какую птицу в народе называют «</a:t>
            </a:r>
            <a:r>
              <a:rPr lang="ru-RU" b="1" dirty="0" err="1" smtClean="0"/>
              <a:t>ледоломкой</a:t>
            </a:r>
            <a:r>
              <a:rPr lang="ru-RU" b="1" dirty="0" smtClean="0"/>
              <a:t>»? </a:t>
            </a:r>
            <a:r>
              <a:rPr lang="ru-RU" sz="2400" dirty="0" smtClean="0"/>
              <a:t>(трясогузка)</a:t>
            </a:r>
            <a:endParaRPr lang="ru-RU" sz="2400" dirty="0"/>
          </a:p>
        </p:txBody>
      </p:sp>
      <p:pic>
        <p:nvPicPr>
          <p:cNvPr id="7" name="Содержимое 6" descr="20459117_zyablik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86380" y="1571612"/>
            <a:ext cx="3471669" cy="242889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Рисунок 7" descr="tryasoguzka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720" y="1571612"/>
            <a:ext cx="3500462" cy="262534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Рисунок 9" descr="7duck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149" y="4196959"/>
            <a:ext cx="3500462" cy="250603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dirty="0" smtClean="0"/>
              <a:t>(</a:t>
            </a:r>
            <a:r>
              <a:rPr lang="ru-RU" sz="4000" b="1" dirty="0" smtClean="0"/>
              <a:t>Поиграем)Какая птица лишняя?</a:t>
            </a:r>
            <a:endParaRPr lang="ru-RU" sz="4000" b="1" dirty="0"/>
          </a:p>
        </p:txBody>
      </p:sp>
      <p:pic>
        <p:nvPicPr>
          <p:cNvPr id="4" name="Содержимое 3" descr="i (2).jpg">
            <a:hlinkClick r:id="" action="ppaction://noaction" highlightClick="1"/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62510" y="3893304"/>
            <a:ext cx="3667208" cy="2750406"/>
          </a:xfrm>
        </p:spPr>
      </p:pic>
      <p:pic>
        <p:nvPicPr>
          <p:cNvPr id="5" name="Рисунок 4" descr="Starling_001.jpg">
            <a:hlinkClick r:id="" action="ppaction://noaction" highlightClick="1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158" y="1214422"/>
            <a:ext cx="3929089" cy="2767350"/>
          </a:xfrm>
          <a:prstGeom prst="rect">
            <a:avLst/>
          </a:prstGeom>
        </p:spPr>
      </p:pic>
      <p:pic>
        <p:nvPicPr>
          <p:cNvPr id="6" name="Рисунок 5" descr="грач.jpg">
            <a:hlinkClick r:id="" action="ppaction://noaction" highlightClick="1"/>
            <a:hlinkHover r:id="" action="ppaction://noaction" highlightClick="1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9256" y="1437828"/>
            <a:ext cx="3286148" cy="2569171"/>
          </a:xfrm>
          <a:prstGeom prst="rect">
            <a:avLst/>
          </a:prstGeom>
        </p:spPr>
      </p:pic>
      <p:pic>
        <p:nvPicPr>
          <p:cNvPr id="7" name="Рисунок 6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4334935"/>
            <a:ext cx="3929090" cy="22373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 b="1" dirty="0" smtClean="0"/>
              <a:t>Поиграем? Какая картинка лишняя?</a:t>
            </a:r>
            <a:endParaRPr lang="ru-RU" sz="4000" b="1" dirty="0"/>
          </a:p>
        </p:txBody>
      </p:sp>
      <p:pic>
        <p:nvPicPr>
          <p:cNvPr id="4" name="Содержимое 3" descr="0_108dd8_e9df58f9_orig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6215074" y="1571611"/>
            <a:ext cx="2471726" cy="245000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 descr="0_115636_62c50b2a_ori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591966"/>
            <a:ext cx="1927665" cy="264320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 descr="iAXNM142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200" y="4235172"/>
            <a:ext cx="2212945" cy="230962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Рисунок 6" descr="img22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2916" y="4464037"/>
            <a:ext cx="2809895" cy="21074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95" y="4493811"/>
            <a:ext cx="2680699" cy="215336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1591965"/>
            <a:ext cx="2133161" cy="264906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Называем месяцы весны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700808"/>
            <a:ext cx="4355976" cy="452596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sz="2800" b="1" dirty="0" smtClean="0"/>
              <a:t>Слышны трели соловья,</a:t>
            </a:r>
            <a:br>
              <a:rPr lang="ru-RU" sz="2800" b="1" dirty="0" smtClean="0"/>
            </a:br>
            <a:r>
              <a:rPr lang="ru-RU" sz="2800" b="1" dirty="0" smtClean="0"/>
              <a:t>Пришла зелень на поля.</a:t>
            </a:r>
            <a:br>
              <a:rPr lang="ru-RU" sz="2800" b="1" dirty="0" smtClean="0"/>
            </a:br>
            <a:r>
              <a:rPr lang="ru-RU" sz="2800" b="1" dirty="0" smtClean="0"/>
              <a:t>Белый цвет примерил сад,</a:t>
            </a:r>
            <a:br>
              <a:rPr lang="ru-RU" sz="2800" b="1" dirty="0" smtClean="0"/>
            </a:br>
            <a:r>
              <a:rPr lang="ru-RU" sz="2800" b="1" dirty="0" smtClean="0"/>
              <a:t>Пчёлки первые летят.</a:t>
            </a:r>
            <a:br>
              <a:rPr lang="ru-RU" sz="2800" b="1" dirty="0" smtClean="0"/>
            </a:br>
            <a:r>
              <a:rPr lang="ru-RU" sz="2800" b="1" dirty="0" smtClean="0"/>
              <a:t>Гром грохочет. Угадай,</a:t>
            </a:r>
            <a:br>
              <a:rPr lang="ru-RU" sz="2800" b="1" dirty="0" smtClean="0"/>
            </a:br>
            <a:r>
              <a:rPr lang="ru-RU" sz="2800" b="1" dirty="0" smtClean="0"/>
              <a:t>Что за месяц это?  </a:t>
            </a:r>
            <a:endParaRPr lang="ru-RU" sz="2800" b="1" dirty="0"/>
          </a:p>
        </p:txBody>
      </p:sp>
      <p:pic>
        <p:nvPicPr>
          <p:cNvPr id="5" name="Рисунок 4" descr="vesnakartinki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417638"/>
            <a:ext cx="4932040" cy="54497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6311" y="4869160"/>
            <a:ext cx="15001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Май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82" y="4187455"/>
            <a:ext cx="3214710" cy="2411033"/>
          </a:xfrm>
          <a:prstGeom prst="rect">
            <a:avLst/>
          </a:prstGeom>
        </p:spPr>
      </p:pic>
      <p:pic>
        <p:nvPicPr>
          <p:cNvPr id="7" name="Рисунок 6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020" y="1547591"/>
            <a:ext cx="2714612" cy="257980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775846"/>
            <a:ext cx="5486400" cy="566738"/>
          </a:xfrm>
        </p:spPr>
        <p:txBody>
          <a:bodyPr/>
          <a:lstStyle/>
          <a:p>
            <a:r>
              <a:rPr lang="ru-RU" sz="4000" dirty="0" smtClean="0"/>
              <a:t>Почему  в народе май называют «цветень»?</a:t>
            </a:r>
            <a:endParaRPr lang="ru-RU" sz="4000" dirty="0"/>
          </a:p>
        </p:txBody>
      </p:sp>
      <p:pic>
        <p:nvPicPr>
          <p:cNvPr id="5" name="Рисунок 4" descr="1.jpg"/>
          <p:cNvPicPr>
            <a:picLocks noGrp="1" noChangeAspect="1"/>
          </p:cNvPicPr>
          <p:nvPr>
            <p:ph type="pic"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6391997" y="1547591"/>
            <a:ext cx="2638807" cy="2579805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2341" y="1574091"/>
            <a:ext cx="3214710" cy="2445596"/>
          </a:xfrm>
        </p:spPr>
        <p:txBody>
          <a:bodyPr/>
          <a:lstStyle/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       </a:t>
            </a:r>
            <a:r>
              <a:rPr lang="ru-RU" sz="2800" b="1" dirty="0" smtClean="0">
                <a:cs typeface="Levenim MT" pitchFamily="2" charset="-79"/>
              </a:rPr>
              <a:t>Вспомните и назовите цветы </a:t>
            </a:r>
          </a:p>
          <a:p>
            <a:pPr algn="ctr"/>
            <a:r>
              <a:rPr lang="ru-RU" sz="2000" b="1" dirty="0" smtClean="0">
                <a:cs typeface="Levenim MT" pitchFamily="2" charset="-79"/>
              </a:rPr>
              <a:t>(1-ландыш; 2-мать и мачеха; 3-одуванчик; 4-тюльпан; 5-горицвет)</a:t>
            </a: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9429" y="4187455"/>
            <a:ext cx="2683941" cy="24304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2019" y="4206805"/>
            <a:ext cx="2707343" cy="2366049"/>
          </a:xfrm>
          <a:prstGeom prst="rect">
            <a:avLst/>
          </a:prstGeom>
        </p:spPr>
      </p:pic>
      <p:sp>
        <p:nvSpPr>
          <p:cNvPr id="10" name="Текст 3"/>
          <p:cNvSpPr txBox="1">
            <a:spLocks/>
          </p:cNvSpPr>
          <p:nvPr/>
        </p:nvSpPr>
        <p:spPr bwMode="auto">
          <a:xfrm>
            <a:off x="8642347" y="3356992"/>
            <a:ext cx="388457" cy="6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</a:t>
            </a:r>
            <a:r>
              <a:rPr lang="ru-RU" sz="3200" b="1" dirty="0" smtClean="0">
                <a:solidFill>
                  <a:srgbClr val="FF0000"/>
                </a:solidFill>
                <a:cs typeface="Levenim MT" pitchFamily="2" charset="-79"/>
              </a:rPr>
              <a:t>2</a:t>
            </a: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  <p:sp>
        <p:nvSpPr>
          <p:cNvPr id="11" name="Текст 3"/>
          <p:cNvSpPr txBox="1">
            <a:spLocks/>
          </p:cNvSpPr>
          <p:nvPr/>
        </p:nvSpPr>
        <p:spPr bwMode="auto">
          <a:xfrm>
            <a:off x="6003540" y="3356992"/>
            <a:ext cx="388457" cy="6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</a:t>
            </a:r>
            <a:r>
              <a:rPr lang="ru-RU" sz="3200" b="1" dirty="0">
                <a:solidFill>
                  <a:srgbClr val="FF0000"/>
                </a:solidFill>
                <a:cs typeface="Levenim MT" pitchFamily="2" charset="-79"/>
              </a:rPr>
              <a:t>1</a:t>
            </a:r>
            <a:endParaRPr lang="ru-RU" sz="3200" b="1" dirty="0" smtClean="0">
              <a:solidFill>
                <a:srgbClr val="FF0000"/>
              </a:solidFill>
              <a:cs typeface="Levenim MT" pitchFamily="2" charset="-79"/>
            </a:endParaRP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  <p:sp>
        <p:nvSpPr>
          <p:cNvPr id="12" name="Текст 3"/>
          <p:cNvSpPr txBox="1">
            <a:spLocks/>
          </p:cNvSpPr>
          <p:nvPr/>
        </p:nvSpPr>
        <p:spPr bwMode="auto">
          <a:xfrm>
            <a:off x="3066435" y="5805264"/>
            <a:ext cx="388457" cy="6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</a:t>
            </a:r>
            <a:r>
              <a:rPr lang="ru-RU" sz="3200" b="1" dirty="0">
                <a:solidFill>
                  <a:srgbClr val="FF0000"/>
                </a:solidFill>
                <a:cs typeface="Levenim MT" pitchFamily="2" charset="-79"/>
              </a:rPr>
              <a:t>3</a:t>
            </a:r>
            <a:endParaRPr lang="ru-RU" sz="3200" b="1" dirty="0" smtClean="0">
              <a:solidFill>
                <a:srgbClr val="FF0000"/>
              </a:solidFill>
              <a:cs typeface="Levenim MT" pitchFamily="2" charset="-79"/>
            </a:endParaRP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  <p:sp>
        <p:nvSpPr>
          <p:cNvPr id="13" name="Текст 3"/>
          <p:cNvSpPr txBox="1">
            <a:spLocks/>
          </p:cNvSpPr>
          <p:nvPr/>
        </p:nvSpPr>
        <p:spPr bwMode="auto">
          <a:xfrm>
            <a:off x="5940905" y="5746472"/>
            <a:ext cx="388457" cy="6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</a:t>
            </a:r>
            <a:r>
              <a:rPr lang="ru-RU" sz="3200" b="1" dirty="0">
                <a:solidFill>
                  <a:srgbClr val="FF0000"/>
                </a:solidFill>
                <a:cs typeface="Levenim MT" pitchFamily="2" charset="-79"/>
              </a:rPr>
              <a:t>4</a:t>
            </a:r>
            <a:endParaRPr lang="ru-RU" sz="3200" b="1" dirty="0" smtClean="0">
              <a:solidFill>
                <a:srgbClr val="FF0000"/>
              </a:solidFill>
              <a:cs typeface="Levenim MT" pitchFamily="2" charset="-79"/>
            </a:endParaRP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  <p:sp>
        <p:nvSpPr>
          <p:cNvPr id="14" name="Текст 3"/>
          <p:cNvSpPr txBox="1">
            <a:spLocks/>
          </p:cNvSpPr>
          <p:nvPr/>
        </p:nvSpPr>
        <p:spPr bwMode="auto">
          <a:xfrm>
            <a:off x="8664913" y="5805264"/>
            <a:ext cx="388457" cy="625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cs typeface="Levenim MT" pitchFamily="2" charset="-79"/>
              </a:rPr>
              <a:t>                           </a:t>
            </a:r>
            <a:r>
              <a:rPr lang="ru-RU" sz="3200" b="1" dirty="0">
                <a:solidFill>
                  <a:srgbClr val="FF0000"/>
                </a:solidFill>
                <a:cs typeface="Levenim MT" pitchFamily="2" charset="-79"/>
              </a:rPr>
              <a:t>5</a:t>
            </a:r>
            <a:endParaRPr lang="ru-RU" sz="3200" b="1" dirty="0" smtClean="0">
              <a:solidFill>
                <a:srgbClr val="FF0000"/>
              </a:solidFill>
              <a:cs typeface="Levenim MT" pitchFamily="2" charset="-79"/>
            </a:endParaRPr>
          </a:p>
          <a:p>
            <a:pPr algn="ctr"/>
            <a:r>
              <a:rPr lang="ru-RU" sz="2000" b="1" dirty="0" smtClean="0">
                <a:cs typeface="Levenim MT" pitchFamily="2" charset="-79"/>
              </a:rPr>
              <a:t> </a:t>
            </a:r>
            <a:endParaRPr lang="ru-RU" sz="2000" b="1" dirty="0">
              <a:cs typeface="Levenim MT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67774be55880bff81f6fcd2c2eee9dd_i-46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416" b="3416"/>
          <a:stretch>
            <a:fillRect/>
          </a:stretch>
        </p:blipFill>
        <p:spPr>
          <a:xfrm>
            <a:off x="4966740" y="1484783"/>
            <a:ext cx="3434937" cy="2515533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87624" y="22817"/>
            <a:ext cx="7560840" cy="1856268"/>
          </a:xfrm>
        </p:spPr>
        <p:txBody>
          <a:bodyPr/>
          <a:lstStyle/>
          <a:p>
            <a:pPr algn="ctr"/>
            <a:r>
              <a:rPr lang="ru-RU" sz="4400" b="1" dirty="0" smtClean="0"/>
              <a:t>Вспомните и дайте названия деревьям и кустарникам</a:t>
            </a:r>
            <a:endParaRPr lang="ru-RU" sz="4400" b="1" dirty="0"/>
          </a:p>
        </p:txBody>
      </p:sp>
      <p:pic>
        <p:nvPicPr>
          <p:cNvPr id="7" name="Рисунок 6" descr="iQSMUM3T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740" y="4254284"/>
            <a:ext cx="3434937" cy="2557414"/>
          </a:xfrm>
          <a:prstGeom prst="rect">
            <a:avLst/>
          </a:prstGeom>
        </p:spPr>
      </p:pic>
      <p:pic>
        <p:nvPicPr>
          <p:cNvPr id="8" name="Рисунок 7" descr="6QIT-2xQEs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433" y="4254284"/>
            <a:ext cx="3499512" cy="251703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725" y="1484782"/>
            <a:ext cx="3460712" cy="25155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Отгадайте загадку про насекомых 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8686800" cy="4829196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Скажите-ка, что за букашка?</a:t>
            </a:r>
          </a:p>
          <a:p>
            <a:pPr>
              <a:buNone/>
            </a:pPr>
            <a:r>
              <a:rPr lang="ru-RU" sz="2000" b="1" dirty="0" smtClean="0"/>
              <a:t>      На ней в черных точках рубашка,</a:t>
            </a:r>
          </a:p>
          <a:p>
            <a:pPr>
              <a:buNone/>
            </a:pPr>
            <a:r>
              <a:rPr lang="ru-RU" sz="2000" b="1" dirty="0" smtClean="0"/>
              <a:t>      Умеет карабкаться ловко</a:t>
            </a:r>
          </a:p>
          <a:p>
            <a:pPr>
              <a:buNone/>
            </a:pPr>
            <a:r>
              <a:rPr lang="ru-RU" sz="2000" b="1" dirty="0" smtClean="0"/>
              <a:t>      По листикам божья... 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  Вот букашка-работяга.</a:t>
            </a:r>
          </a:p>
          <a:p>
            <a:pPr>
              <a:buNone/>
            </a:pPr>
            <a:r>
              <a:rPr lang="ru-RU" sz="2000" b="1" dirty="0" smtClean="0"/>
              <a:t>       Целый день трудиться рада.</a:t>
            </a:r>
          </a:p>
          <a:p>
            <a:pPr>
              <a:buNone/>
            </a:pPr>
            <a:r>
              <a:rPr lang="ru-RU" sz="2000" b="1" dirty="0" smtClean="0"/>
              <a:t>      Ношу на спине своей                                                                                                                      Быстро тащит... </a:t>
            </a:r>
          </a:p>
          <a:p>
            <a:pPr>
              <a:buFont typeface="Wingdings" pitchFamily="2" charset="2"/>
              <a:buChar char="§"/>
            </a:pPr>
            <a:r>
              <a:rPr lang="ru-RU" sz="2000" b="1" dirty="0" smtClean="0"/>
              <a:t>На поляне в васильках</a:t>
            </a:r>
          </a:p>
          <a:p>
            <a:pPr>
              <a:buNone/>
            </a:pPr>
            <a:r>
              <a:rPr lang="ru-RU" sz="2000" b="1" dirty="0" smtClean="0"/>
              <a:t>      Упражнялся он в прыжках.</a:t>
            </a:r>
          </a:p>
          <a:p>
            <a:pPr>
              <a:buNone/>
            </a:pPr>
            <a:r>
              <a:rPr lang="ru-RU" sz="2000" b="1" dirty="0" smtClean="0"/>
              <a:t>       Жаль, позавтракал им птенчик.</a:t>
            </a:r>
          </a:p>
          <a:p>
            <a:pPr>
              <a:buNone/>
            </a:pPr>
            <a:r>
              <a:rPr lang="ru-RU" sz="2000" b="1" dirty="0" smtClean="0"/>
              <a:t>       Кто же это был? 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sz="2000" dirty="0" smtClean="0"/>
          </a:p>
          <a:p>
            <a:endParaRPr lang="ru-RU" dirty="0"/>
          </a:p>
        </p:txBody>
      </p:sp>
      <p:pic>
        <p:nvPicPr>
          <p:cNvPr id="4" name="Рисунок 3" descr="i9VVQPVS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1142984"/>
            <a:ext cx="2047875" cy="204787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Рисунок 4" descr="N627791AA9F4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4805345"/>
            <a:ext cx="2428892" cy="1898005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106767886_large_n9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357918" y="3214686"/>
            <a:ext cx="2786082" cy="200597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Кто лишний?</a:t>
            </a:r>
            <a:endParaRPr lang="ru-RU" b="1" dirty="0"/>
          </a:p>
        </p:txBody>
      </p:sp>
      <p:pic>
        <p:nvPicPr>
          <p:cNvPr id="4" name="Содержимое 3" descr="35466_html_m7076d183.jpg">
            <a:hlinkClick r:id="rId2" action="ppaction://hlinksldjump"/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572132" y="1285860"/>
            <a:ext cx="2950712" cy="2609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58" y="1357298"/>
            <a:ext cx="3551063" cy="26842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9VVQPVST.jp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158" y="4143380"/>
            <a:ext cx="3500462" cy="27146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Starling_00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634863"/>
            <a:ext cx="4000528" cy="28176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Что сажают в огороде?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000" b="1" dirty="0" smtClean="0"/>
              <a:t>В землю спряталась Девица.</a:t>
            </a:r>
            <a:br>
              <a:rPr lang="ru-RU" sz="2000" b="1" dirty="0" smtClean="0"/>
            </a:br>
            <a:r>
              <a:rPr lang="ru-RU" sz="2000" b="1" dirty="0" smtClean="0"/>
              <a:t>Из земли торчит косица.</a:t>
            </a:r>
            <a:br>
              <a:rPr lang="ru-RU" sz="2000" b="1" dirty="0" smtClean="0"/>
            </a:br>
            <a:r>
              <a:rPr lang="ru-RU" sz="2000" b="1" dirty="0" smtClean="0"/>
              <a:t>Выдерну я ловко</a:t>
            </a:r>
            <a:br>
              <a:rPr lang="ru-RU" sz="2000" b="1" dirty="0" smtClean="0"/>
            </a:br>
            <a:r>
              <a:rPr lang="ru-RU" sz="2000" b="1" dirty="0" smtClean="0"/>
              <a:t>Красную…</a:t>
            </a:r>
          </a:p>
          <a:p>
            <a:r>
              <a:rPr lang="ru-RU" sz="2000" b="1" dirty="0" smtClean="0"/>
              <a:t> Очень горький - но полезный!</a:t>
            </a:r>
            <a:br>
              <a:rPr lang="ru-RU" sz="2000" b="1" dirty="0" smtClean="0"/>
            </a:br>
            <a:r>
              <a:rPr lang="ru-RU" sz="2000" b="1" dirty="0" smtClean="0"/>
              <a:t>Защищает от болезней!</a:t>
            </a:r>
            <a:br>
              <a:rPr lang="ru-RU" sz="2000" b="1" dirty="0" smtClean="0"/>
            </a:br>
            <a:r>
              <a:rPr lang="ru-RU" sz="2000" b="1" dirty="0" smtClean="0"/>
              <a:t>И микробам он не друг -</a:t>
            </a:r>
            <a:br>
              <a:rPr lang="ru-RU" sz="2000" b="1" dirty="0" smtClean="0"/>
            </a:br>
            <a:r>
              <a:rPr lang="ru-RU" sz="2000" b="1" dirty="0" smtClean="0"/>
              <a:t>Потому что это - ... </a:t>
            </a:r>
          </a:p>
          <a:p>
            <a:pPr>
              <a:buNone/>
            </a:pPr>
            <a:r>
              <a:rPr lang="ru-RU" sz="2000" b="1" dirty="0" smtClean="0"/>
              <a:t/>
            </a:r>
            <a:br>
              <a:rPr lang="ru-RU" sz="2000" b="1" dirty="0" smtClean="0"/>
            </a:br>
            <a:r>
              <a:rPr lang="ru-RU" sz="2000" b="1" dirty="0" smtClean="0"/>
              <a:t>Выросла она на грядке.</a:t>
            </a:r>
            <a:br>
              <a:rPr lang="ru-RU" sz="2000" b="1" dirty="0" smtClean="0"/>
            </a:br>
            <a:r>
              <a:rPr lang="ru-RU" sz="2000" b="1" dirty="0" smtClean="0"/>
              <a:t>Из неё мы на обед</a:t>
            </a:r>
            <a:br>
              <a:rPr lang="ru-RU" sz="2000" b="1" dirty="0" smtClean="0"/>
            </a:br>
            <a:r>
              <a:rPr lang="ru-RU" sz="2000" b="1" dirty="0" smtClean="0"/>
              <a:t>Сварим борщ и винегрет.</a:t>
            </a:r>
            <a:br>
              <a:rPr lang="ru-RU" sz="2000" b="1" dirty="0" smtClean="0"/>
            </a:br>
            <a:r>
              <a:rPr lang="ru-RU" sz="2000" b="1" dirty="0" smtClean="0"/>
              <a:t>Так румяна и кругла </a:t>
            </a:r>
            <a:br>
              <a:rPr lang="ru-RU" sz="2000" b="1" dirty="0" smtClean="0"/>
            </a:br>
            <a:r>
              <a:rPr lang="ru-RU" sz="2000" b="1" dirty="0" smtClean="0"/>
              <a:t>И полезна нам …</a:t>
            </a:r>
          </a:p>
          <a:p>
            <a:endParaRPr lang="ru-RU" sz="1800" dirty="0"/>
          </a:p>
        </p:txBody>
      </p:sp>
      <p:pic>
        <p:nvPicPr>
          <p:cNvPr id="5" name="Рисунок 4" descr="kartochki_ovoschi_l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140" y="1500174"/>
            <a:ext cx="2143140" cy="2357935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6" name="Рисунок 5" descr="kartochki_ovoschi_svekl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3702" y="4071942"/>
            <a:ext cx="2190732" cy="2286016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7" name="Рисунок 6" descr="mork-mini20-1-800x80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000496" y="2571744"/>
            <a:ext cx="2428868" cy="2428868"/>
          </a:xfrm>
          <a:prstGeom prst="rect">
            <a:avLst/>
          </a:prstGeom>
          <a:ln w="127000" cap="sq">
            <a:solidFill>
              <a:schemeClr val="tx2">
                <a:lumMod val="40000"/>
                <a:lumOff val="60000"/>
              </a:schemeClr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Назовите лишнее слово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dirty="0" smtClean="0">
                <a:solidFill>
                  <a:srgbClr val="FF0000"/>
                </a:solidFill>
              </a:rPr>
              <a:t>                           </a:t>
            </a:r>
            <a:r>
              <a:rPr lang="ru-RU" sz="4800" b="1" dirty="0" smtClean="0">
                <a:solidFill>
                  <a:srgbClr val="FF0000"/>
                </a:solidFill>
              </a:rPr>
              <a:t>Апрель</a:t>
            </a:r>
          </a:p>
          <a:p>
            <a:pPr marL="0" indent="0" algn="just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Март</a:t>
            </a:r>
          </a:p>
          <a:p>
            <a:pPr marL="0" indent="0" algn="just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Октябрь</a:t>
            </a:r>
          </a:p>
          <a:p>
            <a:pPr marL="0" indent="0" algn="just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Май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Назовите лишнее слово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   Лето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   Осень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   Март</a:t>
            </a:r>
          </a:p>
          <a:p>
            <a:pPr marL="0" indent="0">
              <a:buNone/>
            </a:pPr>
            <a:r>
              <a:rPr lang="ru-RU" sz="4800" b="1" dirty="0" smtClean="0">
                <a:solidFill>
                  <a:srgbClr val="FF0000"/>
                </a:solidFill>
              </a:rPr>
              <a:t>                      Весна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500166" y="2928934"/>
            <a:ext cx="574638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      </a:t>
            </a:r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Молодцы! 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27261_html_578a1bdb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76941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2483768" y="2636912"/>
            <a:ext cx="412427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FF0000"/>
                </a:solidFill>
              </a:rPr>
              <a:t>СПАСИБО ЗА 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ru-RU" sz="4400" b="1" dirty="0" smtClean="0">
                <a:solidFill>
                  <a:srgbClr val="FF0000"/>
                </a:solidFill>
              </a:rPr>
              <a:t>ВНИМАНИЕ</a:t>
            </a:r>
            <a:endParaRPr lang="ru-RU" sz="4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уг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Луг</Template>
  <TotalTime>582</TotalTime>
  <Words>378</Words>
  <Application>Microsoft Office PowerPoint</Application>
  <PresentationFormat>Экран (4:3)</PresentationFormat>
  <Paragraphs>102</Paragraphs>
  <Slides>24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30" baseType="lpstr">
      <vt:lpstr>Arial</vt:lpstr>
      <vt:lpstr>Calibri</vt:lpstr>
      <vt:lpstr>Levenim MT</vt:lpstr>
      <vt:lpstr>Times New Roman</vt:lpstr>
      <vt:lpstr>Wingdings</vt:lpstr>
      <vt:lpstr>Луг</vt:lpstr>
      <vt:lpstr>Презентация PowerPoint</vt:lpstr>
      <vt:lpstr>   </vt:lpstr>
      <vt:lpstr> О каком времени года загадка? </vt:lpstr>
      <vt:lpstr>На какой картинке ВЕСНА?</vt:lpstr>
      <vt:lpstr>Называем месяцы весны</vt:lpstr>
      <vt:lpstr>Что происходит в марте?  Что растёт вершиной вниз, Уцепившись за карниз?</vt:lpstr>
      <vt:lpstr>О каком явлении весны говорится?</vt:lpstr>
      <vt:lpstr>Каких птиц называют «вестниками весны»?</vt:lpstr>
      <vt:lpstr>Называем месяцы весны</vt:lpstr>
      <vt:lpstr>Отгадайте загадку</vt:lpstr>
      <vt:lpstr>Презентация PowerPoint</vt:lpstr>
      <vt:lpstr>Какую птицу в народе называют «ледоломкой»? (трясогузка)</vt:lpstr>
      <vt:lpstr>(Поиграем)Какая птица лишняя?</vt:lpstr>
      <vt:lpstr>Поиграем? Какая картинка лишняя?</vt:lpstr>
      <vt:lpstr>Называем месяцы весны</vt:lpstr>
      <vt:lpstr>Почему  в народе май называют «цветень»?</vt:lpstr>
      <vt:lpstr>Презентация PowerPoint</vt:lpstr>
      <vt:lpstr>Отгадайте загадку про насекомых </vt:lpstr>
      <vt:lpstr>Кто лишний?</vt:lpstr>
      <vt:lpstr>Что сажают в огороде?</vt:lpstr>
      <vt:lpstr>Назовите лишнее слово</vt:lpstr>
      <vt:lpstr>Назовите лишнее слово</vt:lpstr>
      <vt:lpstr>Презентация PowerPoint</vt:lpstr>
      <vt:lpstr> 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Пользователь</cp:lastModifiedBy>
  <cp:revision>72</cp:revision>
  <dcterms:created xsi:type="dcterms:W3CDTF">2016-02-10T07:20:56Z</dcterms:created>
  <dcterms:modified xsi:type="dcterms:W3CDTF">2024-04-07T10:36:53Z</dcterms:modified>
</cp:coreProperties>
</file>