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notesMasterIdLst>
    <p:notesMasterId r:id="rId28"/>
  </p:notesMasterIdLst>
  <p:sldIdLst>
    <p:sldId id="292" r:id="rId2"/>
    <p:sldId id="256" r:id="rId3"/>
    <p:sldId id="257" r:id="rId4"/>
    <p:sldId id="258" r:id="rId5"/>
    <p:sldId id="263" r:id="rId6"/>
    <p:sldId id="261" r:id="rId7"/>
    <p:sldId id="259" r:id="rId8"/>
    <p:sldId id="260" r:id="rId9"/>
    <p:sldId id="262" r:id="rId10"/>
    <p:sldId id="264" r:id="rId11"/>
    <p:sldId id="287" r:id="rId12"/>
    <p:sldId id="288" r:id="rId13"/>
    <p:sldId id="266" r:id="rId14"/>
    <p:sldId id="267" r:id="rId15"/>
    <p:sldId id="272" r:id="rId16"/>
    <p:sldId id="269" r:id="rId17"/>
    <p:sldId id="271" r:id="rId18"/>
    <p:sldId id="273" r:id="rId19"/>
    <p:sldId id="276" r:id="rId20"/>
    <p:sldId id="277" r:id="rId21"/>
    <p:sldId id="278" r:id="rId22"/>
    <p:sldId id="291" r:id="rId23"/>
    <p:sldId id="289" r:id="rId24"/>
    <p:sldId id="290" r:id="rId25"/>
    <p:sldId id="293" r:id="rId26"/>
    <p:sldId id="294" r:id="rId27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3" d="100"/>
          <a:sy n="83" d="100"/>
        </p:scale>
        <p:origin x="1450" y="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704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482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704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8704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704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fld id="{426079DE-4670-4B3A-A785-FBEA2D485CF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5076673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8872538" cy="6858000"/>
            <a:chOff x="0" y="0"/>
            <a:chExt cx="5589" cy="4320"/>
          </a:xfrm>
        </p:grpSpPr>
        <p:sp>
          <p:nvSpPr>
            <p:cNvPr id="5" name="Rectangle 3" descr="Stationery"/>
            <p:cNvSpPr>
              <a:spLocks noChangeArrowheads="1"/>
            </p:cNvSpPr>
            <p:nvPr/>
          </p:nvSpPr>
          <p:spPr bwMode="white">
            <a:xfrm>
              <a:off x="336" y="150"/>
              <a:ext cx="5253" cy="4026"/>
            </a:xfrm>
            <a:prstGeom prst="rect">
              <a:avLst/>
            </a:prstGeom>
            <a:blipFill dpi="0" rotWithShape="0">
              <a:blip r:embed="rId2" cstate="print"/>
              <a:srcRect/>
              <a:tile tx="0" ty="0" sx="100000" sy="100000" flip="none" algn="tl"/>
            </a:blip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pic>
          <p:nvPicPr>
            <p:cNvPr id="6" name="Picture 4" descr="minispir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ltGray">
            <a:xfrm>
              <a:off x="0" y="0"/>
              <a:ext cx="670" cy="43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5125" name="Rectangle 5"/>
          <p:cNvSpPr>
            <a:spLocks noGrp="1" noChangeArrowheads="1"/>
          </p:cNvSpPr>
          <p:nvPr>
            <p:ph type="ctrTitle"/>
          </p:nvPr>
        </p:nvSpPr>
        <p:spPr>
          <a:xfrm>
            <a:off x="971550" y="1916113"/>
            <a:ext cx="7772400" cy="1143000"/>
          </a:xfrm>
        </p:spPr>
        <p:txBody>
          <a:bodyPr/>
          <a:lstStyle>
            <a:lvl1pPr algn="ctr">
              <a:defRPr/>
            </a:lvl1pPr>
          </a:lstStyle>
          <a:p>
            <a:endParaRPr lang="ru-RU"/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subTitle" idx="1"/>
          </p:nvPr>
        </p:nvSpPr>
        <p:spPr>
          <a:xfrm>
            <a:off x="1647825" y="3738563"/>
            <a:ext cx="6400800" cy="1752600"/>
          </a:xfrm>
        </p:spPr>
        <p:txBody>
          <a:bodyPr/>
          <a:lstStyle>
            <a:lvl1pPr marL="0" indent="0" algn="ctr">
              <a:buFont typeface="Monotype Sorts" pitchFamily="2" charset="2"/>
              <a:buNone/>
              <a:defRPr>
                <a:solidFill>
                  <a:schemeClr val="bg2"/>
                </a:solidFill>
              </a:defRPr>
            </a:lvl1pPr>
          </a:lstStyle>
          <a:p>
            <a:r>
              <a:rPr lang="ru-RU"/>
              <a:t>Щелчок правит образец подзаголовка</a:t>
            </a:r>
          </a:p>
        </p:txBody>
      </p:sp>
      <p:sp>
        <p:nvSpPr>
          <p:cNvPr id="7" name="Rectangle 7"/>
          <p:cNvSpPr>
            <a:spLocks noGrp="1" noChangeArrowheads="1"/>
          </p:cNvSpPr>
          <p:nvPr>
            <p:ph type="dt" sz="half" idx="10"/>
          </p:nvPr>
        </p:nvSpPr>
        <p:spPr>
          <a:xfrm>
            <a:off x="962025" y="6100763"/>
            <a:ext cx="1905000" cy="457200"/>
          </a:xfrm>
        </p:spPr>
        <p:txBody>
          <a:bodyPr/>
          <a:lstStyle>
            <a:lvl1pPr>
              <a:defRPr>
                <a:solidFill>
                  <a:srgbClr val="A08366"/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8"/>
          <p:cNvSpPr>
            <a:spLocks noGrp="1" noChangeArrowheads="1"/>
          </p:cNvSpPr>
          <p:nvPr>
            <p:ph type="ftr" sz="quarter" idx="11"/>
          </p:nvPr>
        </p:nvSpPr>
        <p:spPr>
          <a:xfrm>
            <a:off x="3400425" y="6100763"/>
            <a:ext cx="2895600" cy="457200"/>
          </a:xfrm>
        </p:spPr>
        <p:txBody>
          <a:bodyPr/>
          <a:lstStyle>
            <a:lvl1pPr>
              <a:defRPr>
                <a:solidFill>
                  <a:srgbClr val="A08366"/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9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829425" y="6100763"/>
            <a:ext cx="1905000" cy="457200"/>
          </a:xfrm>
        </p:spPr>
        <p:txBody>
          <a:bodyPr/>
          <a:lstStyle>
            <a:lvl1pPr>
              <a:defRPr>
                <a:solidFill>
                  <a:srgbClr val="A08366"/>
                </a:solidFill>
              </a:defRPr>
            </a:lvl1pPr>
          </a:lstStyle>
          <a:p>
            <a:pPr>
              <a:defRPr/>
            </a:pPr>
            <a:fld id="{BDD907D3-3AE4-4D82-ABC3-E078A1B3475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FBB89A2-8C51-4235-99A2-E8B020BF76B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0713AF-D087-4734-8357-111C1C89E01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990600" y="18288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953000" y="18288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35E9FA7-B2B1-4687-A37B-E8782519279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0DDDBC6-EADD-46E2-8847-26BADB733BC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1C0C43F-A516-40D6-BE6A-9B995202E25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65FA85A-B33D-42C2-B694-8F98B76D562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317AF6-2A22-446A-9562-3912D7D4500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1EB36DC-4E55-4AD6-95F8-9932F560104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86D573-D6F4-4569-BDE0-6DE76B1F797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19900" y="457200"/>
            <a:ext cx="1943100" cy="54864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990600" y="457200"/>
            <a:ext cx="5676900" cy="54864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0A4488C-16C3-4A77-B269-1F47F851C60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/>
          </p:nvPr>
        </p:nvSpPr>
        <p:spPr>
          <a:xfrm>
            <a:off x="990600" y="457200"/>
            <a:ext cx="7772400" cy="54864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3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5F6C040-A75D-4B11-8E66-38BDEA9E449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 preserve="1">
  <p:cSld name="Заголовок, объект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90600" y="457200"/>
            <a:ext cx="77724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990600" y="1828800"/>
            <a:ext cx="38100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953000" y="1828800"/>
            <a:ext cx="38100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64FD5D5-D8DB-48BD-9035-D5A88EFACB5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90600" y="457200"/>
            <a:ext cx="77724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990600" y="1828800"/>
            <a:ext cx="38100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953000" y="1828800"/>
            <a:ext cx="38100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E3F88C5-3261-43C1-9309-21A3EC6D5AD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ltGray">
      <p:bgPr>
        <a:solidFill>
          <a:srgbClr val="8C735A"/>
        </a:solidFill>
        <a:effectLst>
          <a:outerShdw dist="107763" dir="2700000" algn="ctr" rotWithShape="0">
            <a:srgbClr val="000000"/>
          </a:outerShdw>
        </a:effectLst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0" y="0"/>
            <a:ext cx="8872538" cy="6858000"/>
            <a:chOff x="0" y="0"/>
            <a:chExt cx="5589" cy="4320"/>
          </a:xfrm>
        </p:grpSpPr>
        <p:sp>
          <p:nvSpPr>
            <p:cNvPr id="4099" name="Rectangle 3"/>
            <p:cNvSpPr>
              <a:spLocks noChangeArrowheads="1"/>
            </p:cNvSpPr>
            <p:nvPr/>
          </p:nvSpPr>
          <p:spPr bwMode="ltGray">
            <a:xfrm>
              <a:off x="336" y="150"/>
              <a:ext cx="5253" cy="4026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pic>
          <p:nvPicPr>
            <p:cNvPr id="1033" name="Picture 4" descr="minispir"/>
            <p:cNvPicPr>
              <a:picLocks noChangeAspect="1" noChangeArrowheads="1"/>
            </p:cNvPicPr>
            <p:nvPr/>
          </p:nvPicPr>
          <p:blipFill>
            <a:blip r:embed="rId16" cstate="print"/>
            <a:srcRect/>
            <a:stretch>
              <a:fillRect/>
            </a:stretch>
          </p:blipFill>
          <p:spPr bwMode="ltGray">
            <a:xfrm>
              <a:off x="0" y="0"/>
              <a:ext cx="670" cy="43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4101" name="Line 5"/>
            <p:cNvSpPr>
              <a:spLocks noChangeShapeType="1"/>
            </p:cNvSpPr>
            <p:nvPr/>
          </p:nvSpPr>
          <p:spPr bwMode="ltGray">
            <a:xfrm>
              <a:off x="640" y="1008"/>
              <a:ext cx="4880" cy="0"/>
            </a:xfrm>
            <a:prstGeom prst="line">
              <a:avLst/>
            </a:prstGeom>
            <a:noFill/>
            <a:ln w="3175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</p:grpSp>
      <p:sp>
        <p:nvSpPr>
          <p:cNvPr id="1027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990600" y="4572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Щелчок правит образец заголовка</a:t>
            </a:r>
          </a:p>
        </p:txBody>
      </p:sp>
      <p:sp>
        <p:nvSpPr>
          <p:cNvPr id="1028" name="Rectangle 7"/>
          <p:cNvSpPr>
            <a:spLocks noGrp="1" noChangeArrowheads="1"/>
          </p:cNvSpPr>
          <p:nvPr>
            <p:ph type="body" idx="1"/>
          </p:nvPr>
        </p:nvSpPr>
        <p:spPr bwMode="auto">
          <a:xfrm>
            <a:off x="990600" y="18288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Щелчок правит 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104" name="Rectangle 8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90600" y="60960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50000"/>
              </a:spcBef>
              <a:defRPr sz="140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105" name="Rectangle 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429000" y="60960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0" hangingPunct="0">
              <a:spcBef>
                <a:spcPct val="50000"/>
              </a:spcBef>
              <a:defRPr sz="140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106" name="Rectangle 1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858000" y="60960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spcBef>
                <a:spcPct val="50000"/>
              </a:spcBef>
              <a:defRPr sz="1400">
                <a:solidFill>
                  <a:schemeClr val="bg2"/>
                </a:solidFill>
              </a:defRPr>
            </a:lvl1pPr>
          </a:lstStyle>
          <a:p>
            <a:pPr>
              <a:defRPr/>
            </a:pPr>
            <a:fld id="{43E176E5-413E-4182-9F6B-FF64BDB1B50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3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90000"/>
        <a:buFont typeface="Monotype Sorts" pitchFamily="2" charset="2"/>
        <a:buChar char="4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Char char="–"/>
        <a:defRPr kumimoji="1"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Char char="•"/>
        <a:defRPr kumimoji="1"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Char char="–"/>
        <a:defRPr kumimoji="1"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Char char="»"/>
        <a:defRPr kumimoji="1"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Char char="»"/>
        <a:defRPr kumimoji="1"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Char char="»"/>
        <a:defRPr kumimoji="1"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Char char="»"/>
        <a:defRPr kumimoji="1"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Char char="»"/>
        <a:defRPr kumimoji="1"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" Target="slide23.xml"/><Relationship Id="rId2" Type="http://schemas.openxmlformats.org/officeDocument/2006/relationships/slide" Target="slide22.xml"/><Relationship Id="rId1" Type="http://schemas.openxmlformats.org/officeDocument/2006/relationships/slideLayout" Target="../slideLayouts/slideLayout2.xml"/><Relationship Id="rId6" Type="http://schemas.openxmlformats.org/officeDocument/2006/relationships/slide" Target="slide26.xml"/><Relationship Id="rId5" Type="http://schemas.openxmlformats.org/officeDocument/2006/relationships/slide" Target="slide25.xml"/><Relationship Id="rId4" Type="http://schemas.openxmlformats.org/officeDocument/2006/relationships/slide" Target="slide24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sz="6000" b="1" dirty="0" smtClean="0"/>
              <a:t>Химия как часть</a:t>
            </a:r>
            <a:br>
              <a:rPr lang="ru-RU" sz="6000" b="1" dirty="0" smtClean="0"/>
            </a:br>
            <a:r>
              <a:rPr lang="ru-RU" sz="6000" b="1" dirty="0" smtClean="0"/>
              <a:t>естествознания.</a:t>
            </a:r>
            <a:br>
              <a:rPr lang="ru-RU" sz="6000" b="1" dirty="0" smtClean="0"/>
            </a:br>
            <a:r>
              <a:rPr lang="ru-RU" sz="6000" b="1" dirty="0" smtClean="0"/>
              <a:t>Понятие о веществе</a:t>
            </a:r>
            <a:endParaRPr lang="ru-RU" sz="600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WordArt 5"/>
          <p:cNvSpPr>
            <a:spLocks noChangeArrowheads="1" noChangeShapeType="1" noTextEdit="1"/>
          </p:cNvSpPr>
          <p:nvPr/>
        </p:nvSpPr>
        <p:spPr bwMode="auto">
          <a:xfrm>
            <a:off x="1692275" y="2093913"/>
            <a:ext cx="5975350" cy="1550987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i="1" kern="10">
                <a:ln w="9525" cap="sq">
                  <a:solidFill>
                    <a:srgbClr val="000000"/>
                  </a:solidFill>
                  <a:round/>
                  <a:headEnd type="none" w="sm" len="sm"/>
                  <a:tailEnd type="none" w="sm" len="sm"/>
                </a:ln>
                <a:solidFill>
                  <a:schemeClr val="accent1"/>
                </a:solidFill>
                <a:effectLst>
                  <a:outerShdw dist="35921" dir="2700000" algn="ctr" rotWithShape="0">
                    <a:srgbClr val="808080">
                      <a:alpha val="79999"/>
                    </a:srgbClr>
                  </a:outerShdw>
                </a:effectLst>
                <a:latin typeface="Arial"/>
                <a:cs typeface="Arial"/>
              </a:rPr>
              <a:t>Краткий очерк истории</a:t>
            </a:r>
          </a:p>
          <a:p>
            <a:pPr algn="ctr"/>
            <a:r>
              <a:rPr lang="ru-RU" sz="3600" i="1" kern="10">
                <a:ln w="9525" cap="sq">
                  <a:solidFill>
                    <a:srgbClr val="000000"/>
                  </a:solidFill>
                  <a:round/>
                  <a:headEnd type="none" w="sm" len="sm"/>
                  <a:tailEnd type="none" w="sm" len="sm"/>
                </a:ln>
                <a:solidFill>
                  <a:schemeClr val="accent1"/>
                </a:solidFill>
                <a:effectLst>
                  <a:outerShdw dist="35921" dir="2700000" algn="ctr" rotWithShape="0">
                    <a:srgbClr val="808080">
                      <a:alpha val="79999"/>
                    </a:srgbClr>
                  </a:outerShdw>
                </a:effectLst>
                <a:latin typeface="Arial"/>
                <a:cs typeface="Arial"/>
              </a:rPr>
              <a:t>развития химии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mtClean="0"/>
              <a:t>Химия в древности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ru-RU" smtClean="0"/>
              <a:t>Химическое производство существовало уже за 3 – 4 тысячи лет до н. э.</a:t>
            </a:r>
          </a:p>
        </p:txBody>
      </p:sp>
      <p:pic>
        <p:nvPicPr>
          <p:cNvPr id="4100" name="Picture 12" descr="сканирование000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71550" y="3213100"/>
            <a:ext cx="7705725" cy="2776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mtClean="0"/>
              <a:t>Египет</a:t>
            </a:r>
          </a:p>
        </p:txBody>
      </p:sp>
      <p:sp>
        <p:nvSpPr>
          <p:cNvPr id="5123" name="AutoShape 7"/>
          <p:cNvSpPr>
            <a:spLocks noGrp="1" noChangeAspect="1" noChangeArrowheads="1"/>
          </p:cNvSpPr>
          <p:nvPr>
            <p:ph sz="half" idx="1"/>
          </p:nvPr>
        </p:nvSpPr>
        <p:spPr/>
        <p:txBody>
          <a:bodyPr/>
          <a:lstStyle/>
          <a:p>
            <a:pPr eaLnBrk="1" hangingPunct="1"/>
            <a:r>
              <a:rPr lang="ru-RU" sz="2400" smtClean="0"/>
              <a:t>В Древнем Египте умели выплавлять из руд металлы, получать их сплавы, производили стекло, керамику, пигменты, краски, духи, делали вино. Египтяне были непревзойдёнными скульпторами и строителями.</a:t>
            </a:r>
          </a:p>
          <a:p>
            <a:pPr eaLnBrk="1" hangingPunct="1"/>
            <a:endParaRPr lang="ru-RU" sz="2400" smtClean="0"/>
          </a:p>
        </p:txBody>
      </p:sp>
      <p:pic>
        <p:nvPicPr>
          <p:cNvPr id="5124" name="Picture 14" descr="Сфинкс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4859338" y="2276475"/>
            <a:ext cx="3810000" cy="2544763"/>
          </a:xfr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mtClean="0"/>
              <a:t>Химия в Древнем Египте</a:t>
            </a:r>
          </a:p>
        </p:txBody>
      </p:sp>
      <p:pic>
        <p:nvPicPr>
          <p:cNvPr id="6147" name="Picture 3" descr="Химия в Древнем Египте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2133600" y="1828800"/>
            <a:ext cx="5486400" cy="4114800"/>
          </a:xfr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4"/>
          <p:cNvPicPr>
            <a:picLocks noGrp="1" noChangeAspect="1" noChangeArrowheads="1"/>
          </p:cNvPicPr>
          <p:nvPr>
            <p:ph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2411413" y="765175"/>
            <a:ext cx="4622800" cy="3657600"/>
          </a:xfrm>
        </p:spPr>
      </p:pic>
      <p:sp>
        <p:nvSpPr>
          <p:cNvPr id="7171" name="Text Box 5"/>
          <p:cNvSpPr txBox="1">
            <a:spLocks noChangeArrowheads="1"/>
          </p:cNvSpPr>
          <p:nvPr/>
        </p:nvSpPr>
        <p:spPr bwMode="auto">
          <a:xfrm>
            <a:off x="2411413" y="4508500"/>
            <a:ext cx="4692650" cy="118745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r>
              <a:rPr lang="ru-RU"/>
              <a:t>Виноделие. Фреска из погребения</a:t>
            </a:r>
          </a:p>
          <a:p>
            <a:r>
              <a:rPr lang="ru-RU"/>
              <a:t> писца Нахта. Фивы. 2 тыс. до н.э. </a:t>
            </a:r>
          </a:p>
          <a:p>
            <a:r>
              <a:rPr lang="ru-RU"/>
              <a:t>Лувр. Париж.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mtClean="0"/>
              <a:t>Египетские жрецы</a:t>
            </a:r>
          </a:p>
        </p:txBody>
      </p:sp>
      <p:sp>
        <p:nvSpPr>
          <p:cNvPr id="8195" name="Rectangle 5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 eaLnBrk="1" hangingPunct="1"/>
            <a:r>
              <a:rPr lang="ru-RU" sz="2800" smtClean="0"/>
              <a:t>Египетские жрецы владели приёмами бальзамирования тел умерших фараонов и знати.</a:t>
            </a:r>
          </a:p>
        </p:txBody>
      </p:sp>
      <p:pic>
        <p:nvPicPr>
          <p:cNvPr id="8196" name="Picture 6" descr="египетские жрецы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990600" y="2457450"/>
            <a:ext cx="3810000" cy="2857500"/>
          </a:xfr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mtClean="0"/>
              <a:t>Египетские жрецы</a:t>
            </a:r>
          </a:p>
        </p:txBody>
      </p:sp>
      <p:pic>
        <p:nvPicPr>
          <p:cNvPr id="9219" name="Picture 7" descr="Мумия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990600" y="2455863"/>
            <a:ext cx="3810000" cy="2860675"/>
          </a:xfrm>
          <a:noFill/>
        </p:spPr>
      </p:pic>
      <p:pic>
        <p:nvPicPr>
          <p:cNvPr id="9220" name="Picture 9" descr="Маска Тутанхамона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5253038" y="1828800"/>
            <a:ext cx="3209925" cy="4114800"/>
          </a:xfr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mtClean="0"/>
              <a:t>Древняя Месопотамия</a:t>
            </a:r>
          </a:p>
        </p:txBody>
      </p:sp>
      <p:sp>
        <p:nvSpPr>
          <p:cNvPr id="10243" name="Rectangle 9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/>
            <a:r>
              <a:rPr lang="ru-RU" sz="2800" smtClean="0"/>
              <a:t>Некоторые химические производства существовали в древности в Месопотамии</a:t>
            </a:r>
          </a:p>
        </p:txBody>
      </p:sp>
      <p:pic>
        <p:nvPicPr>
          <p:cNvPr id="10244" name="Picture 8" descr="Месопотамия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3995738" y="2205038"/>
            <a:ext cx="4602162" cy="3022600"/>
          </a:xfr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mtClean="0"/>
              <a:t>Древней Греции</a:t>
            </a:r>
          </a:p>
        </p:txBody>
      </p:sp>
      <p:pic>
        <p:nvPicPr>
          <p:cNvPr id="11267" name="Picture 6" descr="Амфора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3563938" y="1844675"/>
            <a:ext cx="2363787" cy="4459288"/>
          </a:xfr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mtClean="0"/>
              <a:t>Индии</a:t>
            </a:r>
          </a:p>
        </p:txBody>
      </p:sp>
      <p:pic>
        <p:nvPicPr>
          <p:cNvPr id="12291" name="Picture 5" descr="Тадж - Махал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2051050" y="1916113"/>
            <a:ext cx="5356225" cy="4354512"/>
          </a:xfr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mtClean="0"/>
              <a:t>Китае</a:t>
            </a:r>
          </a:p>
        </p:txBody>
      </p:sp>
      <p:pic>
        <p:nvPicPr>
          <p:cNvPr id="13315" name="Picture 5" descr="Древнекитайский рисунок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3286125" y="1828800"/>
            <a:ext cx="3181350" cy="4114800"/>
          </a:xfr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mtClean="0"/>
              <a:t>Александрийская библиотека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ru-RU" smtClean="0"/>
              <a:t>В ней хранились рукописные книги, содержащие труды по химии. В них были описаны такие  процессы, как прокаливание, возгонка, перегонка, фильтрование.</a:t>
            </a:r>
          </a:p>
        </p:txBody>
      </p:sp>
      <p:pic>
        <p:nvPicPr>
          <p:cNvPr id="21506" name="Picture 2" descr="Рисунок, изображающий зал Александрийской библиотеки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76056" y="4221088"/>
            <a:ext cx="3168352" cy="2110243"/>
          </a:xfrm>
          <a:prstGeom prst="rect">
            <a:avLst/>
          </a:prstGeom>
          <a:noFill/>
        </p:spPr>
      </p:pic>
      <p:pic>
        <p:nvPicPr>
          <p:cNvPr id="21508" name="Picture 4" descr="Рисунок свитка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23728" y="4437112"/>
            <a:ext cx="1224136" cy="173226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mtClean="0"/>
              <a:t>Демокрит</a:t>
            </a:r>
          </a:p>
        </p:txBody>
      </p:sp>
      <p:sp>
        <p:nvSpPr>
          <p:cNvPr id="15363" name="Rectangle 4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ru-RU" sz="2800" smtClean="0"/>
              <a:t>Жил в </a:t>
            </a:r>
            <a:r>
              <a:rPr lang="en-US" sz="2800" smtClean="0">
                <a:cs typeface="Times New Roman" pitchFamily="18" charset="0"/>
              </a:rPr>
              <a:t>V</a:t>
            </a:r>
            <a:r>
              <a:rPr lang="ru-RU" sz="2800" smtClean="0">
                <a:cs typeface="Times New Roman" pitchFamily="18" charset="0"/>
              </a:rPr>
              <a:t> в. до н. э., впервые высказал мысль о том. Что все тела состоят из мельчайших, невидимых, неделимых твёрдых частиц материи, которые он назвал атомами.</a:t>
            </a:r>
            <a:endParaRPr lang="en-US" sz="2800" smtClean="0">
              <a:cs typeface="Times New Roman" pitchFamily="18" charset="0"/>
            </a:endParaRPr>
          </a:p>
        </p:txBody>
      </p:sp>
      <p:pic>
        <p:nvPicPr>
          <p:cNvPr id="15364" name="Picture 8" descr="Демокрит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5338763" y="1828800"/>
            <a:ext cx="3038475" cy="4114800"/>
          </a:xfr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mtClean="0"/>
              <a:t>Аристотель</a:t>
            </a:r>
          </a:p>
        </p:txBody>
      </p:sp>
      <p:pic>
        <p:nvPicPr>
          <p:cNvPr id="16387" name="Picture 3" descr="Аристотель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258888" y="2060575"/>
            <a:ext cx="3105150" cy="3621088"/>
          </a:xfrm>
          <a:noFill/>
        </p:spPr>
      </p:pic>
      <p:sp>
        <p:nvSpPr>
          <p:cNvPr id="16388" name="Rectangle 4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 eaLnBrk="1" hangingPunct="1"/>
            <a:r>
              <a:rPr lang="ru-RU" sz="2800" smtClean="0"/>
              <a:t>Считал, что в основе окружающей природы лежат четыре стихии.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xfrm>
            <a:off x="964107" y="188640"/>
            <a:ext cx="7772400" cy="1143000"/>
          </a:xfrm>
        </p:spPr>
        <p:txBody>
          <a:bodyPr/>
          <a:lstStyle/>
          <a:p>
            <a:pPr eaLnBrk="1" hangingPunct="1"/>
            <a:r>
              <a:rPr lang="ru-RU" dirty="0" smtClean="0"/>
              <a:t>Алхимия</a:t>
            </a:r>
          </a:p>
        </p:txBody>
      </p:sp>
      <p:sp>
        <p:nvSpPr>
          <p:cNvPr id="17411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971600" y="1260748"/>
            <a:ext cx="7772400" cy="2320280"/>
          </a:xfrm>
        </p:spPr>
        <p:txBody>
          <a:bodyPr/>
          <a:lstStyle/>
          <a:p>
            <a:pPr eaLnBrk="1" hangingPunct="1"/>
            <a:r>
              <a:rPr lang="ru-RU" dirty="0" smtClean="0"/>
              <a:t>Цель алхимии – поиск путей превращения неблагородных металлов в благородные с помощью воображаемого вещества – философского камня.</a:t>
            </a:r>
          </a:p>
        </p:txBody>
      </p:sp>
      <p:pic>
        <p:nvPicPr>
          <p:cNvPr id="1026" name="Picture 2" descr="Николя Фламель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3292010"/>
            <a:ext cx="1944216" cy="31613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upload.wikimedia.org/wikipedia/commons/3/39/GodfreyKneller-IsaacNewton-1689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61353" y="3240816"/>
            <a:ext cx="2376264" cy="32637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mtClean="0"/>
              <a:t>Алхимические знаки</a:t>
            </a:r>
          </a:p>
        </p:txBody>
      </p:sp>
      <p:pic>
        <p:nvPicPr>
          <p:cNvPr id="18435" name="Picture 6" descr="Алхимическое изображение реакции обмена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990600" y="2327275"/>
            <a:ext cx="3810000" cy="3117850"/>
          </a:xfrm>
          <a:noFill/>
        </p:spPr>
      </p:pic>
      <p:pic>
        <p:nvPicPr>
          <p:cNvPr id="18436" name="Picture 7" descr="Алх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5440363" y="1828800"/>
            <a:ext cx="2835275" cy="4114800"/>
          </a:xfr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mtClean="0"/>
              <a:t>Алхимические знаки</a:t>
            </a:r>
          </a:p>
        </p:txBody>
      </p:sp>
      <p:pic>
        <p:nvPicPr>
          <p:cNvPr id="19459" name="Picture 6" descr="Алх 3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477963" y="1828800"/>
            <a:ext cx="2835275" cy="4114800"/>
          </a:xfrm>
          <a:noFill/>
        </p:spPr>
      </p:pic>
      <p:pic>
        <p:nvPicPr>
          <p:cNvPr id="19460" name="Picture 7" descr="Рисунок алхимика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4787900" y="1989138"/>
            <a:ext cx="3810000" cy="3810000"/>
          </a:xfr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z="4000" smtClean="0"/>
              <a:t>Парацельс – «отец» ятрохимии – науки о лекарствах</a:t>
            </a:r>
          </a:p>
        </p:txBody>
      </p:sp>
      <p:sp>
        <p:nvSpPr>
          <p:cNvPr id="20483" name="Rectangle 5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ru-RU" sz="2400" smtClean="0"/>
              <a:t>ПАРАЦЕЛЬС (настоящее имя Филипп Ауреол Теофраст Бомбаст фон Гогенгейм, von Hohenheim) (1493-1541), врач и естествоиспытатель, один из основателей ятрохимии. Способствовал внедрению химических препаратов в медицину. </a:t>
            </a:r>
          </a:p>
        </p:txBody>
      </p:sp>
      <p:pic>
        <p:nvPicPr>
          <p:cNvPr id="20484" name="Picture 6" descr="Парацельс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2051050" y="1916113"/>
            <a:ext cx="2703513" cy="4257675"/>
          </a:xfr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mtClean="0"/>
              <a:t>Химия в Древней Руси</a:t>
            </a:r>
          </a:p>
        </p:txBody>
      </p:sp>
      <p:sp>
        <p:nvSpPr>
          <p:cNvPr id="21507" name="Rectangle 4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/>
            <a:r>
              <a:rPr lang="ru-RU" sz="2800" smtClean="0"/>
              <a:t>В Киевской Руси выплавляли металлы, производили стекло, соли, краски, ткани. При Иване Грозном в Москве в 1581г была открыта аптека.</a:t>
            </a:r>
          </a:p>
        </p:txBody>
      </p:sp>
      <p:pic>
        <p:nvPicPr>
          <p:cNvPr id="21508" name="Picture 5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5292725" y="2349500"/>
            <a:ext cx="2862263" cy="3090863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mtClean="0"/>
              <a:t>Русские учёные - химики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ru-RU" sz="2800" dirty="0" smtClean="0"/>
              <a:t>- </a:t>
            </a:r>
            <a:r>
              <a:rPr lang="ru-RU" sz="2800" dirty="0" smtClean="0">
                <a:hlinkClick r:id="rId2" action="ppaction://hlinksldjump"/>
              </a:rPr>
              <a:t>М.В. Ломоносов;</a:t>
            </a:r>
            <a:endParaRPr lang="ru-RU" sz="2800" dirty="0" smtClean="0"/>
          </a:p>
          <a:p>
            <a:pPr eaLnBrk="1" hangingPunct="1"/>
            <a:r>
              <a:rPr lang="ru-RU" sz="2800" dirty="0" smtClean="0"/>
              <a:t>- </a:t>
            </a:r>
            <a:r>
              <a:rPr lang="ru-RU" sz="2800" dirty="0" smtClean="0">
                <a:hlinkClick r:id="rId3" action="ppaction://hlinksldjump"/>
              </a:rPr>
              <a:t>Д.И. Менделеев;</a:t>
            </a:r>
            <a:endParaRPr lang="ru-RU" sz="2800" dirty="0" smtClean="0"/>
          </a:p>
          <a:p>
            <a:pPr eaLnBrk="1" hangingPunct="1"/>
            <a:r>
              <a:rPr lang="ru-RU" sz="2800" dirty="0" smtClean="0"/>
              <a:t>- </a:t>
            </a:r>
            <a:r>
              <a:rPr lang="ru-RU" sz="2800" dirty="0" smtClean="0">
                <a:hlinkClick r:id="rId4" action="ppaction://hlinksldjump"/>
              </a:rPr>
              <a:t>А.М. Бутлеров;</a:t>
            </a:r>
            <a:endParaRPr lang="ru-RU" sz="2800" dirty="0" smtClean="0"/>
          </a:p>
          <a:p>
            <a:pPr eaLnBrk="1" hangingPunct="1"/>
            <a:r>
              <a:rPr lang="ru-RU" sz="2800" dirty="0" smtClean="0"/>
              <a:t>- </a:t>
            </a:r>
            <a:r>
              <a:rPr lang="ru-RU" sz="2800" dirty="0" smtClean="0">
                <a:hlinkClick r:id="rId5" action="ppaction://hlinksldjump"/>
              </a:rPr>
              <a:t>Н.Н. Бекетов;</a:t>
            </a:r>
            <a:endParaRPr lang="ru-RU" sz="2800" dirty="0" smtClean="0"/>
          </a:p>
          <a:p>
            <a:pPr eaLnBrk="1" hangingPunct="1"/>
            <a:r>
              <a:rPr lang="ru-RU" sz="2800" dirty="0" smtClean="0"/>
              <a:t>- </a:t>
            </a:r>
            <a:r>
              <a:rPr lang="ru-RU" sz="2800" dirty="0" smtClean="0">
                <a:hlinkClick r:id="rId6" action="ppaction://hlinksldjump"/>
              </a:rPr>
              <a:t>В.В. Марковников;</a:t>
            </a:r>
            <a:endParaRPr lang="ru-RU" sz="2800" dirty="0" smtClean="0"/>
          </a:p>
          <a:p>
            <a:pPr eaLnBrk="1" hangingPunct="1"/>
            <a:r>
              <a:rPr lang="ru-RU" sz="2800" dirty="0" smtClean="0"/>
              <a:t>-</a:t>
            </a:r>
            <a:r>
              <a:rPr lang="ru-RU" sz="2800" dirty="0" smtClean="0">
                <a:hlinkClick r:id="" action="ppaction://noaction"/>
              </a:rPr>
              <a:t>С.В. Лебедев;</a:t>
            </a:r>
            <a:endParaRPr lang="ru-RU" sz="2800" dirty="0" smtClean="0"/>
          </a:p>
          <a:p>
            <a:pPr eaLnBrk="1" hangingPunct="1"/>
            <a:r>
              <a:rPr lang="ru-RU" sz="2800" dirty="0" smtClean="0"/>
              <a:t>-</a:t>
            </a:r>
            <a:r>
              <a:rPr lang="ru-RU" sz="2800" dirty="0" smtClean="0">
                <a:hlinkClick r:id="" action="ppaction://noaction"/>
              </a:rPr>
              <a:t>Д.К. Чернов;</a:t>
            </a:r>
            <a:endParaRPr lang="ru-RU" sz="2800" dirty="0" smtClean="0"/>
          </a:p>
          <a:p>
            <a:pPr eaLnBrk="1" hangingPunct="1"/>
            <a:r>
              <a:rPr lang="ru-RU" sz="2800" dirty="0" smtClean="0"/>
              <a:t>- </a:t>
            </a:r>
            <a:r>
              <a:rPr lang="ru-RU" sz="2800" dirty="0" smtClean="0">
                <a:hlinkClick r:id="" action="ppaction://noaction"/>
              </a:rPr>
              <a:t>П.П. Аносов.</a:t>
            </a:r>
            <a:endParaRPr lang="ru-RU" sz="28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ru-RU" sz="6000" b="1" smtClean="0"/>
              <a:t>История химии</a:t>
            </a:r>
          </a:p>
        </p:txBody>
      </p:sp>
      <p:sp>
        <p:nvSpPr>
          <p:cNvPr id="32771" name="Содержимое 2"/>
          <p:cNvSpPr>
            <a:spLocks noGrp="1"/>
          </p:cNvSpPr>
          <p:nvPr>
            <p:ph sz="half" idx="1"/>
          </p:nvPr>
        </p:nvSpPr>
        <p:spPr>
          <a:xfrm>
            <a:off x="990600" y="1828800"/>
            <a:ext cx="7685088" cy="4114800"/>
          </a:xfrm>
        </p:spPr>
        <p:txBody>
          <a:bodyPr/>
          <a:lstStyle/>
          <a:p>
            <a:pPr eaLnBrk="1" hangingPunct="1"/>
            <a:r>
              <a:rPr lang="ru-RU" sz="4000" b="1" smtClean="0"/>
              <a:t>1. Наука древнего мира</a:t>
            </a:r>
          </a:p>
          <a:p>
            <a:pPr eaLnBrk="1" hangingPunct="1"/>
            <a:r>
              <a:rPr lang="ru-RU" sz="4000" b="1" smtClean="0"/>
              <a:t>2. Алхимия (4 в. до н.э. – 16 век)</a:t>
            </a:r>
          </a:p>
          <a:p>
            <a:pPr eaLnBrk="1" hangingPunct="1"/>
            <a:r>
              <a:rPr lang="ru-RU" sz="4000" b="1" smtClean="0"/>
              <a:t>3. Ятрохимия (16-17 вв)</a:t>
            </a:r>
          </a:p>
          <a:p>
            <a:pPr eaLnBrk="1" hangingPunct="1"/>
            <a:r>
              <a:rPr lang="ru-RU" sz="4000" b="1" smtClean="0"/>
              <a:t>4. Период научной химии (19-20 века)</a:t>
            </a:r>
          </a:p>
          <a:p>
            <a:pPr eaLnBrk="1" hangingPunct="1"/>
            <a:r>
              <a:rPr lang="ru-RU" sz="4000" b="1" smtClean="0"/>
              <a:t>5. Современный период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Заголовок 1"/>
          <p:cNvSpPr>
            <a:spLocks noGrp="1"/>
          </p:cNvSpPr>
          <p:nvPr>
            <p:ph type="title"/>
          </p:nvPr>
        </p:nvSpPr>
        <p:spPr>
          <a:xfrm>
            <a:off x="900113" y="1700213"/>
            <a:ext cx="7993062" cy="3405187"/>
          </a:xfrm>
        </p:spPr>
        <p:txBody>
          <a:bodyPr/>
          <a:lstStyle/>
          <a:p>
            <a:pPr eaLnBrk="1" hangingPunct="1"/>
            <a:r>
              <a:rPr lang="ru-RU" sz="6600" b="1" smtClean="0"/>
              <a:t>ХИМИЯ – НАУКА О ВЕЩЕСТВАХ, ИХ СВОЙСТВАХ И ПРЕВРАЩЕНИЯХ.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Содержимое 2"/>
          <p:cNvSpPr>
            <a:spLocks noGrp="1"/>
          </p:cNvSpPr>
          <p:nvPr>
            <p:ph sz="half" idx="1"/>
          </p:nvPr>
        </p:nvSpPr>
        <p:spPr>
          <a:xfrm>
            <a:off x="990600" y="1828800"/>
            <a:ext cx="7685088" cy="4114800"/>
          </a:xfrm>
        </p:spPr>
        <p:txBody>
          <a:bodyPr/>
          <a:lstStyle/>
          <a:p>
            <a:pPr eaLnBrk="1" hangingPunct="1">
              <a:buFont typeface="Monotype Sorts" pitchFamily="2" charset="2"/>
              <a:buNone/>
            </a:pPr>
            <a:r>
              <a:rPr lang="ru-RU" sz="4800" b="1" smtClean="0"/>
              <a:t>Вещество – это то, из чего состоит физическое тело.</a:t>
            </a:r>
          </a:p>
          <a:p>
            <a:pPr eaLnBrk="1" hangingPunct="1">
              <a:buFont typeface="Monotype Sorts" pitchFamily="2" charset="2"/>
              <a:buNone/>
            </a:pPr>
            <a:r>
              <a:rPr lang="ru-RU" sz="3600" smtClean="0"/>
              <a:t>Тело – стакан, ложка, снежинка</a:t>
            </a:r>
          </a:p>
          <a:p>
            <a:pPr eaLnBrk="1" hangingPunct="1">
              <a:buFont typeface="Monotype Sorts" pitchFamily="2" charset="2"/>
              <a:buNone/>
            </a:pPr>
            <a:r>
              <a:rPr lang="ru-RU" sz="3600" smtClean="0"/>
              <a:t>Вещество – кислород, алюминий, железо.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71600" y="0"/>
            <a:ext cx="7772400" cy="1143000"/>
          </a:xfrm>
        </p:spPr>
        <p:txBody>
          <a:bodyPr/>
          <a:lstStyle/>
          <a:p>
            <a:pPr algn="ctr"/>
            <a:r>
              <a:rPr lang="ru-RU" b="1" dirty="0" smtClean="0"/>
              <a:t>Свойства веществ</a:t>
            </a: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899592" y="980728"/>
            <a:ext cx="3810000" cy="4114800"/>
          </a:xfrm>
        </p:spPr>
        <p:txBody>
          <a:bodyPr/>
          <a:lstStyle/>
          <a:p>
            <a:r>
              <a:rPr lang="ru-RU" b="1" dirty="0" smtClean="0"/>
              <a:t>Физические</a:t>
            </a:r>
          </a:p>
          <a:p>
            <a:pPr marL="514350" indent="-514350">
              <a:buAutoNum type="arabicPeriod"/>
            </a:pPr>
            <a:r>
              <a:rPr lang="ru-RU" dirty="0" smtClean="0"/>
              <a:t>Агрегатное состояние</a:t>
            </a:r>
          </a:p>
          <a:p>
            <a:pPr marL="514350" indent="-514350">
              <a:buAutoNum type="arabicPeriod"/>
            </a:pPr>
            <a:r>
              <a:rPr lang="ru-RU" dirty="0" smtClean="0"/>
              <a:t>Блеск</a:t>
            </a:r>
          </a:p>
          <a:p>
            <a:pPr marL="514350" indent="-514350">
              <a:buAutoNum type="arabicPeriod"/>
            </a:pPr>
            <a:r>
              <a:rPr lang="ru-RU" dirty="0" smtClean="0"/>
              <a:t>Цвет</a:t>
            </a:r>
          </a:p>
          <a:p>
            <a:pPr marL="514350" indent="-514350">
              <a:buAutoNum type="arabicPeriod"/>
            </a:pPr>
            <a:r>
              <a:rPr lang="ru-RU" dirty="0" smtClean="0"/>
              <a:t>Запах</a:t>
            </a:r>
          </a:p>
          <a:p>
            <a:pPr marL="514350" indent="-514350">
              <a:buAutoNum type="arabicPeriod"/>
            </a:pPr>
            <a:r>
              <a:rPr lang="ru-RU" dirty="0" smtClean="0"/>
              <a:t>Температура плавления и кипения</a:t>
            </a:r>
          </a:p>
          <a:p>
            <a:pPr marL="514350" indent="-514350">
              <a:buAutoNum type="arabicPeriod"/>
            </a:pPr>
            <a:r>
              <a:rPr lang="ru-RU" dirty="0" smtClean="0"/>
              <a:t>Плотность и др.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932040" y="1124744"/>
            <a:ext cx="3810000" cy="4114800"/>
          </a:xfrm>
        </p:spPr>
        <p:txBody>
          <a:bodyPr/>
          <a:lstStyle/>
          <a:p>
            <a:r>
              <a:rPr lang="ru-RU" b="1" dirty="0" smtClean="0"/>
              <a:t>Химические – </a:t>
            </a:r>
          </a:p>
          <a:p>
            <a:pPr>
              <a:buNone/>
            </a:pPr>
            <a:r>
              <a:rPr lang="ru-RU" dirty="0" smtClean="0"/>
              <a:t>Это взаимодействия вещества, его превращения друг в друга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4" dur="8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5" dur="8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8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1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4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0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3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6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41" dur="8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42" dur="8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3" dur="8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6600" b="1" dirty="0" smtClean="0"/>
              <a:t>Д\З</a:t>
            </a:r>
            <a:endParaRPr lang="ru-RU" sz="6600" b="1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259632" y="1700808"/>
            <a:ext cx="3810000" cy="4114800"/>
          </a:xfrm>
        </p:spPr>
        <p:txBody>
          <a:bodyPr/>
          <a:lstStyle/>
          <a:p>
            <a:r>
              <a:rPr lang="ru-RU" dirty="0" smtClean="0"/>
              <a:t>§.1</a:t>
            </a:r>
          </a:p>
          <a:p>
            <a:r>
              <a:rPr lang="ru-RU" dirty="0" smtClean="0"/>
              <a:t>Стр. 7 №4,5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75181598"/>
      </p:ext>
    </p:extLst>
  </p:cSld>
  <p:clrMapOvr>
    <a:masterClrMapping/>
  </p:clrMapOvr>
</p:sld>
</file>

<file path=ppt/theme/theme1.xml><?xml version="1.0" encoding="utf-8"?>
<a:theme xmlns:a="http://schemas.openxmlformats.org/drawingml/2006/main" name="Тетрадь">
  <a:themeElements>
    <a:clrScheme name="Тетрадь 5">
      <a:dk1>
        <a:srgbClr val="402000"/>
      </a:dk1>
      <a:lt1>
        <a:srgbClr val="FBFAE2"/>
      </a:lt1>
      <a:dk2>
        <a:srgbClr val="996633"/>
      </a:dk2>
      <a:lt2>
        <a:srgbClr val="A08366"/>
      </a:lt2>
      <a:accent1>
        <a:srgbClr val="CE9964"/>
      </a:accent1>
      <a:accent2>
        <a:srgbClr val="CD3333"/>
      </a:accent2>
      <a:accent3>
        <a:srgbClr val="FDFCEE"/>
      </a:accent3>
      <a:accent4>
        <a:srgbClr val="351A00"/>
      </a:accent4>
      <a:accent5>
        <a:srgbClr val="E3CAB8"/>
      </a:accent5>
      <a:accent6>
        <a:srgbClr val="BA2D2D"/>
      </a:accent6>
      <a:hlink>
        <a:srgbClr val="4B3E19"/>
      </a:hlink>
      <a:folHlink>
        <a:srgbClr val="3D1A09"/>
      </a:folHlink>
    </a:clrScheme>
    <a:fontScheme name="Тетрадь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sq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Тетрадь 1">
        <a:dk1>
          <a:srgbClr val="402000"/>
        </a:dk1>
        <a:lt1>
          <a:srgbClr val="FBFAE2"/>
        </a:lt1>
        <a:dk2>
          <a:srgbClr val="996633"/>
        </a:dk2>
        <a:lt2>
          <a:srgbClr val="A08366"/>
        </a:lt2>
        <a:accent1>
          <a:srgbClr val="CE9964"/>
        </a:accent1>
        <a:accent2>
          <a:srgbClr val="CD3333"/>
        </a:accent2>
        <a:accent3>
          <a:srgbClr val="FDFCEE"/>
        </a:accent3>
        <a:accent4>
          <a:srgbClr val="351A00"/>
        </a:accent4>
        <a:accent5>
          <a:srgbClr val="E3CAB8"/>
        </a:accent5>
        <a:accent6>
          <a:srgbClr val="BA2D2D"/>
        </a:accent6>
        <a:hlink>
          <a:srgbClr val="9A7F32"/>
        </a:hlink>
        <a:folHlink>
          <a:srgbClr val="ECA07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традь 2">
        <a:dk1>
          <a:srgbClr val="402000"/>
        </a:dk1>
        <a:lt1>
          <a:srgbClr val="FFFFFF"/>
        </a:lt1>
        <a:dk2>
          <a:srgbClr val="996633"/>
        </a:dk2>
        <a:lt2>
          <a:srgbClr val="A08366"/>
        </a:lt2>
        <a:accent1>
          <a:srgbClr val="CE9964"/>
        </a:accent1>
        <a:accent2>
          <a:srgbClr val="CD3333"/>
        </a:accent2>
        <a:accent3>
          <a:srgbClr val="FFFFFF"/>
        </a:accent3>
        <a:accent4>
          <a:srgbClr val="351A00"/>
        </a:accent4>
        <a:accent5>
          <a:srgbClr val="E3CAB8"/>
        </a:accent5>
        <a:accent6>
          <a:srgbClr val="BA2D2D"/>
        </a:accent6>
        <a:hlink>
          <a:srgbClr val="9A7F32"/>
        </a:hlink>
        <a:folHlink>
          <a:srgbClr val="ECA07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традь 3">
        <a:dk1>
          <a:srgbClr val="000000"/>
        </a:dk1>
        <a:lt1>
          <a:srgbClr val="FFFFFF"/>
        </a:lt1>
        <a:dk2>
          <a:srgbClr val="000000"/>
        </a:dk2>
        <a:lt2>
          <a:srgbClr val="393939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традь 4">
        <a:dk1>
          <a:srgbClr val="1C1C1C"/>
        </a:dk1>
        <a:lt1>
          <a:srgbClr val="FFFFFF"/>
        </a:lt1>
        <a:dk2>
          <a:srgbClr val="000066"/>
        </a:dk2>
        <a:lt2>
          <a:srgbClr val="666699"/>
        </a:lt2>
        <a:accent1>
          <a:srgbClr val="FF5050"/>
        </a:accent1>
        <a:accent2>
          <a:srgbClr val="009999"/>
        </a:accent2>
        <a:accent3>
          <a:srgbClr val="FFFFFF"/>
        </a:accent3>
        <a:accent4>
          <a:srgbClr val="161616"/>
        </a:accent4>
        <a:accent5>
          <a:srgbClr val="FFB3B3"/>
        </a:accent5>
        <a:accent6>
          <a:srgbClr val="008A8A"/>
        </a:accent6>
        <a:hlink>
          <a:srgbClr val="3366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традь 5">
        <a:dk1>
          <a:srgbClr val="402000"/>
        </a:dk1>
        <a:lt1>
          <a:srgbClr val="FBFAE2"/>
        </a:lt1>
        <a:dk2>
          <a:srgbClr val="996633"/>
        </a:dk2>
        <a:lt2>
          <a:srgbClr val="A08366"/>
        </a:lt2>
        <a:accent1>
          <a:srgbClr val="CE9964"/>
        </a:accent1>
        <a:accent2>
          <a:srgbClr val="CD3333"/>
        </a:accent2>
        <a:accent3>
          <a:srgbClr val="FDFCEE"/>
        </a:accent3>
        <a:accent4>
          <a:srgbClr val="351A00"/>
        </a:accent4>
        <a:accent5>
          <a:srgbClr val="E3CAB8"/>
        </a:accent5>
        <a:accent6>
          <a:srgbClr val="BA2D2D"/>
        </a:accent6>
        <a:hlink>
          <a:srgbClr val="4B3E19"/>
        </a:hlink>
        <a:folHlink>
          <a:srgbClr val="3D1A0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fotokatalog_1</Template>
  <TotalTime>372</TotalTime>
  <Words>445</Words>
  <Application>Microsoft Office PowerPoint</Application>
  <PresentationFormat>Экран (4:3)</PresentationFormat>
  <Paragraphs>65</Paragraphs>
  <Slides>26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26</vt:i4>
      </vt:variant>
    </vt:vector>
  </HeadingPairs>
  <TitlesOfParts>
    <vt:vector size="30" baseType="lpstr">
      <vt:lpstr>Arial</vt:lpstr>
      <vt:lpstr>Monotype Sorts</vt:lpstr>
      <vt:lpstr>Times New Roman</vt:lpstr>
      <vt:lpstr>Тетрадь</vt:lpstr>
      <vt:lpstr>Химия как часть естествознания. Понятие о веществе</vt:lpstr>
      <vt:lpstr>Презентация PowerPoint</vt:lpstr>
      <vt:lpstr>Химия в древности</vt:lpstr>
      <vt:lpstr>Египет</vt:lpstr>
      <vt:lpstr>Химия в Древнем Египте</vt:lpstr>
      <vt:lpstr>Презентация PowerPoint</vt:lpstr>
      <vt:lpstr>Египетские жрецы</vt:lpstr>
      <vt:lpstr>Египетские жрецы</vt:lpstr>
      <vt:lpstr>Древняя Месопотамия</vt:lpstr>
      <vt:lpstr>Древней Греции</vt:lpstr>
      <vt:lpstr>Индии</vt:lpstr>
      <vt:lpstr>Китае</vt:lpstr>
      <vt:lpstr>Александрийская библиотека</vt:lpstr>
      <vt:lpstr>Демокрит</vt:lpstr>
      <vt:lpstr>Аристотель</vt:lpstr>
      <vt:lpstr>Алхимия</vt:lpstr>
      <vt:lpstr>Алхимические знаки</vt:lpstr>
      <vt:lpstr>Алхимические знаки</vt:lpstr>
      <vt:lpstr>Парацельс – «отец» ятрохимии – науки о лекарствах</vt:lpstr>
      <vt:lpstr>Химия в Древней Руси</vt:lpstr>
      <vt:lpstr>Русские учёные - химики</vt:lpstr>
      <vt:lpstr>История химии</vt:lpstr>
      <vt:lpstr>ХИМИЯ – НАУКА О ВЕЩЕСТВАХ, ИХ СВОЙСТВАХ И ПРЕВРАЩЕНИЯХ.</vt:lpstr>
      <vt:lpstr>Презентация PowerPoint</vt:lpstr>
      <vt:lpstr>Свойства веществ</vt:lpstr>
      <vt:lpstr>Д\З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Краткий очерк истории развития химии</dc:title>
  <dc:creator>user</dc:creator>
  <cp:lastModifiedBy>olgatinukova@gmail.com</cp:lastModifiedBy>
  <cp:revision>19</cp:revision>
  <dcterms:created xsi:type="dcterms:W3CDTF">2008-10-05T14:50:07Z</dcterms:created>
  <dcterms:modified xsi:type="dcterms:W3CDTF">2024-04-11T06:01:26Z</dcterms:modified>
</cp:coreProperties>
</file>