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7" r:id="rId2"/>
    <p:sldId id="257" r:id="rId3"/>
    <p:sldId id="258" r:id="rId4"/>
    <p:sldId id="259" r:id="rId5"/>
    <p:sldId id="261" r:id="rId6"/>
    <p:sldId id="271" r:id="rId7"/>
    <p:sldId id="272" r:id="rId8"/>
    <p:sldId id="273" r:id="rId9"/>
    <p:sldId id="262" r:id="rId10"/>
    <p:sldId id="274" r:id="rId11"/>
    <p:sldId id="263" r:id="rId12"/>
    <p:sldId id="275" r:id="rId13"/>
    <p:sldId id="264" r:id="rId14"/>
    <p:sldId id="265" r:id="rId15"/>
    <p:sldId id="279" r:id="rId16"/>
    <p:sldId id="266" r:id="rId17"/>
    <p:sldId id="278" r:id="rId18"/>
    <p:sldId id="268" r:id="rId19"/>
    <p:sldId id="269" r:id="rId20"/>
    <p:sldId id="276" r:id="rId21"/>
    <p:sldId id="270" r:id="rId22"/>
    <p:sldId id="277" r:id="rId23"/>
    <p:sldId id="280" r:id="rId24"/>
    <p:sldId id="281" r:id="rId25"/>
    <p:sldId id="283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741659-7BC6-4C33-BE24-5BB7AC79603C}" type="datetimeFigureOut">
              <a:rPr lang="ru-RU" smtClean="0"/>
              <a:pPr/>
              <a:t>17.04.2024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0CDDCC-0391-4337-B685-8AFB33F2F0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i.allday.ru/uploads/posts/1191268972_c4107.jpg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31640" y="620688"/>
            <a:ext cx="619268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kern="1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Защитники </a:t>
            </a:r>
          </a:p>
          <a:p>
            <a:pPr algn="ctr"/>
            <a:r>
              <a:rPr lang="ru-RU" sz="5400" b="1" i="1" kern="1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Отечества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987824" y="4149080"/>
            <a:ext cx="572531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0000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ru-RU" sz="2400" b="1" dirty="0" smtClean="0">
                <a:latin typeface="Times New Roman" pitchFamily="18" charset="0"/>
              </a:rPr>
              <a:t>ОРКСЭ (модуль ОСЭ), </a:t>
            </a:r>
            <a:r>
              <a:rPr lang="ru-RU" altLang="ru-RU" sz="2400" b="1" dirty="0">
                <a:latin typeface="Times New Roman" pitchFamily="18" charset="0"/>
              </a:rPr>
              <a:t>4 класс</a:t>
            </a:r>
          </a:p>
          <a:p>
            <a:pPr algn="r" eaLnBrk="1" hangingPunct="1"/>
            <a:r>
              <a:rPr lang="ru-RU" altLang="ru-RU" sz="2400" b="1" dirty="0" smtClean="0">
                <a:latin typeface="Times New Roman" pitchFamily="18" charset="0"/>
              </a:rPr>
              <a:t> </a:t>
            </a:r>
            <a:r>
              <a:rPr lang="ru-RU" altLang="ru-RU" sz="2400" b="1" dirty="0" err="1" smtClean="0">
                <a:latin typeface="Times New Roman" pitchFamily="18" charset="0"/>
              </a:rPr>
              <a:t>Гусельникова</a:t>
            </a:r>
            <a:r>
              <a:rPr lang="ru-RU" altLang="ru-RU" sz="2400" b="1" dirty="0" smtClean="0">
                <a:latin typeface="Times New Roman" pitchFamily="18" charset="0"/>
              </a:rPr>
              <a:t> </a:t>
            </a:r>
            <a:r>
              <a:rPr lang="ru-RU" altLang="ru-RU" sz="2400" b="1" dirty="0" err="1" smtClean="0">
                <a:latin typeface="Times New Roman" pitchFamily="18" charset="0"/>
              </a:rPr>
              <a:t>Антонинаа</a:t>
            </a:r>
            <a:r>
              <a:rPr lang="ru-RU" altLang="ru-RU" sz="2400" b="1" dirty="0" smtClean="0">
                <a:latin typeface="Times New Roman" pitchFamily="18" charset="0"/>
              </a:rPr>
              <a:t> Николаевна, </a:t>
            </a:r>
            <a:endParaRPr lang="ru-RU" altLang="ru-RU" sz="2400" b="1" dirty="0">
              <a:latin typeface="Times New Roman" pitchFamily="18" charset="0"/>
            </a:endParaRPr>
          </a:p>
          <a:p>
            <a:pPr algn="r" eaLnBrk="1" hangingPunct="1"/>
            <a:r>
              <a:rPr lang="ru-RU" altLang="ru-RU" sz="2400" b="1" dirty="0">
                <a:latin typeface="Times New Roman" pitchFamily="18" charset="0"/>
              </a:rPr>
              <a:t>учитель </a:t>
            </a:r>
            <a:r>
              <a:rPr lang="ru-RU" altLang="ru-RU" sz="2400" b="1" dirty="0" smtClean="0">
                <a:latin typeface="Times New Roman" pitchFamily="18" charset="0"/>
              </a:rPr>
              <a:t>начальных классов</a:t>
            </a:r>
          </a:p>
          <a:p>
            <a:pPr algn="r" eaLnBrk="1" hangingPunct="1"/>
            <a:r>
              <a:rPr lang="ru-RU" altLang="ru-RU" sz="2400" b="1" dirty="0" smtClean="0">
                <a:latin typeface="Times New Roman" pitchFamily="18" charset="0"/>
              </a:rPr>
              <a:t>МБОУ «</a:t>
            </a:r>
            <a:r>
              <a:rPr lang="ru-RU" altLang="ru-RU" sz="2400" b="1" dirty="0" err="1" smtClean="0">
                <a:latin typeface="Times New Roman" pitchFamily="18" charset="0"/>
              </a:rPr>
              <a:t>Гуринская</a:t>
            </a:r>
            <a:r>
              <a:rPr lang="ru-RU" altLang="ru-RU" sz="2400" b="1" dirty="0" smtClean="0">
                <a:latin typeface="Times New Roman" pitchFamily="18" charset="0"/>
              </a:rPr>
              <a:t> СОШ»</a:t>
            </a:r>
          </a:p>
        </p:txBody>
      </p:sp>
    </p:spTree>
    <p:extLst>
      <p:ext uri="{BB962C8B-B14F-4D97-AF65-F5344CB8AC3E}">
        <p14:creationId xmlns="" xmlns:p14="http://schemas.microsoft.com/office/powerpoint/2010/main" val="14705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6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год 23 февраля в нашей стране отмечают праздник</a:t>
            </a:r>
          </a:p>
          <a:p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защитника Отечества.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odvin.ru/upload/iblock/8e4/dzo_0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511" y="2924943"/>
            <a:ext cx="3333750" cy="3343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8596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074686"/>
            <a:ext cx="86803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Отечество – это страна, где человек родился и вырос.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9324" y="5170839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наша Российская Федерация, </a:t>
            </a:r>
          </a:p>
          <a:p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Родина.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geovisions.org/wp-content/uploads/Russ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98125"/>
            <a:ext cx="4032447" cy="2833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4634" y="151356"/>
            <a:ext cx="87372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Отечество?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894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2018" y="2993635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отец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2018" y="3933056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отчизна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2018" y="4869160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altLang="ru-RU" sz="4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тчий ( дом, край)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vospoem.ru/wp-content/uploads/2011/05/rysskoe-pol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42306"/>
            <a:ext cx="4248472" cy="34446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2050" y="1210779"/>
            <a:ext cx="4363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551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7628" y="332656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Вооруженных сил Российской Федерации входят: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1441" y="1844824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Сухопутные войска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armsofwar.ru/thumb/img.php?src=http://armsofwar.ru/uploads/posts/2013-10/1382876989_rossiyskie-voennye-indiya.jpg&amp;w=450&amp;h=230&amp;q=100&amp;zc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26" y="2852936"/>
            <a:ext cx="6624736" cy="33859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1278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6407" y="692696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Военно-воздушные силы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://100letvvs.ru/img/stolet/006/005/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54" y="1628800"/>
            <a:ext cx="7180411" cy="47869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9297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Ракетные войска стратегического назначения</a:t>
            </a:r>
          </a:p>
        </p:txBody>
      </p:sp>
      <p:pic>
        <p:nvPicPr>
          <p:cNvPr id="7170" name="Picture 2" descr="http://t2.gstatic.com/images?q=tbn:ANd9GcQ6wldL7eQX2qsBqG_6z1FRVUanRSVmN1RBHMFocxh2l9S-Kbd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46056"/>
            <a:ext cx="7056784" cy="4536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5591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Военно-морской флот</a:t>
            </a:r>
          </a:p>
        </p:txBody>
      </p:sp>
      <p:pic>
        <p:nvPicPr>
          <p:cNvPr id="6146" name="Picture 2" descr="http://www.lawinrussia.ru/sites/default/files/images/kreys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6887689" cy="4116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9374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41369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Космические войска</a:t>
            </a:r>
          </a:p>
        </p:txBody>
      </p:sp>
      <p:pic>
        <p:nvPicPr>
          <p:cNvPr id="9218" name="Picture 2" descr="http://www.3dnews.ru/assets/external/illustrations/2010/03/25/1686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916" y="1628800"/>
            <a:ext cx="5799962" cy="4248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5739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Воздушно-десантные войска</a:t>
            </a:r>
          </a:p>
        </p:txBody>
      </p:sp>
      <p:pic>
        <p:nvPicPr>
          <p:cNvPr id="10242" name="Picture 2" descr="http://topwar.ru/uploads/posts/2012-04/1333518660_25D025BF25D1258025D1258B25D025B625D025BA25D025B84525D025BF25D025BE25D025BB25D025BA25D025B02528125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423" y="1412776"/>
            <a:ext cx="6912768" cy="460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6101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7960" y="3861048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Имена великих граждан и патриотов</a:t>
            </a:r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2431" y="476672"/>
            <a:ext cx="776545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«Есть такая </a:t>
            </a:r>
          </a:p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– </a:t>
            </a:r>
          </a:p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Родину защищать!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4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3768" y="2276872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Невский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1182" y="5118489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«Кто к нам с мечом придёт, тот от меча и погибнет!»</a:t>
            </a:r>
          </a:p>
        </p:txBody>
      </p:sp>
      <p:pic>
        <p:nvPicPr>
          <p:cNvPr id="11266" name="Picture 2" descr="http://www.calend.ru/img/content_events/i3/3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00" y="1196752"/>
            <a:ext cx="4345991" cy="39217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8520" y="131677"/>
            <a:ext cx="936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 век, берег реки Невы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708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5776" y="2780928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Донской</a:t>
            </a:r>
          </a:p>
        </p:txBody>
      </p:sp>
      <p:pic>
        <p:nvPicPr>
          <p:cNvPr id="21506" name="Picture 2" descr="http://dic.academic.ru/pictures/wiki/files/75/Kirillov_dmitry_donsk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09135"/>
            <a:ext cx="3816424" cy="53308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812" y="188640"/>
            <a:ext cx="86982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 век, Куликово поле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812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67944" y="1444823"/>
            <a:ext cx="61206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Михайлович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Пожарский</a:t>
            </a:r>
          </a:p>
          <a:p>
            <a:pPr algn="ctr"/>
            <a:endParaRPr lang="ru-RU" altLang="ru-RU" sz="40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</a:p>
          <a:p>
            <a:pPr algn="ctr"/>
            <a:endParaRPr lang="ru-RU" altLang="ru-RU" sz="40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Кузьма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Минин</a:t>
            </a:r>
          </a:p>
        </p:txBody>
      </p:sp>
      <p:pic>
        <p:nvPicPr>
          <p:cNvPr id="19458" name="Picture 2" descr="http://www.eg.ru/upimg/photo/1467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5"/>
            <a:ext cx="5184576" cy="4464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188640"/>
            <a:ext cx="57335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 век, Москва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315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calend.ru/img/content_images/i3/3293_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0688"/>
            <a:ext cx="5194606" cy="41764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013176"/>
            <a:ext cx="85607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«Гражданину Минину и князю Пожарскому. Благодарная </a:t>
            </a:r>
            <a:r>
              <a:rPr lang="ru-RU" altLang="ru-RU" sz="4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оссия».</a:t>
            </a:r>
          </a:p>
        </p:txBody>
      </p:sp>
    </p:spTree>
    <p:extLst>
      <p:ext uri="{BB962C8B-B14F-4D97-AF65-F5344CB8AC3E}">
        <p14:creationId xmlns="" xmlns:p14="http://schemas.microsoft.com/office/powerpoint/2010/main" val="213883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91871" y="2881389"/>
            <a:ext cx="79847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Васильевич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Суворов</a:t>
            </a:r>
          </a:p>
        </p:txBody>
      </p:sp>
      <p:pic>
        <p:nvPicPr>
          <p:cNvPr id="12290" name="Picture 2" descr="http://www.psychologos.ru/images/8/85/Suvor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47" y="1170803"/>
            <a:ext cx="3920248" cy="5207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91871" y="1628800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генералиссимус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53268" y="116632"/>
            <a:ext cx="2443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 век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750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proza.ru/pics/2011/09/06/10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3816424" cy="5180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80840" y="5445224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«Побеждают не числом,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уменьем»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2132856"/>
            <a:ext cx="7984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через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Альпы</a:t>
            </a:r>
          </a:p>
        </p:txBody>
      </p:sp>
    </p:spTree>
    <p:extLst>
      <p:ext uri="{BB962C8B-B14F-4D97-AF65-F5344CB8AC3E}">
        <p14:creationId xmlns="" xmlns:p14="http://schemas.microsoft.com/office/powerpoint/2010/main" val="325521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01264" y="4005064"/>
            <a:ext cx="79847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Илларионович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95871" y="2780928"/>
            <a:ext cx="798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Генерал-фельдмаршал</a:t>
            </a:r>
          </a:p>
        </p:txBody>
      </p:sp>
      <p:pic>
        <p:nvPicPr>
          <p:cNvPr id="13314" name="Picture 2" descr="http://t1.gstatic.com/images?q=tbn:ANd9GcQuw__dkDNP9tott2ucNqv-v5OsP7xDHTnRRC6PMPw0hmlXej0e1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66037"/>
            <a:ext cx="3607313" cy="44644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210088"/>
            <a:ext cx="91518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 век, Отечественная </a:t>
            </a:r>
          </a:p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война 1812 г.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290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63979" y="2852936"/>
            <a:ext cx="79847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Маршал </a:t>
            </a:r>
          </a:p>
          <a:p>
            <a:pPr algn="ctr"/>
            <a:endParaRPr lang="ru-RU" altLang="ru-RU" sz="40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Георгий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Константинович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Жуков</a:t>
            </a:r>
          </a:p>
        </p:txBody>
      </p:sp>
      <p:pic>
        <p:nvPicPr>
          <p:cNvPr id="15362" name="Picture 2" descr="http://4put.ru/pictures/max/524/16102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5"/>
            <a:ext cx="2958651" cy="41331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9255" y="-92428"/>
            <a:ext cx="777135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 век, Великая </a:t>
            </a:r>
          </a:p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Отечественная</a:t>
            </a:r>
          </a:p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война , 1941 -1945 </a:t>
            </a:r>
            <a:r>
              <a:rPr lang="ru-RU" altLang="ru-RU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384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1772816"/>
            <a:ext cx="79847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Маршал </a:t>
            </a:r>
          </a:p>
          <a:p>
            <a:pPr algn="ctr"/>
            <a:endParaRPr lang="ru-RU" altLang="ru-RU" sz="40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Константинович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Рокоссовский</a:t>
            </a:r>
          </a:p>
        </p:txBody>
      </p:sp>
      <p:pic>
        <p:nvPicPr>
          <p:cNvPr id="16386" name="Picture 2" descr="http://www.famhist.ru/famhist/ludi_im/rokossovsk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4092641" cy="5400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6156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4147" y="1941692"/>
            <a:ext cx="79847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Маршал </a:t>
            </a:r>
          </a:p>
          <a:p>
            <a:pPr algn="ctr"/>
            <a:endParaRPr lang="ru-RU" altLang="ru-RU" sz="40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Михайлович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Василевский</a:t>
            </a:r>
          </a:p>
        </p:txBody>
      </p:sp>
      <p:pic>
        <p:nvPicPr>
          <p:cNvPr id="17410" name="Picture 2" descr="http://t2.gstatic.com/images?q=tbn:ANd9GcTA7AWN-oQtD8EpnjFOGSBEnClk1yfJohxQ135ndGh8X4PVFkcl0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36" y="716503"/>
            <a:ext cx="3981172" cy="56204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4259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881374"/>
            <a:ext cx="79847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Маршал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 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Степанович</a:t>
            </a:r>
          </a:p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Конев</a:t>
            </a:r>
          </a:p>
        </p:txBody>
      </p:sp>
      <p:pic>
        <p:nvPicPr>
          <p:cNvPr id="18434" name="Picture 2" descr="http://www.warheroes.ru/content/images/heroes/Konev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90" y="548680"/>
            <a:ext cx="4379633" cy="58354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518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14901323"/>
              </p:ext>
            </p:extLst>
          </p:nvPr>
        </p:nvGraphicFramePr>
        <p:xfrm>
          <a:off x="513524" y="1027805"/>
          <a:ext cx="8064896" cy="569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2448"/>
                <a:gridCol w="4032448"/>
              </a:tblGrid>
              <a:tr h="1296144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Сухопутные войска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части, вооруженные ракетами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96144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Военно-воздушные силы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соединения боевых кораблей, морская авиация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68152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Военно-морской флот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 и соединения истребителей,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бомбардировщиков, вертолётов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Ракетные войска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пехота, артиллерия, танки, ракетные части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0221" y="104475"/>
            <a:ext cx="85315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определения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82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0796" y="2708920"/>
            <a:ext cx="81199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дело в жизни – служить Отчизне.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2242" y="332656"/>
            <a:ext cx="8312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 пословицу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210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а 3 из 13599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75676"/>
            <a:ext cx="38290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5624" y="175201"/>
            <a:ext cx="7414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Домашнее задание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39664" y="2492896"/>
            <a:ext cx="490433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1. Тема 15 (стр. 143 – 151)</a:t>
            </a:r>
          </a:p>
          <a:p>
            <a:endParaRPr lang="ru-RU" altLang="ru-RU" sz="32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2. </a:t>
            </a:r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Подготовить сообщение </a:t>
            </a:r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о любом защитнике Отечества</a:t>
            </a:r>
          </a:p>
          <a:p>
            <a:r>
              <a:rPr lang="ru-RU" altLang="ru-RU" b="1" dirty="0" smtClean="0">
                <a:latin typeface="Times New Roman" pitchFamily="18" charset="0"/>
              </a:rPr>
              <a:t>    </a:t>
            </a:r>
            <a:endParaRPr lang="ru-RU" alt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606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9584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литературы.</a:t>
            </a:r>
          </a:p>
          <a:p>
            <a:endParaRPr lang="ru-RU" sz="24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Студеникин</a:t>
            </a:r>
            <a:r>
              <a:rPr lang="ru-RU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М.Т. «Основы духовно – нравственной культуры народов России. Основы светской этики»,  учебник для 4 класса, Москва «Русское слово»,  2012 год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843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168</TotalTime>
  <Words>318</Words>
  <Application>Microsoft Office PowerPoint</Application>
  <PresentationFormat>Экран (4:3)</PresentationFormat>
  <Paragraphs>101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Кабинет 11</dc:creator>
  <cp:lastModifiedBy>user</cp:lastModifiedBy>
  <cp:revision>16</cp:revision>
  <dcterms:created xsi:type="dcterms:W3CDTF">2015-01-10T13:44:21Z</dcterms:created>
  <dcterms:modified xsi:type="dcterms:W3CDTF">2024-04-17T15:42:21Z</dcterms:modified>
</cp:coreProperties>
</file>