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ms-office.legacyDiagramTex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80" r:id="rId3"/>
    <p:sldId id="292" r:id="rId4"/>
    <p:sldId id="286" r:id="rId5"/>
    <p:sldId id="27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7" r:id="rId20"/>
    <p:sldId id="308" r:id="rId21"/>
    <p:sldId id="309" r:id="rId22"/>
    <p:sldId id="310" r:id="rId23"/>
    <p:sldId id="311" r:id="rId24"/>
    <p:sldId id="312" r:id="rId25"/>
    <p:sldId id="327" r:id="rId26"/>
    <p:sldId id="313" r:id="rId27"/>
    <p:sldId id="314" r:id="rId28"/>
    <p:sldId id="315" r:id="rId29"/>
    <p:sldId id="316" r:id="rId30"/>
    <p:sldId id="317" r:id="rId31"/>
    <p:sldId id="318" r:id="rId32"/>
    <p:sldId id="274" r:id="rId33"/>
    <p:sldId id="271" r:id="rId34"/>
    <p:sldId id="290" r:id="rId35"/>
    <p:sldId id="277" r:id="rId36"/>
    <p:sldId id="319" r:id="rId37"/>
    <p:sldId id="320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06/relationships/legacyDocTextInfo" Target="legacyDocTextInfo.bin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2E1E09-AA94-4A84-A9F0-7C0EAD8BCF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7B2AC-15BF-45E6-B449-005E42060C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5FFBF-B01F-49ED-9019-C16A2223EB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5A4EF-53CF-4704-A8DA-32698F8F40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0C02A-92CD-4E26-8C8A-7DB1BA08E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73BF9-5E45-4D67-AA59-9B25814A6B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55A6C-BEBB-4B39-814E-2CFDD513C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7C8E3-FBCF-493B-9E8E-870E1CDA7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D27A2-50FB-4747-AE16-D5C97AC9B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DC593-AE39-4A45-B708-A6197CD323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12D0C-50A2-4E81-867B-8EAB1E491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E7A23-E67B-4E07-8CCF-AE2135874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0D345-AC72-4E49-A803-34EEED905F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96141-A140-4DCD-906F-5A62CCC83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57C36-B3C2-40C5-A563-9999D55E0A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6FE4A-8A86-4995-A39B-9E6B39126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7E440-D0E7-456B-B9EF-099CB2C803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447133-D431-459C-B0B6-82E011EE6B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BEC0981-02BE-4819-B44E-BCBF06D620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  <p:sldLayoutId id="2147483649" r:id="rId16"/>
    <p:sldLayoutId id="2147483665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g.rufox.ru/files/big2/560744.jpg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g15.nnm.ru/f/4/f/d/1/e65113ca317270f51eb1e3e7642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sarreg.ru/uploads/posts/2011-03/1301551199_pashny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grad.ru/wp-content/uploads/2011/04/neptuniy237-2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hyperlink" Target="http://www.ecmo.ru/data/bak/Truby.jpg" TargetMode="External"/><Relationship Id="rId3" Type="http://schemas.openxmlformats.org/officeDocument/2006/relationships/image" Target="../media/image14.jpeg"/><Relationship Id="rId7" Type="http://schemas.openxmlformats.org/officeDocument/2006/relationships/image" Target="../media/image4.jpeg"/><Relationship Id="rId12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hyperlink" Target="http://pda.fedpress.ru/sites/fedpress/files/skella/news/othody.jpg" TargetMode="External"/><Relationship Id="rId5" Type="http://schemas.openxmlformats.org/officeDocument/2006/relationships/image" Target="../media/image16.jpeg"/><Relationship Id="rId15" Type="http://schemas.openxmlformats.org/officeDocument/2006/relationships/image" Target="../media/image22.jpeg"/><Relationship Id="rId10" Type="http://schemas.openxmlformats.org/officeDocument/2006/relationships/image" Target="../media/image19.jpeg"/><Relationship Id="rId4" Type="http://schemas.openxmlformats.org/officeDocument/2006/relationships/image" Target="../media/image15.jpeg"/><Relationship Id="rId9" Type="http://schemas.openxmlformats.org/officeDocument/2006/relationships/hyperlink" Target="http://spb.russiaregionpress.ru/files/2010/11/13b85da31d1c9a79ba1b995bca22f424.jpg" TargetMode="External"/><Relationship Id="rId1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//upload.wikimedia.org/wikipedia/commons/2/2e/Kem-004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//upload.wikimedia.org/wikipedia/ru/0/0f/Zubr_v_zapovednike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//upload.wikimedia.org/wikipedia/commons/d/d6/%D0%A3%D1%81%D1%81%D1%83%D1%80%D0%B8%D0%B9%D1%81%D0%BA%D0%B8%D0%B9_%D0%B7%D0%B0%D0%BF%D0%BE%D0%B2%D0%B5%D0%B4%D0%BD%D0%B8%D0%BA.jpg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//upload.wikimedia.org/wikipedia/commons/c/c6/KKosaEfa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hyperlink" Target="//upload.wikimedia.org/wikipedia/commons/d/d0/%D0%90%D0%BB%D0%B5%D0%BA%D1%81%D0%B5%D0%B5%D0%B2%D1%81%D0%BA%D0%B8%D0%B9_%D0%BF%D1%80%D1%83%D0%B4._%D0%9B%D0%BE%D1%81%D0%B8%D0%BD%D1%8B%D0%B9_%D0%9E%D1%81%D1%82%D1%80%D0%BE%D0%B2._%D0%9C%D0%BE%D1%81%D0%BA%D0%B2%D0%B0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//upload.wikimedia.org/wikipedia/ru/1/12/%D0%A5%D1%80%D0%B0%D0%BC_%D0%92%D0%BE%D1%80%D0%BE%D1%82%D0%B0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7%20&#1082;&#1083;&#1072;&#1089;&#1089;%20&#1092;&#1075;&#1086;&#1089;\solovej_-_zhivye_zvuki_prirody_penie_solovya.mp3" TargetMode="External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620713"/>
            <a:ext cx="5691188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>
          <a:xfrm>
            <a:off x="107950" y="5589588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smtClean="0"/>
              <a:t>Охранять природу – </a:t>
            </a:r>
            <a:br>
              <a:rPr lang="ru-RU" sz="4000" smtClean="0"/>
            </a:br>
            <a:r>
              <a:rPr lang="ru-RU" sz="4000" smtClean="0"/>
              <a:t>значит охранять жизнь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188913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/>
              <a:t>Закон  на страже природы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Эпиграф урока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r>
              <a:rPr lang="ru-RU" smtClean="0">
                <a:solidFill>
                  <a:srgbClr val="FF0000"/>
                </a:solidFill>
              </a:rPr>
              <a:t>«Человек – царь Земли, на которой живет» (Ж.-Ж. Руссо).</a:t>
            </a:r>
          </a:p>
          <a:p>
            <a:pPr marL="609600" indent="-609600" eaLnBrk="1" hangingPunct="1"/>
            <a:r>
              <a:rPr lang="ru-RU" smtClean="0">
                <a:solidFill>
                  <a:schemeClr val="accent2"/>
                </a:solidFill>
              </a:rPr>
              <a:t>«Природа – кладовая, а человек в ней -  хозяин» (М. Пришвин)</a:t>
            </a:r>
          </a:p>
          <a:p>
            <a:pPr marL="609600" indent="-609600" eaLnBrk="1" hangingPunct="1"/>
            <a:r>
              <a:rPr lang="ru-RU" smtClean="0"/>
              <a:t>   </a:t>
            </a:r>
            <a:r>
              <a:rPr lang="ru-RU" smtClean="0">
                <a:solidFill>
                  <a:schemeClr val="hlink"/>
                </a:solidFill>
              </a:rPr>
              <a:t>Пора бы человечеству понять, </a:t>
            </a:r>
          </a:p>
          <a:p>
            <a:pPr marL="609600" indent="-609600" eaLnBrk="1" hangingPunct="1">
              <a:buFontTx/>
              <a:buNone/>
            </a:pPr>
            <a:r>
              <a:rPr lang="ru-RU" smtClean="0">
                <a:solidFill>
                  <a:schemeClr val="hlink"/>
                </a:solidFill>
              </a:rPr>
              <a:t>        Богатства  у природы отбирая,</a:t>
            </a:r>
          </a:p>
          <a:p>
            <a:pPr marL="609600" indent="-609600" eaLnBrk="1" hangingPunct="1">
              <a:buFontTx/>
              <a:buNone/>
            </a:pPr>
            <a:r>
              <a:rPr lang="ru-RU" smtClean="0">
                <a:solidFill>
                  <a:schemeClr val="hlink"/>
                </a:solidFill>
              </a:rPr>
              <a:t>        Что Землю тоже нужно охранять, </a:t>
            </a:r>
          </a:p>
          <a:p>
            <a:pPr marL="609600" indent="-609600" eaLnBrk="1" hangingPunct="1">
              <a:buFontTx/>
              <a:buNone/>
            </a:pPr>
            <a:r>
              <a:rPr lang="ru-RU" smtClean="0">
                <a:solidFill>
                  <a:schemeClr val="hlink"/>
                </a:solidFill>
              </a:rPr>
              <a:t>        Она как мы – такая же живая.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00B050"/>
                </a:solidFill>
              </a:rPr>
              <a:t>Великое экологическое правило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15033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000" smtClean="0">
                <a:solidFill>
                  <a:srgbClr val="00B050"/>
                </a:solidFill>
              </a:rPr>
              <a:t> Нельзя требовать у природы больше, чем она способна дать</a:t>
            </a:r>
          </a:p>
        </p:txBody>
      </p:sp>
      <p:sp>
        <p:nvSpPr>
          <p:cNvPr id="2" name="Содержимое 2"/>
          <p:cNvSpPr>
            <a:spLocks/>
          </p:cNvSpPr>
          <p:nvPr/>
        </p:nvSpPr>
        <p:spPr bwMode="auto">
          <a:xfrm>
            <a:off x="539750" y="4365625"/>
            <a:ext cx="82296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4000">
                <a:solidFill>
                  <a:srgbClr val="00B050"/>
                </a:solidFill>
              </a:rPr>
              <a:t> Научиться поступать так, чтобы не навредить природе, не причинить ей зла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охранять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Diagram 6"/>
          <p:cNvGraphicFramePr>
            <a:graphicFrameLocks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1. Природа нуждается в охране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250825" y="765175"/>
            <a:ext cx="8496300" cy="1871663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800" b="1" i="1" u="sng">
                <a:solidFill>
                  <a:srgbClr val="FF3300"/>
                </a:solidFill>
              </a:rPr>
              <a:t>Охрана природы</a:t>
            </a:r>
            <a:r>
              <a:rPr lang="ru-RU" sz="3200"/>
              <a:t> </a:t>
            </a:r>
            <a:r>
              <a:rPr lang="ru-RU" sz="2400" b="1">
                <a:solidFill>
                  <a:schemeClr val="accent2"/>
                </a:solidFill>
              </a:rPr>
              <a:t> - это определенная деятельность людей, нацеленная на сохранение, разумное использование, т. е.  воспроизводство природных ресурсов.</a:t>
            </a:r>
          </a:p>
        </p:txBody>
      </p:sp>
      <p:pic>
        <p:nvPicPr>
          <p:cNvPr id="38916" name="Picture 4" descr="56074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708275"/>
            <a:ext cx="4608512" cy="319881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8917" name="Picture 5" descr="1277614_w640_h640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3357563"/>
            <a:ext cx="4632325" cy="3300412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1. Природа нуждается в охране</a:t>
            </a:r>
          </a:p>
        </p:txBody>
      </p:sp>
      <p:pic>
        <p:nvPicPr>
          <p:cNvPr id="39939" name="Picture 3" descr="zakohrokrsr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765175"/>
            <a:ext cx="2293938" cy="3384550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39940" name="Picture 4" descr="Картинка 47 из 2359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3644900"/>
            <a:ext cx="2170112" cy="3024188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700338" y="765175"/>
            <a:ext cx="6264275" cy="2735263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800" b="1" i="1">
                <a:solidFill>
                  <a:srgbClr val="FF3300"/>
                </a:solidFill>
              </a:rPr>
              <a:t>Закон РФ «Об охране окружающей среды»</a:t>
            </a:r>
            <a:r>
              <a:rPr lang="ru-RU" sz="2400" b="1">
                <a:solidFill>
                  <a:schemeClr val="accent2"/>
                </a:solidFill>
              </a:rPr>
              <a:t> (2002 г.) :       - каждый гражданин имеет право               на благоприятную окружающую среду, на ее защиту от негативного воздействия (природного                             или антропогенного).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211638" y="3644900"/>
            <a:ext cx="4752975" cy="3024188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800" b="1" i="1">
                <a:solidFill>
                  <a:srgbClr val="FF3300"/>
                </a:solidFill>
              </a:rPr>
              <a:t>Закон и Конституция</a:t>
            </a:r>
            <a:r>
              <a:rPr lang="ru-RU" sz="2400" b="1">
                <a:solidFill>
                  <a:schemeClr val="accent2"/>
                </a:solidFill>
              </a:rPr>
              <a:t> закрепляют права граждан на достоверную информацию о состоянии окружающей среды                              и на возмещение вреда окружающей среде.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796925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2. Природа нуждается в охране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23850" y="836613"/>
            <a:ext cx="8496300" cy="2374900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800" b="1" i="1" u="sng">
                <a:solidFill>
                  <a:srgbClr val="FF3300"/>
                </a:solidFill>
              </a:rPr>
              <a:t>Закон «Об охране окружающей среды» </a:t>
            </a:r>
            <a:r>
              <a:rPr lang="ru-RU" sz="2800" b="1" i="1">
                <a:solidFill>
                  <a:srgbClr val="FF3300"/>
                </a:solidFill>
              </a:rPr>
              <a:t> </a:t>
            </a:r>
            <a:r>
              <a:rPr lang="ru-RU" sz="2400" b="1">
                <a:solidFill>
                  <a:schemeClr val="accent2"/>
                </a:solidFill>
              </a:rPr>
              <a:t>определяет благоприятной среду «качество которой обеспечивает устойчивое функционирование естественных экологических систем, природных и природно-антропогенных объектов».</a:t>
            </a:r>
          </a:p>
        </p:txBody>
      </p:sp>
      <p:pic>
        <p:nvPicPr>
          <p:cNvPr id="40964" name="Picture 4" descr="zakohrokrsr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213100"/>
            <a:ext cx="2373313" cy="3500438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2771775" y="3644900"/>
            <a:ext cx="6048375" cy="2736850"/>
          </a:xfrm>
          <a:prstGeom prst="rect">
            <a:avLst/>
          </a:prstGeom>
          <a:solidFill>
            <a:srgbClr val="CCFFCC"/>
          </a:solidFill>
          <a:ln w="349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Состояние соответствует установленным в законодательстве нормативам, касающимся ее чистоты, ресурсоемкости, видового разнообразия и эстетического богатства.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1143000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2. Что подлежит охране</a:t>
            </a:r>
            <a:r>
              <a:rPr lang="ru-RU" b="1" smtClean="0">
                <a:solidFill>
                  <a:srgbClr val="006600"/>
                </a:solidFill>
              </a:rPr>
              <a:t/>
            </a:r>
            <a:br>
              <a:rPr lang="ru-RU" b="1" smtClean="0">
                <a:solidFill>
                  <a:srgbClr val="006600"/>
                </a:solidFill>
              </a:rPr>
            </a:br>
            <a:endParaRPr lang="ru-RU" b="1" smtClean="0">
              <a:solidFill>
                <a:srgbClr val="006600"/>
              </a:solidFill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23850" y="908050"/>
            <a:ext cx="8496300" cy="504825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1. Земля, недра, почва </a:t>
            </a:r>
          </a:p>
        </p:txBody>
      </p:sp>
      <p:pic>
        <p:nvPicPr>
          <p:cNvPr id="41988" name="Picture 4" descr="1301551199_pashny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484313"/>
            <a:ext cx="6877050" cy="4579937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23850" y="1484313"/>
            <a:ext cx="8496300" cy="863600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2. Поверхностные и подземные воды </a:t>
            </a:r>
          </a:p>
        </p:txBody>
      </p:sp>
      <p:pic>
        <p:nvPicPr>
          <p:cNvPr id="41990" name="Picture 6" descr="c942b1b744b52e042ae7ba4a5179bc5a_origina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2355850"/>
            <a:ext cx="6000750" cy="4502150"/>
          </a:xfrm>
          <a:prstGeom prst="rect">
            <a:avLst/>
          </a:prstGeom>
          <a:noFill/>
          <a:ln w="222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23850" y="2349500"/>
            <a:ext cx="8496300" cy="863600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3. Леса и иная растительность, животные и другие организмы</a:t>
            </a:r>
          </a:p>
        </p:txBody>
      </p:sp>
      <p:pic>
        <p:nvPicPr>
          <p:cNvPr id="41992" name="Picture 8" descr="798088_dddddddddddddd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4075" y="3240088"/>
            <a:ext cx="4824413" cy="3617912"/>
          </a:xfrm>
          <a:prstGeom prst="rect">
            <a:avLst/>
          </a:prstGeom>
          <a:noFill/>
          <a:ln w="349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323850" y="3213100"/>
            <a:ext cx="8496300" cy="863600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4. Атмосферный воздух и околоземное космическое пространство</a:t>
            </a:r>
          </a:p>
        </p:txBody>
      </p:sp>
      <p:pic>
        <p:nvPicPr>
          <p:cNvPr id="41994" name="Picture 10" descr="17724925_mi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4103688"/>
            <a:ext cx="3671887" cy="2754312"/>
          </a:xfrm>
          <a:prstGeom prst="rect">
            <a:avLst/>
          </a:prstGeom>
          <a:noFill/>
          <a:ln w="2222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nimBg="1"/>
      <p:bldP spid="41989" grpId="0" animBg="1"/>
      <p:bldP spid="41991" grpId="0" animBg="1"/>
      <p:bldP spid="4199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96925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2. Что подлежит охране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95288" y="765175"/>
            <a:ext cx="8496300" cy="504825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800" b="1" i="1">
                <a:solidFill>
                  <a:schemeClr val="accent2"/>
                </a:solidFill>
              </a:rPr>
              <a:t>Законами установлены четкие правила:</a:t>
            </a:r>
            <a:r>
              <a:rPr lang="ru-RU" sz="2400" b="1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95288" y="1412875"/>
            <a:ext cx="8496300" cy="1223963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1. Производство и проведение строительных, промышленных, сельскохозяйственных, научных работ; </a:t>
            </a:r>
          </a:p>
        </p:txBody>
      </p:sp>
      <p:pic>
        <p:nvPicPr>
          <p:cNvPr id="43013" name="Picture 5" descr="IMG_01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2708275"/>
            <a:ext cx="5257800" cy="3736975"/>
          </a:xfrm>
          <a:prstGeom prst="rect">
            <a:avLst/>
          </a:prstGeom>
          <a:noFill/>
          <a:ln w="222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395288" y="2420938"/>
            <a:ext cx="8496300" cy="863600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2. Производство, перевозка, хранение и захоронение опасных веществ;</a:t>
            </a:r>
          </a:p>
        </p:txBody>
      </p:sp>
      <p:pic>
        <p:nvPicPr>
          <p:cNvPr id="43015" name="Picture 7" descr="neptuniy237-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3357563"/>
            <a:ext cx="4979988" cy="3316287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395288" y="3284538"/>
            <a:ext cx="8496300" cy="863600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3. Безопасность при обращении с ядовитыми веществами и микроорганизмами;</a:t>
            </a:r>
          </a:p>
        </p:txBody>
      </p:sp>
      <p:pic>
        <p:nvPicPr>
          <p:cNvPr id="43017" name="Picture 9" descr="45a659df88aba63bc07541508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1275" y="4149725"/>
            <a:ext cx="1924050" cy="2708275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395288" y="4149725"/>
            <a:ext cx="8496300" cy="863600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4. Ветеринарные правила и правила, установленные для борьбы с болезнями и вредителями растений;</a:t>
            </a: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395288" y="5013325"/>
            <a:ext cx="8496300" cy="576263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5. Правила охраны и использования недр;</a:t>
            </a: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395288" y="5661025"/>
            <a:ext cx="8496300" cy="576263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accent2"/>
                </a:solidFill>
              </a:rPr>
              <a:t>6. Правила охраны рыбных запасов;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  <p:bldP spid="43014" grpId="0" animBg="1"/>
      <p:bldP spid="43016" grpId="0" animBg="1"/>
      <p:bldP spid="43018" grpId="0" animBg="1"/>
      <p:bldP spid="43019" grpId="0" animBg="1"/>
      <p:bldP spid="430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82650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2. Что подлежит охране</a:t>
            </a:r>
          </a:p>
        </p:txBody>
      </p:sp>
      <p:pic>
        <p:nvPicPr>
          <p:cNvPr id="44035" name="Picture 3" descr="aAelNBBLpA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2700338" cy="202565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36" name="Picture 4" descr="ochistka_stochnyh_vod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24175"/>
            <a:ext cx="2700338" cy="183991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37" name="Picture 5" descr="virubka_le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97425"/>
            <a:ext cx="2700338" cy="1798638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38" name="Picture 6" descr="0001wwz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0338" y="1268413"/>
            <a:ext cx="1666875" cy="256540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39" name="Picture 7" descr="18497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4005263"/>
            <a:ext cx="1689100" cy="2376487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40" name="Picture 8" descr="zakohrokrsre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7538" y="1268413"/>
            <a:ext cx="1739900" cy="256540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41" name="Picture 9" descr="_q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27538" y="4005263"/>
            <a:ext cx="1754187" cy="2376487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42" name="Picture 10" descr="13b85da31d1c9a79ba1b995bca22f424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27763" y="765175"/>
            <a:ext cx="2916237" cy="194151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43" name="Picture 11" descr="othody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27763" y="4921250"/>
            <a:ext cx="2916237" cy="193675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44" name="Picture 12" descr="Truby">
            <a:hlinkClick r:id="rId13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227763" y="2708275"/>
            <a:ext cx="2916237" cy="218281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4045" name="Picture 13" descr="d1ae4c55-a282-46b8-a5f5-78e7b75ba02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051050" y="1844675"/>
            <a:ext cx="4679950" cy="35099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2. Что подлежит охране</a:t>
            </a:r>
            <a:r>
              <a:rPr lang="ru-RU" sz="3200" b="1" smtClean="0">
                <a:solidFill>
                  <a:srgbClr val="006600"/>
                </a:solidFill>
              </a:rPr>
              <a:t> </a:t>
            </a:r>
            <a:r>
              <a:rPr lang="ru-RU" sz="4800" b="1" smtClean="0">
                <a:solidFill>
                  <a:srgbClr val="006600"/>
                </a:solidFill>
              </a:rPr>
              <a:t/>
            </a:r>
            <a:br>
              <a:rPr lang="ru-RU" sz="4800" b="1" smtClean="0">
                <a:solidFill>
                  <a:srgbClr val="006600"/>
                </a:solidFill>
              </a:rPr>
            </a:br>
            <a:endParaRPr lang="ru-RU" sz="4800" b="1" smtClean="0">
              <a:solidFill>
                <a:srgbClr val="006600"/>
              </a:solidFill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5288" y="765175"/>
            <a:ext cx="8496300" cy="2303463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800" b="1" i="1" u="sng">
                <a:solidFill>
                  <a:srgbClr val="006600"/>
                </a:solidFill>
              </a:rPr>
              <a:t>Заповедник</a:t>
            </a:r>
            <a:r>
              <a:rPr lang="ru-RU" sz="2800" b="1" i="1">
                <a:solidFill>
                  <a:schemeClr val="accent2"/>
                </a:solidFill>
              </a:rPr>
              <a:t> – </a:t>
            </a:r>
            <a:r>
              <a:rPr lang="ru-RU" sz="2800" b="1">
                <a:solidFill>
                  <a:schemeClr val="accent2"/>
                </a:solidFill>
              </a:rPr>
              <a:t>строгий природоохранный режим. Они позволяют сохранить биологическое разнообразие и поддерживать в естественном состоянии природу охраняемых территорий.</a:t>
            </a:r>
            <a:endParaRPr lang="ru-RU" sz="2400" b="1">
              <a:solidFill>
                <a:schemeClr val="accent2"/>
              </a:solidFill>
            </a:endParaRPr>
          </a:p>
        </p:txBody>
      </p:sp>
      <p:pic>
        <p:nvPicPr>
          <p:cNvPr id="45060" name="Picture 4" descr="File:Kem-004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141663"/>
            <a:ext cx="4752975" cy="3565525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5219700" y="5373688"/>
            <a:ext cx="3097213" cy="925512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</a:rPr>
              <a:t>Государственный заповедник                      «Кузнецкий Алатау»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2. Что подлежит охране</a:t>
            </a:r>
            <a:r>
              <a:rPr lang="ru-RU" sz="3200" b="1" smtClean="0">
                <a:solidFill>
                  <a:srgbClr val="006600"/>
                </a:solidFill>
              </a:rPr>
              <a:t> </a:t>
            </a:r>
            <a:r>
              <a:rPr lang="ru-RU" sz="4800" b="1" smtClean="0">
                <a:solidFill>
                  <a:srgbClr val="006600"/>
                </a:solidFill>
              </a:rPr>
              <a:t/>
            </a:r>
            <a:br>
              <a:rPr lang="ru-RU" sz="4800" b="1" smtClean="0">
                <a:solidFill>
                  <a:srgbClr val="006600"/>
                </a:solidFill>
              </a:rPr>
            </a:br>
            <a:endParaRPr lang="ru-RU" sz="4800" b="1" smtClean="0">
              <a:solidFill>
                <a:srgbClr val="006600"/>
              </a:solidFill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4932363" y="1773238"/>
            <a:ext cx="3097212" cy="650875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</a:rPr>
              <a:t>Приокско-Террасный заповедник</a:t>
            </a:r>
          </a:p>
        </p:txBody>
      </p:sp>
      <p:pic>
        <p:nvPicPr>
          <p:cNvPr id="46084" name="Picture 4" descr="Файл:Zubr v zapovednike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765175"/>
            <a:ext cx="4681538" cy="3124200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6085" name="Picture 5" descr="File:Уссурийский заповедник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200" y="3429000"/>
            <a:ext cx="4819650" cy="3200400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971550" y="5805488"/>
            <a:ext cx="3097213" cy="376237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</a:rPr>
              <a:t>Уссурийский заповедник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250825" y="2852738"/>
            <a:ext cx="8713788" cy="1212850"/>
          </a:xfrm>
          <a:prstGeom prst="rect">
            <a:avLst/>
          </a:prstGeom>
          <a:solidFill>
            <a:srgbClr val="CCFFCC"/>
          </a:solidFill>
          <a:ln w="222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i="1">
                <a:solidFill>
                  <a:srgbClr val="006600"/>
                </a:solidFill>
              </a:rPr>
              <a:t>Всего на территории России имеется более ста заповедников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27100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Заповедники России</a:t>
            </a:r>
            <a:endParaRPr lang="ru-RU" sz="4800" b="1" smtClean="0">
              <a:solidFill>
                <a:srgbClr val="006600"/>
              </a:solidFill>
            </a:endParaRPr>
          </a:p>
        </p:txBody>
      </p:sp>
      <p:pic>
        <p:nvPicPr>
          <p:cNvPr id="47107" name="Picture 3" descr="kar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513"/>
            <a:ext cx="9144000" cy="5438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2. Что подлежит охране</a:t>
            </a:r>
            <a:r>
              <a:rPr lang="ru-RU" sz="3200" b="1" smtClean="0">
                <a:solidFill>
                  <a:srgbClr val="006600"/>
                </a:solidFill>
              </a:rPr>
              <a:t> </a:t>
            </a:r>
            <a:r>
              <a:rPr lang="ru-RU" sz="4800" b="1" smtClean="0">
                <a:solidFill>
                  <a:srgbClr val="006600"/>
                </a:solidFill>
              </a:rPr>
              <a:t/>
            </a:r>
            <a:br>
              <a:rPr lang="ru-RU" sz="4800" b="1" smtClean="0">
                <a:solidFill>
                  <a:srgbClr val="006600"/>
                </a:solidFill>
              </a:rPr>
            </a:br>
            <a:endParaRPr lang="ru-RU" sz="4800" b="1" smtClean="0">
              <a:solidFill>
                <a:srgbClr val="006600"/>
              </a:solidFill>
            </a:endParaRP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5292725" y="6207125"/>
            <a:ext cx="3382963" cy="650875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Национальный парк                            «Куршская коса»</a:t>
            </a:r>
            <a:endParaRPr lang="ru-RU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95288" y="765175"/>
            <a:ext cx="8496300" cy="1871663"/>
          </a:xfrm>
          <a:prstGeom prst="rect">
            <a:avLst/>
          </a:prstGeom>
          <a:solidFill>
            <a:srgbClr val="CCFFCC"/>
          </a:solidFill>
          <a:ln w="349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2800" b="1" i="1" u="sng">
                <a:solidFill>
                  <a:srgbClr val="006600"/>
                </a:solidFill>
              </a:rPr>
              <a:t>Национальный парк</a:t>
            </a:r>
            <a:r>
              <a:rPr lang="ru-RU" sz="2800" b="1" i="1">
                <a:solidFill>
                  <a:schemeClr val="accent2"/>
                </a:solidFill>
              </a:rPr>
              <a:t> – </a:t>
            </a:r>
            <a:r>
              <a:rPr lang="ru-RU" sz="2800" b="1">
                <a:solidFill>
                  <a:schemeClr val="accent2"/>
                </a:solidFill>
              </a:rPr>
              <a:t>территория на которой охраняются уникальные объекты природы. В национальный парк допускаются посетители для отдыха.</a:t>
            </a:r>
            <a:endParaRPr lang="ru-RU" sz="2400" b="1">
              <a:solidFill>
                <a:schemeClr val="accent2"/>
              </a:solidFill>
            </a:endParaRPr>
          </a:p>
        </p:txBody>
      </p:sp>
      <p:pic>
        <p:nvPicPr>
          <p:cNvPr id="48133" name="Picture 5" descr="File:KKosaEfa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2708275"/>
            <a:ext cx="4643437" cy="3481388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8134" name="Picture 6" descr="File:Алексеевский пруд. Лосиный Остров. Москва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690813"/>
            <a:ext cx="4643438" cy="3482975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755650" y="6207125"/>
            <a:ext cx="3382963" cy="650875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Национальный парк                            «Лосиный остров»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marL="838200" indent="-838200"/>
            <a:r>
              <a:rPr lang="ru-RU" sz="3600" b="1" smtClean="0">
                <a:solidFill>
                  <a:srgbClr val="006600"/>
                </a:solidFill>
              </a:rPr>
              <a:t>2. Что подлежит охране</a:t>
            </a:r>
            <a:r>
              <a:rPr lang="ru-RU" sz="3200" b="1" smtClean="0">
                <a:solidFill>
                  <a:srgbClr val="006600"/>
                </a:solidFill>
              </a:rPr>
              <a:t> </a:t>
            </a:r>
            <a:r>
              <a:rPr lang="ru-RU" sz="4800" b="1" smtClean="0">
                <a:solidFill>
                  <a:srgbClr val="006600"/>
                </a:solidFill>
              </a:rPr>
              <a:t/>
            </a:r>
            <a:br>
              <a:rPr lang="ru-RU" sz="4800" b="1" smtClean="0">
                <a:solidFill>
                  <a:srgbClr val="006600"/>
                </a:solidFill>
              </a:rPr>
            </a:br>
            <a:endParaRPr lang="ru-RU" sz="4800" b="1" smtClean="0">
              <a:solidFill>
                <a:srgbClr val="006600"/>
              </a:solidFill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79388" y="765175"/>
            <a:ext cx="8785225" cy="1016000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6600"/>
                </a:solidFill>
              </a:rPr>
              <a:t>В настоящее время на территории России находится                                 43 национальных парка, суммарная площадь территории                    которых составляет более 70000 км². </a:t>
            </a:r>
          </a:p>
        </p:txBody>
      </p:sp>
      <p:pic>
        <p:nvPicPr>
          <p:cNvPr id="49156" name="Picture 4" descr="Файл:Храм Ворота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844675"/>
            <a:ext cx="6480175" cy="4576763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547813" y="6481763"/>
            <a:ext cx="5688012" cy="376237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Национальный парк  «Алханай»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5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188" y="1271588"/>
            <a:ext cx="7772400" cy="1322387"/>
          </a:xfrm>
        </p:spPr>
        <p:txBody>
          <a:bodyPr anchor="b" anchorCtr="1"/>
          <a:lstStyle/>
          <a:p>
            <a:pPr eaLnBrk="1" hangingPunct="1"/>
            <a:r>
              <a:rPr lang="ru-RU" sz="6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Воронежский заповедник.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23850" y="404813"/>
            <a:ext cx="8229600" cy="59372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Один из старейших заповедников России – Воронежский – расположен в сорока километров от Воронежа.</a:t>
            </a:r>
          </a:p>
          <a:p>
            <a:pPr algn="ctr" eaLnBrk="1" hangingPunct="1">
              <a:buFontTx/>
              <a:buNone/>
            </a:pPr>
            <a:r>
              <a:rPr lang="ru-RU" sz="36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Заповеднику отдана северная половина огромного островного леса – Усманского бора – с реками Усманью и Ивницой.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250825" y="404813"/>
            <a:ext cx="8540750" cy="424815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 эмблеме заповедника – фигуры бобра и оленя в обрамлении ветвей.</a:t>
            </a:r>
          </a:p>
          <a:p>
            <a:pPr marL="609600" indent="-609600" eaLnBrk="1" hangingPunct="1">
              <a:buFontTx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Изображение ревущего оленя выглядит внушительнее, но своим созданием и существованием заповедник обязан прежде всего бобру.</a:t>
            </a:r>
          </a:p>
        </p:txBody>
      </p:sp>
      <p:pic>
        <p:nvPicPr>
          <p:cNvPr id="53251" name="Picture 4" descr="%D0%92%D0%BE%D1%80%D0%BE%D0%BD%D0%B5%D0%B6%D1%81%D0%BA%D0%B8%D0%B9%20%D0%B7%D0%B0%D0%BF%D0%BE%D0%B2%D0%B5%D0%B4%D0%BD%D0%B8%D0%BA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3573463"/>
            <a:ext cx="3048000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9388" y="333375"/>
            <a:ext cx="8540750" cy="44989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До октября Семнадцатого года был в Усманском бору  охотничий зверинец. Из Германии привезли в него благородных оленей, из Белоруссии пятерых европейских бобров. Бобры в первую-же весну сбежали и осели в дремучей ольховой крепи. </a:t>
            </a:r>
            <a:endParaRPr lang="ru-RU" sz="4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4275" name="Picture 4" descr="kosu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57613"/>
            <a:ext cx="3995738" cy="310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5" descr="pitomnik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3789363"/>
            <a:ext cx="4392612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1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3600" smtClean="0">
                <a:solidFill>
                  <a:srgbClr val="ABC4F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 строгой охраной бобры образовали небольшую колонию, с которой и ведёт своё начало Воронежский заповедник.</a:t>
            </a:r>
            <a:endParaRPr lang="ru-RU" sz="4400" smtClean="0">
              <a:solidFill>
                <a:srgbClr val="ABC4F7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Tx/>
              <a:buNone/>
            </a:pPr>
            <a:endParaRPr lang="ru-RU" smtClean="0">
              <a:solidFill>
                <a:srgbClr val="ABC4F7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Деятельность заповедника сводится к охране бобра, лося и леса.</a:t>
            </a:r>
          </a:p>
        </p:txBody>
      </p:sp>
      <p:pic>
        <p:nvPicPr>
          <p:cNvPr id="56324" name="Picture 4" descr="сканирование00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97200"/>
            <a:ext cx="3348038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 descr="сканирование0016"/>
          <p:cNvPicPr>
            <a:picLocks noChangeAspect="1" noChangeArrowheads="1"/>
          </p:cNvPicPr>
          <p:nvPr/>
        </p:nvPicPr>
        <p:blipFill>
          <a:blip r:embed="rId3">
            <a:lum bright="-6000"/>
          </a:blip>
          <a:srcRect/>
          <a:stretch>
            <a:fillRect/>
          </a:stretch>
        </p:blipFill>
        <p:spPr bwMode="auto">
          <a:xfrm>
            <a:off x="4535488" y="2987675"/>
            <a:ext cx="4608512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bober_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2994025"/>
            <a:ext cx="4968875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Лесной массив уникален: 133 видов кустарников и деревьев, более 900 видов трав. </a:t>
            </a:r>
          </a:p>
        </p:txBody>
      </p:sp>
      <p:pic>
        <p:nvPicPr>
          <p:cNvPr id="57348" name="Picture 5" descr="сканирование0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41663"/>
            <a:ext cx="287655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6" descr="ena_2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3141663"/>
            <a:ext cx="536416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 descr="177656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3141663"/>
            <a:ext cx="5329238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55 видов зверей и 200 видов птиц. От крошечных землероек до лосей, от королька до орла-могильщика. </a:t>
            </a:r>
          </a:p>
        </p:txBody>
      </p:sp>
      <p:pic>
        <p:nvPicPr>
          <p:cNvPr id="9222" name="Picture 6" descr="common_shrew_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23" name="Picture 7" descr="moose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7504efab93462dc1c64881969a74359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35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voronezhskiy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TextBox 2"/>
          <p:cNvSpPr txBox="1">
            <a:spLocks noChangeArrowheads="1"/>
          </p:cNvSpPr>
          <p:nvPr/>
        </p:nvSpPr>
        <p:spPr bwMode="auto">
          <a:xfrm>
            <a:off x="3929063" y="357188"/>
            <a:ext cx="4143375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Заповедник Центрально - Ченозёмный</a:t>
            </a:r>
            <a:r>
              <a:rPr lang="ru-RU" b="1" i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, созданный в 1935 году, является одним из старейших в России.  Главной достопримечательностью здесь являются целинные чернозёмы.         Статус биосферного заповедник получил в 1979 г. по инициативе ЮНЕСКО. А в 1995 г. Центрально - Чернозёмный заповедник был включён в члены Федерации национальных парков и природных резерватов Европы (Европарк).         Центрально - Черноземный заповедник носит имя своего основателя профессора В.В. Алёхина. Профессор В.В. Алёхин называл луговые степи  заповедника "Курская растительная аномалия". А всё из-за присущей только этим участкам высокой видовой насыщенности - более 80 видов  растений на одном квадратном метре!</a:t>
            </a:r>
          </a:p>
          <a:p>
            <a:endParaRPr lang="ru-RU">
              <a:latin typeface="Calibri" pitchFamily="34" charset="0"/>
              <a:cs typeface="Arial" charset="0"/>
            </a:endParaRPr>
          </a:p>
        </p:txBody>
      </p:sp>
      <p:pic>
        <p:nvPicPr>
          <p:cNvPr id="5" name="Рисунок 4" descr="ЦЧ зап.2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4714875"/>
            <a:ext cx="192881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ЦЧ зап.3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25" y="3143250"/>
            <a:ext cx="185737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ЦЧ заповедник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25" y="642938"/>
            <a:ext cx="295275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возврат 6">
            <a:hlinkClick r:id="" action="ppaction://hlinkshowjump?jump=lastslideviewed" highlightClick="1"/>
          </p:cNvPr>
          <p:cNvSpPr/>
          <p:nvPr/>
        </p:nvSpPr>
        <p:spPr>
          <a:xfrm>
            <a:off x="1214438" y="6215063"/>
            <a:ext cx="500062" cy="428625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Создавались новые заповедники и многим для заселения требовались новые животные: бобры, лоси и олени.</a:t>
            </a:r>
          </a:p>
          <a:p>
            <a:pPr algn="ctr" eaLnBrk="1" hangingPunct="1">
              <a:buFontTx/>
              <a:buNone/>
            </a:pPr>
            <a:r>
              <a:rPr lang="ru-RU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Поставкой животных занимался воронежский заповедник.</a:t>
            </a:r>
          </a:p>
          <a:p>
            <a:pPr eaLnBrk="1" hangingPunct="1">
              <a:buFontTx/>
              <a:buNone/>
            </a:pPr>
            <a:endParaRPr lang="ru-RU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Текст 2"/>
          <p:cNvSpPr>
            <a:spLocks noGrp="1"/>
          </p:cNvSpPr>
          <p:nvPr>
            <p:ph type="body" idx="4294967295"/>
          </p:nvPr>
        </p:nvSpPr>
        <p:spPr>
          <a:xfrm>
            <a:off x="323850" y="549275"/>
            <a:ext cx="3276600" cy="4572000"/>
          </a:xfrm>
        </p:spPr>
        <p:txBody>
          <a:bodyPr/>
          <a:lstStyle/>
          <a:p>
            <a:pPr marL="273050" indent="-273050"/>
            <a:r>
              <a:rPr lang="ru-RU" b="1" smtClean="0"/>
              <a:t>По территории области протекает более 900 рек и ручьёв. Самые длинные реки Сейм, Свапа, Тускарь, Псёл</a:t>
            </a:r>
            <a:r>
              <a:rPr lang="ru-RU" smtClean="0"/>
              <a:t>.</a:t>
            </a:r>
          </a:p>
        </p:txBody>
      </p:sp>
      <p:pic>
        <p:nvPicPr>
          <p:cNvPr id="60419" name="Содержимое 4" descr="реки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990600"/>
            <a:ext cx="5181600" cy="48879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Текст 2"/>
          <p:cNvSpPr>
            <a:spLocks noGrp="1"/>
          </p:cNvSpPr>
          <p:nvPr>
            <p:ph type="body" idx="4294967295"/>
          </p:nvPr>
        </p:nvSpPr>
        <p:spPr>
          <a:xfrm>
            <a:off x="381000" y="1676400"/>
            <a:ext cx="3200400" cy="4572000"/>
          </a:xfrm>
        </p:spPr>
        <p:txBody>
          <a:bodyPr/>
          <a:lstStyle/>
          <a:p>
            <a:pPr marL="273050" indent="-273050"/>
            <a:r>
              <a:rPr lang="ru-RU" b="1" smtClean="0"/>
              <a:t>Длина реки Сейм 748 км,</a:t>
            </a:r>
          </a:p>
          <a:p>
            <a:pPr marL="273050" indent="-273050"/>
            <a:r>
              <a:rPr lang="ru-RU" b="1" smtClean="0"/>
              <a:t>Свапы 197 км, Тускаря 108 км, Псёла 717 км.</a:t>
            </a:r>
          </a:p>
        </p:txBody>
      </p:sp>
      <p:pic>
        <p:nvPicPr>
          <p:cNvPr id="61443" name="Содержимое 4" descr="Сейм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733800" y="990600"/>
            <a:ext cx="4800600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Текст 2"/>
          <p:cNvSpPr>
            <a:spLocks noGrp="1"/>
          </p:cNvSpPr>
          <p:nvPr>
            <p:ph type="body" idx="4294967295"/>
          </p:nvPr>
        </p:nvSpPr>
        <p:spPr>
          <a:xfrm>
            <a:off x="395288" y="260350"/>
            <a:ext cx="3505200" cy="4572000"/>
          </a:xfrm>
        </p:spPr>
        <p:txBody>
          <a:bodyPr/>
          <a:lstStyle/>
          <a:p>
            <a:pPr marL="273050" indent="-273050"/>
            <a:r>
              <a:rPr lang="ru-RU" smtClean="0"/>
              <a:t>Богата природа Курского края. В долинах рек, вокруг озёр и прудов Курской области обитает 56 видов млекопитающих, 266 видов птиц, в водоёмах – 30 видов рыб.</a:t>
            </a:r>
          </a:p>
        </p:txBody>
      </p:sp>
      <p:pic>
        <p:nvPicPr>
          <p:cNvPr id="62467" name="Содержимое 4" descr="лес курска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038600" y="1600200"/>
            <a:ext cx="4495800" cy="4148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Текст 2"/>
          <p:cNvSpPr>
            <a:spLocks noGrp="1"/>
          </p:cNvSpPr>
          <p:nvPr>
            <p:ph type="body" idx="4294967295"/>
          </p:nvPr>
        </p:nvSpPr>
        <p:spPr>
          <a:xfrm>
            <a:off x="250825" y="333375"/>
            <a:ext cx="4267200" cy="4572000"/>
          </a:xfrm>
        </p:spPr>
        <p:txBody>
          <a:bodyPr/>
          <a:lstStyle/>
          <a:p>
            <a:pPr marL="273050" indent="-273050"/>
            <a:r>
              <a:rPr lang="ru-RU" sz="3000" smtClean="0"/>
              <a:t>Самые особенные птицы – это курские соловьи. Некоторые исследователи полагают, что они способны издавать до 40 куплетов песни. Такой богатой мелодии нет у других птиц, поэтому мы по праву можем гордиться курскими соловьями.</a:t>
            </a:r>
          </a:p>
        </p:txBody>
      </p:sp>
      <p:pic>
        <p:nvPicPr>
          <p:cNvPr id="63491" name="Содержимое 4" descr="курский соловей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549275"/>
            <a:ext cx="3810000" cy="4572000"/>
          </a:xfrm>
        </p:spPr>
      </p:pic>
      <p:pic>
        <p:nvPicPr>
          <p:cNvPr id="63493" name="solovej_-_zhivye_zvuki_prirody_penie_solovya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172450" y="45815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4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87" fill="hold"/>
                                        <p:tgtEl>
                                          <p:spTgt spid="634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49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49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Текст 3"/>
          <p:cNvSpPr>
            <a:spLocks noGrp="1"/>
          </p:cNvSpPr>
          <p:nvPr>
            <p:ph type="body" idx="4294967295"/>
          </p:nvPr>
        </p:nvSpPr>
        <p:spPr>
          <a:xfrm>
            <a:off x="468313" y="115888"/>
            <a:ext cx="4038600" cy="4572000"/>
          </a:xfrm>
        </p:spPr>
        <p:txBody>
          <a:bodyPr/>
          <a:lstStyle/>
          <a:p>
            <a:pPr marL="273050" indent="-273050"/>
            <a:r>
              <a:rPr lang="ru-RU" sz="3000" smtClean="0"/>
              <a:t>Курский край – один из самых красивейших уголков России. Наш долг – бережно относиться к родной природе, любить и беречь её, продолжать славные традиции курян, работать на благо Земли Русской!</a:t>
            </a:r>
          </a:p>
        </p:txBody>
      </p:sp>
      <p:pic>
        <p:nvPicPr>
          <p:cNvPr id="64515" name="Содержимое 5" descr="люблю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787900" y="1125538"/>
            <a:ext cx="4114800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575" y="274638"/>
            <a:ext cx="5483225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00B050"/>
                </a:solidFill>
              </a:rPr>
              <a:t>Кто занимается охраной природы?</a:t>
            </a:r>
          </a:p>
        </p:txBody>
      </p:sp>
      <p:pic>
        <p:nvPicPr>
          <p:cNvPr id="13315" name="Picture 3" descr="Изображение 001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260350"/>
            <a:ext cx="2814637" cy="1673225"/>
          </a:xfrm>
          <a:noFill/>
        </p:spPr>
      </p:pic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95738" y="1752600"/>
            <a:ext cx="4679950" cy="4267200"/>
          </a:xfrm>
        </p:spPr>
        <p:txBody>
          <a:bodyPr/>
          <a:lstStyle/>
          <a:p>
            <a:pPr eaLnBrk="1" hangingPunct="1"/>
            <a:r>
              <a:rPr lang="ru-RU" sz="2800" smtClean="0"/>
              <a:t>Государственные органы власти</a:t>
            </a:r>
          </a:p>
          <a:p>
            <a:pPr eaLnBrk="1" hangingPunct="1"/>
            <a:r>
              <a:rPr lang="ru-RU" sz="2800" smtClean="0"/>
              <a:t>Местные органы власти</a:t>
            </a:r>
          </a:p>
          <a:p>
            <a:pPr eaLnBrk="1" hangingPunct="1"/>
            <a:r>
              <a:rPr lang="ru-RU" sz="2800" smtClean="0"/>
              <a:t>Промышленные предприятия</a:t>
            </a:r>
          </a:p>
          <a:p>
            <a:pPr eaLnBrk="1" hangingPunct="1"/>
            <a:r>
              <a:rPr lang="ru-RU" sz="2800" smtClean="0"/>
              <a:t>Общественные организации</a:t>
            </a:r>
          </a:p>
          <a:p>
            <a:pPr eaLnBrk="1" hangingPunct="1"/>
            <a:r>
              <a:rPr lang="ru-RU" sz="2800" smtClean="0"/>
              <a:t>Отдельные граждане</a:t>
            </a:r>
          </a:p>
        </p:txBody>
      </p:sp>
      <p:pic>
        <p:nvPicPr>
          <p:cNvPr id="13317" name="Picture 5" descr="Изображение 001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2205038"/>
            <a:ext cx="2959100" cy="1944687"/>
          </a:xfrm>
          <a:noFill/>
        </p:spPr>
      </p:pic>
      <p:pic>
        <p:nvPicPr>
          <p:cNvPr id="13318" name="Picture 6" descr="Изображение 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4652963"/>
            <a:ext cx="3240087" cy="19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Законы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Государство  издает законы. Это правила, обязательные для всех граждан.</a:t>
            </a:r>
          </a:p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Конституция</a:t>
            </a:r>
            <a:r>
              <a:rPr lang="ru-RU" smtClean="0"/>
              <a:t> – Основной закон страны.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b="1" smtClean="0">
                <a:solidFill>
                  <a:schemeClr val="accent2"/>
                </a:solidFill>
              </a:rPr>
              <a:t>Статья 42</a:t>
            </a:r>
            <a:r>
              <a:rPr lang="ru-RU" smtClean="0">
                <a:solidFill>
                  <a:schemeClr val="accent2"/>
                </a:solidFill>
              </a:rPr>
              <a:t>                             </a:t>
            </a:r>
            <a:r>
              <a:rPr lang="ru-RU" b="1" smtClean="0">
                <a:solidFill>
                  <a:schemeClr val="hlink"/>
                </a:solidFill>
              </a:rPr>
              <a:t>Статья 58</a:t>
            </a:r>
            <a:r>
              <a:rPr lang="ru-RU" smtClean="0">
                <a:solidFill>
                  <a:schemeClr val="hlink"/>
                </a:solidFill>
              </a:rPr>
              <a:t> </a:t>
            </a:r>
          </a:p>
          <a:p>
            <a:pPr eaLnBrk="1" hangingPunct="1">
              <a:buFontTx/>
              <a:buNone/>
            </a:pPr>
            <a:endParaRPr lang="ru-RU" smtClean="0">
              <a:solidFill>
                <a:schemeClr val="hlink"/>
              </a:solidFill>
            </a:endParaRPr>
          </a:p>
          <a:p>
            <a:pPr eaLnBrk="1" hangingPunct="1">
              <a:buFontTx/>
              <a:buNone/>
            </a:pPr>
            <a:r>
              <a:rPr lang="ru-RU" smtClean="0">
                <a:solidFill>
                  <a:schemeClr val="accent2"/>
                </a:solidFill>
              </a:rPr>
              <a:t>Права  </a:t>
            </a:r>
            <a:r>
              <a:rPr lang="ru-RU" smtClean="0"/>
              <a:t>                                </a:t>
            </a:r>
            <a:r>
              <a:rPr lang="ru-RU" smtClean="0">
                <a:solidFill>
                  <a:schemeClr val="hlink"/>
                </a:solidFill>
              </a:rPr>
              <a:t>Обязанности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1354137"/>
          </a:xfrm>
        </p:spPr>
        <p:txBody>
          <a:bodyPr/>
          <a:lstStyle/>
          <a:p>
            <a:r>
              <a:rPr lang="ru-RU" sz="4000" smtClean="0"/>
              <a:t>Закон РФ</a:t>
            </a:r>
            <a:br>
              <a:rPr lang="ru-RU" sz="4000" smtClean="0"/>
            </a:br>
            <a:r>
              <a:rPr lang="ru-RU" sz="4000" smtClean="0"/>
              <a:t> «Об охране окружающей среды» 2002  год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2205038"/>
            <a:ext cx="8362950" cy="41036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mtClean="0"/>
              <a:t>   </a:t>
            </a:r>
            <a:r>
              <a:rPr lang="ru-RU" sz="3600" smtClean="0">
                <a:latin typeface="Times New Roman" pitchFamily="18" charset="0"/>
              </a:rPr>
              <a:t>Закон устанавливает, что предприятие или человек, причинивший вред окружающей среде, обязаны возместить причинённый ущерб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smtClean="0">
                <a:latin typeface="Times New Roman" pitchFamily="18" charset="0"/>
              </a:rPr>
              <a:t>А) штраф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smtClean="0">
                <a:latin typeface="Times New Roman" pitchFamily="18" charset="0"/>
              </a:rPr>
              <a:t>Б) лишение свободы на срок от 2, 5 до 8 лет</a:t>
            </a:r>
          </a:p>
          <a:p>
            <a:pPr>
              <a:lnSpc>
                <a:spcPct val="90000"/>
              </a:lnSpc>
            </a:pPr>
            <a:endParaRPr lang="ru-RU" sz="36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74638"/>
            <a:ext cx="8229600" cy="5440362"/>
          </a:xfrm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76250"/>
            <a:ext cx="21590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428625" y="5715000"/>
            <a:ext cx="81994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chemeClr val="accent2"/>
                </a:solidFill>
              </a:rPr>
              <a:t>Международная общественная организация </a:t>
            </a:r>
          </a:p>
          <a:p>
            <a:pPr algn="ctr"/>
            <a:r>
              <a:rPr lang="ru-RU" sz="2800" b="1">
                <a:solidFill>
                  <a:schemeClr val="accent2"/>
                </a:solidFill>
              </a:rPr>
              <a:t>Гринпис – движение «Зелёных»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Задание № 1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b="1" smtClean="0"/>
              <a:t>Верны ли суждения: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smtClean="0"/>
              <a:t>а) охраной природы в нашей стране занимаются государственные инспекторы;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smtClean="0"/>
              <a:t>б) охраняя природу, общественные организации могут штрафовать браконьеров?</a:t>
            </a:r>
          </a:p>
          <a:p>
            <a:pPr>
              <a:lnSpc>
                <a:spcPct val="90000"/>
              </a:lnSpc>
            </a:pPr>
            <a:r>
              <a:rPr lang="ru-RU" sz="2800" b="1" smtClean="0"/>
              <a:t>1)верно только А   </a:t>
            </a:r>
          </a:p>
          <a:p>
            <a:pPr>
              <a:lnSpc>
                <a:spcPct val="90000"/>
              </a:lnSpc>
            </a:pPr>
            <a:r>
              <a:rPr lang="ru-RU" sz="2800" b="1" smtClean="0"/>
              <a:t>2)верно только Б</a:t>
            </a:r>
          </a:p>
          <a:p>
            <a:pPr>
              <a:lnSpc>
                <a:spcPct val="90000"/>
              </a:lnSpc>
            </a:pPr>
            <a:r>
              <a:rPr lang="ru-RU" sz="2800" b="1" smtClean="0"/>
              <a:t>3)верны оба суждения</a:t>
            </a:r>
          </a:p>
          <a:p>
            <a:pPr>
              <a:lnSpc>
                <a:spcPct val="90000"/>
              </a:lnSpc>
            </a:pPr>
            <a:r>
              <a:rPr lang="ru-RU" sz="2800" b="1" smtClean="0"/>
              <a:t>4)оба суждения неверны</a:t>
            </a:r>
          </a:p>
        </p:txBody>
      </p:sp>
      <p:pic>
        <p:nvPicPr>
          <p:cNvPr id="65540" name="Picture 4" descr="sorriso-arancione_28957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4365625"/>
            <a:ext cx="792163" cy="792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Задание № 2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111750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b="1" smtClean="0"/>
              <a:t>Верны ли суждения: </a:t>
            </a:r>
          </a:p>
          <a:p>
            <a:pPr>
              <a:buFontTx/>
              <a:buNone/>
            </a:pPr>
            <a:r>
              <a:rPr lang="ru-RU" sz="2800" b="1" smtClean="0"/>
              <a:t>а) охрана природы – это одна из главнейших задач всего человечества; </a:t>
            </a:r>
          </a:p>
          <a:p>
            <a:pPr>
              <a:buFontTx/>
              <a:buNone/>
            </a:pPr>
            <a:r>
              <a:rPr lang="ru-RU" sz="2800" b="1" smtClean="0"/>
              <a:t>б) охранять природу значит  полностью отказаться от использования природных ресурсов?</a:t>
            </a:r>
          </a:p>
          <a:p>
            <a:r>
              <a:rPr lang="ru-RU" sz="2800" b="1" smtClean="0"/>
              <a:t>1)верно только А   </a:t>
            </a:r>
          </a:p>
          <a:p>
            <a:r>
              <a:rPr lang="ru-RU" sz="2800" b="1" smtClean="0"/>
              <a:t>2)верно только Б</a:t>
            </a:r>
          </a:p>
          <a:p>
            <a:r>
              <a:rPr lang="ru-RU" sz="2800" b="1" smtClean="0"/>
              <a:t>3)верны оба суждения</a:t>
            </a:r>
          </a:p>
          <a:p>
            <a:r>
              <a:rPr lang="ru-RU" sz="2800" b="1" smtClean="0"/>
              <a:t>4)оба суждения неверны</a:t>
            </a:r>
          </a:p>
        </p:txBody>
      </p:sp>
      <p:pic>
        <p:nvPicPr>
          <p:cNvPr id="66564" name="Picture 4" descr="sorriso-arancione_28957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4149725"/>
            <a:ext cx="792163" cy="792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1087</Words>
  <Application>Microsoft Office PowerPoint</Application>
  <PresentationFormat>Экран (4:3)</PresentationFormat>
  <Paragraphs>110</Paragraphs>
  <Slides>37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Times New Roman</vt:lpstr>
      <vt:lpstr>Calibri</vt:lpstr>
      <vt:lpstr>Оформление по умолчанию</vt:lpstr>
      <vt:lpstr>Охранять природу –  значит охранять жизнь</vt:lpstr>
      <vt:lpstr>Эпиграф урока</vt:lpstr>
      <vt:lpstr>Великое экологическое правило</vt:lpstr>
      <vt:lpstr>охранять</vt:lpstr>
      <vt:lpstr>Слайд 5</vt:lpstr>
      <vt:lpstr>1. Природа нуждается в охране</vt:lpstr>
      <vt:lpstr>1. Природа нуждается в охране</vt:lpstr>
      <vt:lpstr>2. Природа нуждается в охране</vt:lpstr>
      <vt:lpstr>2. Что подлежит охране </vt:lpstr>
      <vt:lpstr>2. Что подлежит охране</vt:lpstr>
      <vt:lpstr>2. Что подлежит охране</vt:lpstr>
      <vt:lpstr>2. Что подлежит охране  </vt:lpstr>
      <vt:lpstr>2. Что подлежит охране  </vt:lpstr>
      <vt:lpstr>Заповедники России</vt:lpstr>
      <vt:lpstr>2. Что подлежит охране  </vt:lpstr>
      <vt:lpstr>2. Что подлежит охране  </vt:lpstr>
      <vt:lpstr>Воронежский заповедник.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Кто занимается охраной природы?</vt:lpstr>
      <vt:lpstr>Законы</vt:lpstr>
      <vt:lpstr>Закон РФ  «Об охране окружающей среды» 2002  год</vt:lpstr>
      <vt:lpstr>Слайд 35</vt:lpstr>
      <vt:lpstr>Задание № 1</vt:lpstr>
      <vt:lpstr>Задание № 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Капустина</cp:lastModifiedBy>
  <cp:revision>26</cp:revision>
  <dcterms:created xsi:type="dcterms:W3CDTF">2011-10-23T17:18:14Z</dcterms:created>
  <dcterms:modified xsi:type="dcterms:W3CDTF">2015-10-21T06:57:20Z</dcterms:modified>
</cp:coreProperties>
</file>