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</p:sldMasterIdLst>
  <p:sldIdLst>
    <p:sldId id="257" r:id="rId15"/>
    <p:sldId id="258" r:id="rId16"/>
    <p:sldId id="259" r:id="rId17"/>
    <p:sldId id="260" r:id="rId18"/>
    <p:sldId id="261" r:id="rId19"/>
    <p:sldId id="272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</p:sldIdLst>
  <p:sldSz cx="12190413" cy="6859588"/>
  <p:notesSz cx="6858000" cy="9144000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433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CBD8-F81A-4973-A9BE-8E127D2B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D1DC0-608A-4A71-A519-D7C7F577F7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1" y="2733"/>
            <a:ext cx="12190413" cy="6854123"/>
          </a:xfrm>
          <a:prstGeom prst="frame">
            <a:avLst>
              <a:gd name="adj1" fmla="val 215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advClick="0"/>
  <p:txStyles>
    <p:titleStyle>
      <a:lvl1pPr algn="ctr" defTabSz="1088502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88" indent="-408188" algn="l" defTabSz="1088502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defTabSz="1088502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audio" Target="../media/audio2.wav"/><Relationship Id="rId10" Type="http://schemas.openxmlformats.org/officeDocument/2006/relationships/image" Target="../media/image21.jpeg"/><Relationship Id="rId4" Type="http://schemas.openxmlformats.org/officeDocument/2006/relationships/image" Target="../media/image3.pn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7.jpeg"/><Relationship Id="rId11" Type="http://schemas.openxmlformats.org/officeDocument/2006/relationships/image" Target="../media/image23.jpeg"/><Relationship Id="rId5" Type="http://schemas.openxmlformats.org/officeDocument/2006/relationships/audio" Target="../media/audio2.wav"/><Relationship Id="rId10" Type="http://schemas.openxmlformats.org/officeDocument/2006/relationships/image" Target="../media/image22.jpeg"/><Relationship Id="rId4" Type="http://schemas.openxmlformats.org/officeDocument/2006/relationships/image" Target="../media/image3.pn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7.jpeg"/><Relationship Id="rId11" Type="http://schemas.openxmlformats.org/officeDocument/2006/relationships/image" Target="../media/image24.jpeg"/><Relationship Id="rId5" Type="http://schemas.openxmlformats.org/officeDocument/2006/relationships/audio" Target="../media/audio2.wav"/><Relationship Id="rId10" Type="http://schemas.openxmlformats.org/officeDocument/2006/relationships/image" Target="../media/image23.jpe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17.jpeg"/><Relationship Id="rId5" Type="http://schemas.openxmlformats.org/officeDocument/2006/relationships/audio" Target="../media/audio2.wav"/><Relationship Id="rId10" Type="http://schemas.openxmlformats.org/officeDocument/2006/relationships/image" Target="../media/image24.jpeg"/><Relationship Id="rId4" Type="http://schemas.openxmlformats.org/officeDocument/2006/relationships/image" Target="../media/image3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7.jpeg"/><Relationship Id="rId5" Type="http://schemas.openxmlformats.org/officeDocument/2006/relationships/audio" Target="../media/audio2.wav"/><Relationship Id="rId4" Type="http://schemas.openxmlformats.org/officeDocument/2006/relationships/image" Target="../media/image3.pn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8.xml"/><Relationship Id="rId6" Type="http://schemas.openxmlformats.org/officeDocument/2006/relationships/audio" Target="../media/audio2.wav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24.jpe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6734" y="4845140"/>
            <a:ext cx="8533289" cy="1753006"/>
          </a:xfrm>
        </p:spPr>
        <p:txBody>
          <a:bodyPr>
            <a:noAutofit/>
          </a:bodyPr>
          <a:lstStyle/>
          <a:p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Управляющая кнопка: документ 4">
            <a:hlinkClick r:id="" action="ppaction://noaction" highlightClick="1"/>
          </p:cNvPr>
          <p:cNvSpPr/>
          <p:nvPr/>
        </p:nvSpPr>
        <p:spPr>
          <a:xfrm>
            <a:off x="262558" y="5878066"/>
            <a:ext cx="576064" cy="720080"/>
          </a:xfrm>
          <a:prstGeom prst="actionButtonDocumen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4612" y="1572406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«Насекомые»</a:t>
            </a:r>
          </a:p>
        </p:txBody>
      </p:sp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622" y="2875618"/>
            <a:ext cx="2664296" cy="354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8877027" y="2665698"/>
            <a:ext cx="2685812" cy="36213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501855" y="2240934"/>
            <a:ext cx="6635747" cy="2466332"/>
            <a:chOff x="2501855" y="2240934"/>
            <a:chExt cx="6635747" cy="246633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2353" y="2491915"/>
              <a:ext cx="1540263" cy="1522859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1270" y="2240934"/>
              <a:ext cx="2466332" cy="246633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769" y="2955107"/>
              <a:ext cx="2237261" cy="1510151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1855" y="2575225"/>
              <a:ext cx="1345704" cy="1033503"/>
            </a:xfrm>
            <a:prstGeom prst="rect">
              <a:avLst/>
            </a:prstGeom>
          </p:spPr>
        </p:pic>
      </p:grp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10919742" y="6022082"/>
            <a:ext cx="864096" cy="57606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C85381D2-F9C0-643E-EB2A-9CA333B996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558" y="261442"/>
            <a:ext cx="115212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79646">
                    <a:lumMod val="50000"/>
                  </a:srgbClr>
                </a:solidFill>
                <a:latin typeface="Comic Sans MS" pitchFamily="66" charset="0"/>
                <a:cs typeface="Times New Roman" pitchFamily="18" charset="0"/>
              </a:rPr>
              <a:t>Назовите одним словом</a:t>
            </a:r>
            <a:endParaRPr lang="ru-RU" sz="2800" b="1" dirty="0">
              <a:solidFill>
                <a:srgbClr val="F79646">
                  <a:lumMod val="5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95006" y="1188427"/>
            <a:ext cx="3600399" cy="24110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09782" y="1196132"/>
            <a:ext cx="3268067" cy="240332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08728" y="1188427"/>
            <a:ext cx="3571900" cy="241103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4295005" y="3954461"/>
            <a:ext cx="3600400" cy="252256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09782" y="3909181"/>
            <a:ext cx="3312369" cy="2543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6574" y="3914066"/>
            <a:ext cx="3474054" cy="25109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1713869" y="-14761"/>
            <a:ext cx="85065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F79646">
                    <a:lumMod val="50000"/>
                  </a:srgb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anose="030F0702030302020204" pitchFamily="66" charset="0"/>
              </a:rPr>
              <a:t>Насекомые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215067"/>
            <a:ext cx="3286148" cy="43743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Группа 10"/>
          <p:cNvGrpSpPr/>
          <p:nvPr/>
        </p:nvGrpSpPr>
        <p:grpSpPr>
          <a:xfrm>
            <a:off x="3166248" y="490330"/>
            <a:ext cx="6313334" cy="2843001"/>
            <a:chOff x="3166248" y="949034"/>
            <a:chExt cx="5429288" cy="2455067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3166248" y="949034"/>
              <a:ext cx="5429288" cy="2455067"/>
            </a:xfrm>
            <a:prstGeom prst="cloudCallout">
              <a:avLst>
                <a:gd name="adj1" fmla="val -63279"/>
                <a:gd name="adj2" fmla="val 51888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01600">
                <a:schemeClr val="accent6">
                  <a:lumMod val="60000"/>
                  <a:lumOff val="40000"/>
                  <a:alpha val="6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3040" y="1282414"/>
              <a:ext cx="4500594" cy="1940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Ребята, а мне однажды сказали, что я тоже насекомое. А кто такие насекомые?</a:t>
              </a:r>
            </a:p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 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9049716" y="2776185"/>
            <a:ext cx="2901863" cy="3913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12"/>
          <p:cNvGrpSpPr/>
          <p:nvPr/>
        </p:nvGrpSpPr>
        <p:grpSpPr>
          <a:xfrm flipH="1">
            <a:off x="3502915" y="1053530"/>
            <a:ext cx="5532577" cy="2455687"/>
            <a:chOff x="4334577" y="2828921"/>
            <a:chExt cx="7353593" cy="2724498"/>
          </a:xfrm>
        </p:grpSpPr>
        <p:sp>
          <p:nvSpPr>
            <p:cNvPr id="14" name="Выноска-облако 13"/>
            <p:cNvSpPr/>
            <p:nvPr/>
          </p:nvSpPr>
          <p:spPr>
            <a:xfrm>
              <a:off x="4334577" y="2828921"/>
              <a:ext cx="7353593" cy="2724498"/>
            </a:xfrm>
            <a:prstGeom prst="cloudCallout">
              <a:avLst>
                <a:gd name="adj1" fmla="val -50735"/>
                <a:gd name="adj2" fmla="val 53521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01600">
                <a:schemeClr val="accent6">
                  <a:lumMod val="60000"/>
                  <a:lumOff val="40000"/>
                  <a:alpha val="6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77175" y="3370904"/>
              <a:ext cx="6391441" cy="1247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Насекомые- это животные, у которых шесть ног.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309256" y="6145067"/>
            <a:ext cx="3857652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жми на вопрос</a:t>
            </a:r>
          </a:p>
        </p:txBody>
      </p:sp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853730"/>
            <a:ext cx="2806366" cy="3735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1831">
            <a:off x="9049716" y="2776185"/>
            <a:ext cx="2901863" cy="3913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12"/>
          <p:cNvGrpSpPr/>
          <p:nvPr/>
        </p:nvGrpSpPr>
        <p:grpSpPr>
          <a:xfrm flipH="1">
            <a:off x="1126652" y="189434"/>
            <a:ext cx="7269609" cy="4320480"/>
            <a:chOff x="4334578" y="2828921"/>
            <a:chExt cx="7353593" cy="1918567"/>
          </a:xfrm>
        </p:grpSpPr>
        <p:sp>
          <p:nvSpPr>
            <p:cNvPr id="14" name="Выноска-облако 13"/>
            <p:cNvSpPr/>
            <p:nvPr/>
          </p:nvSpPr>
          <p:spPr>
            <a:xfrm>
              <a:off x="4334578" y="2828921"/>
              <a:ext cx="7353593" cy="1918567"/>
            </a:xfrm>
            <a:prstGeom prst="cloudCallout">
              <a:avLst>
                <a:gd name="adj1" fmla="val -62038"/>
                <a:gd name="adj2" fmla="val 41641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01600">
                <a:schemeClr val="accent6">
                  <a:lumMod val="60000"/>
                  <a:lumOff val="40000"/>
                  <a:alpha val="6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64803" y="3129418"/>
              <a:ext cx="6391441" cy="414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73278" y="576074"/>
            <a:ext cx="597026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Хотя насекомые очень разные, у них одни и те же части тела, и у всех насекомых шесть ног. Значит, чтобы узнать, какое животное — насекомое, а какое — нет, надо посчитать его ножки.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527254" y="2572871"/>
            <a:ext cx="5483278" cy="430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5772432" y="559825"/>
            <a:ext cx="3528392" cy="311696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72432" y="687146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Ребята! </a:t>
            </a:r>
          </a:p>
          <a:p>
            <a:pPr algn="ctr"/>
            <a:r>
              <a:rPr lang="ru-RU" sz="3600" b="1" spc="50" dirty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Давайте рассмотрим строение бабочки.</a:t>
            </a: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58" y="811853"/>
            <a:ext cx="5411068" cy="542116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566" y="3213770"/>
            <a:ext cx="4488687" cy="35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 flipH="1">
            <a:off x="2302918" y="261442"/>
            <a:ext cx="7584576" cy="3168352"/>
            <a:chOff x="4285746" y="2812051"/>
            <a:chExt cx="7353593" cy="1406949"/>
          </a:xfrm>
        </p:grpSpPr>
        <p:sp>
          <p:nvSpPr>
            <p:cNvPr id="7" name="Выноска-облако 6"/>
            <p:cNvSpPr/>
            <p:nvPr/>
          </p:nvSpPr>
          <p:spPr>
            <a:xfrm>
              <a:off x="4285746" y="2812051"/>
              <a:ext cx="7353593" cy="1406949"/>
            </a:xfrm>
            <a:prstGeom prst="cloudCallout">
              <a:avLst>
                <a:gd name="adj1" fmla="val 46358"/>
                <a:gd name="adj2" fmla="val 7202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01600">
                <a:schemeClr val="accent6">
                  <a:lumMod val="60000"/>
                  <a:lumOff val="40000"/>
                  <a:alpha val="6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44251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88502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32753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77004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721254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65505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809756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54007" algn="l" defTabSz="1088502" rtl="0" eaLnBrk="1" latinLnBrk="0" hangingPunct="1">
                <a:defRPr sz="2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4914080" y="3016671"/>
              <a:ext cx="6244183" cy="997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4251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8502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32753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77004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21254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5505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09756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4007" algn="l" defTabSz="1088502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800" b="1" dirty="0">
                  <a:latin typeface="Comic Sans MS" panose="030F0702030302020204" pitchFamily="66" charset="0"/>
                </a:rPr>
                <a:t>По количеству видов насекомые – самая богатая группа животных в мире. Они составляют 70 – 75 % всех видов животных, населяющих Землю.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855" y="2709714"/>
            <a:ext cx="4873880" cy="4608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910745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0"/>
          <p:cNvGrpSpPr/>
          <p:nvPr/>
        </p:nvGrpSpPr>
        <p:grpSpPr>
          <a:xfrm>
            <a:off x="262558" y="189435"/>
            <a:ext cx="8208912" cy="4536503"/>
            <a:chOff x="1578738" y="924918"/>
            <a:chExt cx="5696279" cy="3495218"/>
          </a:xfrm>
        </p:grpSpPr>
        <p:sp>
          <p:nvSpPr>
            <p:cNvPr id="9" name="Выноска-облако 8"/>
            <p:cNvSpPr/>
            <p:nvPr/>
          </p:nvSpPr>
          <p:spPr>
            <a:xfrm>
              <a:off x="1578738" y="924918"/>
              <a:ext cx="5696279" cy="3495218"/>
            </a:xfrm>
            <a:prstGeom prst="cloudCallout">
              <a:avLst>
                <a:gd name="adj1" fmla="val 58243"/>
                <a:gd name="adj2" fmla="val 37724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01600">
                <a:schemeClr val="accent6">
                  <a:lumMod val="60000"/>
                  <a:lumOff val="40000"/>
                  <a:alpha val="6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14541" y="1257577"/>
              <a:ext cx="5034576" cy="305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Ребята! </a:t>
              </a:r>
            </a:p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Отгадайте загадки про насекомых, которые я для вас приготовила. Выбирайте картинку-отгадку. Тогда вы узнаете, какое насекомое я спрятала .Если ответ правильный- появится бабочка для перехода на следующий слайд.</a:t>
              </a:r>
            </a:p>
            <a:p>
              <a:pPr algn="ctr"/>
              <a:r>
                <a:rPr lang="ru-RU" sz="2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omic Sans MS" pitchFamily="66" charset="0"/>
                </a:rPr>
                <a:t> </a:t>
              </a:r>
            </a:p>
          </p:txBody>
        </p:sp>
      </p:grpSp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9062969" y="2776185"/>
            <a:ext cx="2901863" cy="391357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10919742" y="307797"/>
            <a:ext cx="864096" cy="50405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Над цветком она летала,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И пыльцу из цветка собирала.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Полосатая она.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И зовут её... </a:t>
            </a: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пчела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10" name="Группа 9"/>
          <p:cNvGrpSpPr/>
          <p:nvPr/>
        </p:nvGrpSpPr>
        <p:grpSpPr>
          <a:xfrm>
            <a:off x="262558" y="2152498"/>
            <a:ext cx="2111699" cy="2450315"/>
            <a:chOff x="334566" y="2152498"/>
            <a:chExt cx="2111699" cy="2450315"/>
          </a:xfrm>
        </p:grpSpPr>
        <p:sp>
          <p:nvSpPr>
            <p:cNvPr id="24" name="Шестиугольник 23"/>
            <p:cNvSpPr/>
            <p:nvPr/>
          </p:nvSpPr>
          <p:spPr>
            <a:xfrm rot="5400000">
              <a:off x="165258" y="2321806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8" name="Picture 4" descr="https://img-fotki.yandex.ru/get/5645/36014149.20d/0_87261_c0bf9f11_S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3612129" flipV="1">
              <a:off x="490185" y="2430556"/>
              <a:ext cx="1744957" cy="1609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3479451" y="4005858"/>
            <a:ext cx="2111699" cy="2450315"/>
            <a:chOff x="3510243" y="3975381"/>
            <a:chExt cx="2111699" cy="2450315"/>
          </a:xfrm>
        </p:grpSpPr>
        <p:sp>
          <p:nvSpPr>
            <p:cNvPr id="28" name="Шестиугольник 27"/>
            <p:cNvSpPr/>
            <p:nvPr/>
          </p:nvSpPr>
          <p:spPr>
            <a:xfrm rot="5400000">
              <a:off x="3340935" y="4144689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6" name="Picture 12" descr="http://www.aktsent.info/files/image/public_images/492/007_pr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7954" y="4169604"/>
              <a:ext cx="1996493" cy="199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1392995" y="4005858"/>
            <a:ext cx="2325947" cy="2450315"/>
            <a:chOff x="1396937" y="4003815"/>
            <a:chExt cx="2325947" cy="2450315"/>
          </a:xfrm>
        </p:grpSpPr>
        <p:sp>
          <p:nvSpPr>
            <p:cNvPr id="27" name="Шестиугольник 26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1227629" y="417312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40" name="Picture 16" descr="http://www.travelclinicsofamerica.com/images/malaria-1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884" y="4340984"/>
              <a:ext cx="2286000" cy="1666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559571" y="2133650"/>
            <a:ext cx="2111699" cy="2450315"/>
            <a:chOff x="4559571" y="2147028"/>
            <a:chExt cx="2111699" cy="2450315"/>
          </a:xfrm>
        </p:grpSpPr>
        <p:sp>
          <p:nvSpPr>
            <p:cNvPr id="26" name="Шестиугольник 25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4390263" y="2316336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42" name="Picture 18" descr="http://us.cdn2.123rf.com/168nwm/cosmln/cosmln1102/cosmln110200010/8825496-vrouw-van-trypocopris-zwemkrab-gea-soleerd-op-een-witte-achtergrond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9091" y="2319612"/>
              <a:ext cx="1529262" cy="1998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396937" y="259399"/>
            <a:ext cx="2452864" cy="2450315"/>
            <a:chOff x="1396937" y="361882"/>
            <a:chExt cx="2452864" cy="2450315"/>
          </a:xfrm>
        </p:grpSpPr>
        <p:sp>
          <p:nvSpPr>
            <p:cNvPr id="22" name="Шестиугольник 21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1227629" y="531190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" name="Picture 2" descr="https://d2gg9evh47fn9z.cloudfront.net/thumb_COLOURBOX2162266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 rotWithShape="1">
            <a:blip r:embed="rId12" cstate="email">
              <a:clrChange>
                <a:clrFrom>
                  <a:srgbClr val="F7F2F6"/>
                </a:clrFrom>
                <a:clrTo>
                  <a:srgbClr val="F7F2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9350533" flipH="1">
              <a:off x="1557862" y="522015"/>
              <a:ext cx="2291939" cy="152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Летит, пищит, 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Ножки длинные тащит, 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Случай не упустит: </a:t>
            </a:r>
          </a:p>
          <a:p>
            <a:pPr algn="ctr"/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Сядет и укусит. </a:t>
            </a: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комар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3479451" y="4005858"/>
            <a:ext cx="2111699" cy="2450315"/>
            <a:chOff x="3510243" y="3975381"/>
            <a:chExt cx="2111699" cy="2450315"/>
          </a:xfrm>
        </p:grpSpPr>
        <p:sp>
          <p:nvSpPr>
            <p:cNvPr id="28" name="Шестиугольник 27"/>
            <p:cNvSpPr/>
            <p:nvPr/>
          </p:nvSpPr>
          <p:spPr>
            <a:xfrm rot="5400000">
              <a:off x="3340935" y="4144689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6" name="Picture 12" descr="http://www.aktsent.info/files/image/public_images/492/007_pr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7954" y="4169604"/>
              <a:ext cx="1996493" cy="199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1392995" y="4005858"/>
            <a:ext cx="2325947" cy="2450315"/>
            <a:chOff x="1396937" y="4003815"/>
            <a:chExt cx="2325947" cy="2450315"/>
          </a:xfrm>
        </p:grpSpPr>
        <p:sp>
          <p:nvSpPr>
            <p:cNvPr id="27" name="Шестиугольник 26"/>
            <p:cNvSpPr/>
            <p:nvPr/>
          </p:nvSpPr>
          <p:spPr>
            <a:xfrm rot="5400000">
              <a:off x="1227629" y="417312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40" name="Picture 16" descr="http://www.travelclinicsofamerica.com/images/malaria-1.jpg"/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884" y="4340984"/>
              <a:ext cx="2286000" cy="1666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559571" y="2133650"/>
            <a:ext cx="2111699" cy="2450315"/>
            <a:chOff x="4559571" y="2147028"/>
            <a:chExt cx="2111699" cy="2450315"/>
          </a:xfrm>
        </p:grpSpPr>
        <p:sp>
          <p:nvSpPr>
            <p:cNvPr id="26" name="Шестиугольник 25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4390263" y="2316336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42" name="Picture 18" descr="http://us.cdn2.123rf.com/168nwm/cosmln/cosmln1102/cosmln110200010/8825496-vrouw-van-trypocopris-zwemkrab-gea-soleerd-op-een-witte-achtergrond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9091" y="2319612"/>
              <a:ext cx="1529262" cy="1998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396937" y="259399"/>
            <a:ext cx="2452864" cy="2450315"/>
            <a:chOff x="1396937" y="361882"/>
            <a:chExt cx="2452864" cy="2450315"/>
          </a:xfrm>
        </p:grpSpPr>
        <p:sp>
          <p:nvSpPr>
            <p:cNvPr id="22" name="Шестиугольник 21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1227629" y="531190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" name="Picture 2" descr="https://d2gg9evh47fn9z.cloudfront.net/thumb_COLOURBOX2162266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 rotWithShape="1">
            <a:blip r:embed="rId11" cstate="email">
              <a:clrChange>
                <a:clrFrom>
                  <a:srgbClr val="F7F2F6"/>
                </a:clrFrom>
                <a:clrTo>
                  <a:srgbClr val="F7F2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9350533" flipH="1">
              <a:off x="1557862" y="522015"/>
              <a:ext cx="2291939" cy="152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Не жужжу, когда лежу,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Не жужжу, когда хожу.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Если в воздухе кружусь,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Тут уж вдоволь нажужжусь.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жук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3479451" y="4005858"/>
            <a:ext cx="2111699" cy="2450315"/>
            <a:chOff x="3510243" y="3975381"/>
            <a:chExt cx="2111699" cy="2450315"/>
          </a:xfrm>
        </p:grpSpPr>
        <p:sp>
          <p:nvSpPr>
            <p:cNvPr id="28" name="Шестиугольник 27"/>
            <p:cNvSpPr/>
            <p:nvPr/>
          </p:nvSpPr>
          <p:spPr>
            <a:xfrm rot="5400000">
              <a:off x="3340935" y="4144689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6" name="Picture 12" descr="http://www.aktsent.info/files/image/public_images/492/007_pr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7954" y="4169604"/>
              <a:ext cx="1996493" cy="199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559571" y="2133650"/>
            <a:ext cx="2111699" cy="2450315"/>
            <a:chOff x="4559571" y="2147028"/>
            <a:chExt cx="2111699" cy="2450315"/>
          </a:xfrm>
        </p:grpSpPr>
        <p:sp>
          <p:nvSpPr>
            <p:cNvPr id="26" name="Шестиугольник 25"/>
            <p:cNvSpPr/>
            <p:nvPr/>
          </p:nvSpPr>
          <p:spPr>
            <a:xfrm rot="5400000">
              <a:off x="4390263" y="2316336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42" name="Picture 18" descr="http://us.cdn2.123rf.com/168nwm/cosmln/cosmln1102/cosmln110200010/8825496-vrouw-van-trypocopris-zwemkrab-gea-soleerd-op-een-witte-achtergrond.jpg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9091" y="2319612"/>
              <a:ext cx="1529262" cy="1998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396937" y="259399"/>
            <a:ext cx="2452864" cy="2450315"/>
            <a:chOff x="1396937" y="361882"/>
            <a:chExt cx="2452864" cy="2450315"/>
          </a:xfrm>
        </p:grpSpPr>
        <p:sp>
          <p:nvSpPr>
            <p:cNvPr id="22" name="Шестиугольник 21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1227629" y="531190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" name="Picture 2" descr="https://d2gg9evh47fn9z.cloudfront.net/thumb_COLOURBOX2162266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 rotWithShape="1">
            <a:blip r:embed="rId10" cstate="email">
              <a:clrChange>
                <a:clrFrom>
                  <a:srgbClr val="F7F2F6"/>
                </a:clrFrom>
                <a:clrTo>
                  <a:srgbClr val="F7F2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9350533" flipH="1">
              <a:off x="1557862" y="522015"/>
              <a:ext cx="2291939" cy="152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Прыгает пружинка —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Зелёная спинка —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С травы на былинку,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С ветки на тропинку. 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кузнечик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3479451" y="4005858"/>
            <a:ext cx="2111699" cy="2450315"/>
            <a:chOff x="3510243" y="3975381"/>
            <a:chExt cx="2111699" cy="2450315"/>
          </a:xfrm>
        </p:grpSpPr>
        <p:sp>
          <p:nvSpPr>
            <p:cNvPr id="28" name="Шестиугольник 27"/>
            <p:cNvSpPr/>
            <p:nvPr/>
          </p:nvSpPr>
          <p:spPr>
            <a:xfrm rot="5400000">
              <a:off x="3340935" y="4144689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6" name="Picture 12" descr="http://www.aktsent.info/files/image/public_images/492/007_pr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7954" y="4169604"/>
              <a:ext cx="1996493" cy="199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396937" y="259399"/>
            <a:ext cx="2452864" cy="2450315"/>
            <a:chOff x="1396937" y="361882"/>
            <a:chExt cx="2452864" cy="2450315"/>
          </a:xfrm>
        </p:grpSpPr>
        <p:sp>
          <p:nvSpPr>
            <p:cNvPr id="22" name="Шестиугольник 21"/>
            <p:cNvSpPr/>
            <p:nvPr/>
          </p:nvSpPr>
          <p:spPr>
            <a:xfrm rot="5400000">
              <a:off x="1227629" y="531190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" name="Picture 2" descr="https://d2gg9evh47fn9z.cloudfront.net/thumb_COLOURBOX2162266.jpg"/>
            <p:cNvPicPr>
              <a:picLocks noChangeAspect="1" noChangeArrowheads="1"/>
            </p:cNvPicPr>
            <p:nvPr/>
          </p:nvPicPr>
          <p:blipFill rotWithShape="1">
            <a:blip r:embed="rId9" cstate="email">
              <a:clrChange>
                <a:clrFrom>
                  <a:srgbClr val="F7F2F6"/>
                </a:clrFrom>
                <a:clrTo>
                  <a:srgbClr val="F7F2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9350533" flipH="1">
              <a:off x="1557862" y="522015"/>
              <a:ext cx="2291939" cy="152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На ромашку у ворот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Опустился вертолёт —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Золотистые глаза.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Кто же это?... 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стрекоза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5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5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3479451" y="4005858"/>
            <a:ext cx="2111699" cy="2450315"/>
            <a:chOff x="3510243" y="3975381"/>
            <a:chExt cx="2111699" cy="2450315"/>
          </a:xfrm>
        </p:grpSpPr>
        <p:sp>
          <p:nvSpPr>
            <p:cNvPr id="28" name="Шестиугольник 27"/>
            <p:cNvSpPr/>
            <p:nvPr/>
          </p:nvSpPr>
          <p:spPr>
            <a:xfrm rot="5400000">
              <a:off x="3340935" y="4144689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6" name="Picture 12" descr="http://www.aktsent.info/files/image/public_images/492/007_pr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7954" y="4169604"/>
              <a:ext cx="1996493" cy="199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Целый день летает,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Всем надоедает,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Ночь настаёт, 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Тогда перестаёт. 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289837" y="5602171"/>
            <a:ext cx="3429729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муха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551459" y="259399"/>
            <a:ext cx="2111699" cy="2450315"/>
            <a:chOff x="3510243" y="333449"/>
            <a:chExt cx="2111699" cy="2450315"/>
          </a:xfrm>
        </p:grpSpPr>
        <p:sp>
          <p:nvSpPr>
            <p:cNvPr id="23" name="Шестиугольник 22"/>
            <p:cNvSpPr/>
            <p:nvPr/>
          </p:nvSpPr>
          <p:spPr>
            <a:xfrm rot="5400000">
              <a:off x="3340935" y="502757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26" name="Picture 2" descr="http://mrsbeez.com/wp-content/uploads/2012/09/Bee-Vintage-Image-GraphicsFairy12-150x150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2652" y="523214"/>
              <a:ext cx="1718829" cy="1718829"/>
            </a:xfrm>
            <a:prstGeom prst="rect">
              <a:avLst/>
            </a:prstGeom>
            <a:noFill/>
          </p:spPr>
        </p:pic>
      </p:grp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>
              <a:hlinkClick r:id="" action="ppaction://noaction">
                <a:snd r:embed="rId6" name="hammer.wav"/>
              </a:hlinkClick>
            </p:cNvPr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>
              <a:hlinkClick r:id="" action="ppaction://noaction">
                <a:snd r:embed="rId6" name="hammer.wav"/>
              </a:hlinkClick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8096" y="549474"/>
            <a:ext cx="4219369" cy="56166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6815286" y="362758"/>
            <a:ext cx="5040559" cy="28510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Надевает эта крошка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Платье красное в горошек.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И летать умеет ловко</a:t>
            </a:r>
          </a:p>
          <a:p>
            <a:pPr algn="ctr"/>
            <a:r>
              <a:rPr lang="ru-RU" sz="2800">
                <a:solidFill>
                  <a:prstClr val="black"/>
                </a:solidFill>
                <a:latin typeface="Comic Sans MS" panose="030F0702030302020204" pitchFamily="66" charset="0"/>
              </a:rPr>
              <a:t>Это…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1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41831">
            <a:off x="9404157" y="3324601"/>
            <a:ext cx="2512132" cy="338796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6023199" y="5602171"/>
            <a:ext cx="3696368" cy="7955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79646">
                    <a:lumMod val="50000"/>
                  </a:srgbClr>
                </a:solidFill>
                <a:latin typeface="Comic Sans MS" panose="030F0702030302020204" pitchFamily="66" charset="0"/>
              </a:rPr>
              <a:t>Божья коровка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447871" y="2124065"/>
            <a:ext cx="2111699" cy="2450315"/>
            <a:chOff x="2447871" y="2124065"/>
            <a:chExt cx="2111699" cy="2450315"/>
          </a:xfrm>
        </p:grpSpPr>
        <p:sp>
          <p:nvSpPr>
            <p:cNvPr id="25" name="Шестиугольник 24"/>
            <p:cNvSpPr/>
            <p:nvPr/>
          </p:nvSpPr>
          <p:spPr>
            <a:xfrm rot="5400000">
              <a:off x="2278563" y="2293373"/>
              <a:ext cx="2450315" cy="2111699"/>
            </a:xfrm>
            <a:prstGeom prst="hexagon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30" name="Picture 6" descr="https://cdn.avopix.com/photos/list/l_29657_ladybug-five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545531">
              <a:off x="2535952" y="2437102"/>
              <a:ext cx="2015892" cy="1993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4" descr="http://wallpapers1920.ru/img/picture/Jun/11/84aacff53eeeb3b6387a7eb3502668d6/mini_4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2" r="11351"/>
          <a:stretch/>
        </p:blipFill>
        <p:spPr bwMode="auto">
          <a:xfrm rot="5237091">
            <a:off x="7272614" y="3411680"/>
            <a:ext cx="1685305" cy="165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523042" y="429398"/>
            <a:ext cx="5429287" cy="6215106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042" y="500836"/>
            <a:ext cx="485581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Повторим строение насекомого</a:t>
            </a: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11153791" y="357593"/>
            <a:ext cx="720080" cy="864096"/>
          </a:xfrm>
          <a:prstGeom prst="mathMultiply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" name="Picture 4" descr="http://img0.liveinternet.ru/images/attach/c/11/115/600/115600048_10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47945" y="1820461"/>
            <a:ext cx="6382928" cy="50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54647" y="1572406"/>
            <a:ext cx="3600400" cy="5966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itchFamily="66" charset="0"/>
              </a:rPr>
              <a:t>голова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54646" y="2277666"/>
            <a:ext cx="3600400" cy="5680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itchFamily="66" charset="0"/>
              </a:rPr>
              <a:t>глаза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54646" y="2960051"/>
            <a:ext cx="3600400" cy="5417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itchFamily="66" charset="0"/>
              </a:rPr>
              <a:t>усики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54646" y="3604591"/>
            <a:ext cx="3600400" cy="5509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itchFamily="66" charset="0"/>
              </a:rPr>
              <a:t>грудь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54646" y="4258363"/>
            <a:ext cx="3600400" cy="6241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itchFamily="66" charset="0"/>
              </a:rPr>
              <a:t>брюшко</a:t>
            </a:r>
          </a:p>
        </p:txBody>
      </p:sp>
      <p:sp>
        <p:nvSpPr>
          <p:cNvPr id="11" name="Выноска-облако 10"/>
          <p:cNvSpPr/>
          <p:nvPr/>
        </p:nvSpPr>
        <p:spPr>
          <a:xfrm>
            <a:off x="6095206" y="215084"/>
            <a:ext cx="4286280" cy="2143140"/>
          </a:xfrm>
          <a:prstGeom prst="cloudCallout">
            <a:avLst>
              <a:gd name="adj1" fmla="val 16746"/>
              <a:gd name="adj2" fmla="val 8678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F79646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Спасибо, дети за урок.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54646" y="4985283"/>
            <a:ext cx="3600400" cy="5327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крылья</a:t>
            </a:r>
            <a:endParaRPr lang="ru-RU" sz="28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54646" y="5620815"/>
            <a:ext cx="3600400" cy="5246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Comic Sans MS" panose="030F0702030302020204" pitchFamily="66" charset="0"/>
              </a:rPr>
              <a:t>ноги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284</Words>
  <Application>Microsoft Office PowerPoint</Application>
  <PresentationFormat>Произвольный</PresentationFormat>
  <Paragraphs>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15</vt:i4>
      </vt:variant>
    </vt:vector>
  </HeadingPairs>
  <TitlesOfParts>
    <vt:vector size="32" baseType="lpstr">
      <vt:lpstr>Arial</vt:lpstr>
      <vt:lpstr>Calibri</vt:lpstr>
      <vt:lpstr>Comic Sans MS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окружающего мира,  1 класс УМК «Школа России»</dc:title>
  <dc:creator>Наталья Никифорова</dc:creator>
  <cp:lastModifiedBy>Оксана Рауш</cp:lastModifiedBy>
  <cp:revision>18</cp:revision>
  <dcterms:created xsi:type="dcterms:W3CDTF">2017-01-02T10:31:31Z</dcterms:created>
  <dcterms:modified xsi:type="dcterms:W3CDTF">2024-04-18T21:32:39Z</dcterms:modified>
</cp:coreProperties>
</file>