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sldIdLst>
    <p:sldId id="256" r:id="rId2"/>
    <p:sldId id="279" r:id="rId3"/>
    <p:sldId id="257" r:id="rId4"/>
    <p:sldId id="272" r:id="rId5"/>
    <p:sldId id="259" r:id="rId6"/>
    <p:sldId id="260" r:id="rId7"/>
    <p:sldId id="261" r:id="rId8"/>
    <p:sldId id="277" r:id="rId9"/>
    <p:sldId id="278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4" r:id="rId21"/>
    <p:sldId id="276" r:id="rId22"/>
    <p:sldId id="273" r:id="rId23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Garamond" pitchFamily="18" charset="0"/>
        <a:ea typeface="+mn-ea"/>
        <a:cs typeface="Arial" charset="0"/>
      </a:defRPr>
    </a:lvl1pPr>
    <a:lvl2pPr marL="4572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Garamond" pitchFamily="18" charset="0"/>
        <a:ea typeface="+mn-ea"/>
        <a:cs typeface="Arial" charset="0"/>
      </a:defRPr>
    </a:lvl2pPr>
    <a:lvl3pPr marL="9144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Garamond" pitchFamily="18" charset="0"/>
        <a:ea typeface="+mn-ea"/>
        <a:cs typeface="Arial" charset="0"/>
      </a:defRPr>
    </a:lvl3pPr>
    <a:lvl4pPr marL="13716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Garamond" pitchFamily="18" charset="0"/>
        <a:ea typeface="+mn-ea"/>
        <a:cs typeface="Arial" charset="0"/>
      </a:defRPr>
    </a:lvl4pPr>
    <a:lvl5pPr marL="18288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Garamond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Garamond" pitchFamily="18" charset="0"/>
        <a:ea typeface="+mn-ea"/>
        <a:cs typeface="Arial" charset="0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Garamond" pitchFamily="18" charset="0"/>
        <a:ea typeface="+mn-ea"/>
        <a:cs typeface="Arial" charset="0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Garamond" pitchFamily="18" charset="0"/>
        <a:ea typeface="+mn-ea"/>
        <a:cs typeface="Arial" charset="0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Garamond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39947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9948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EB35C80-F68C-48D3-8E46-8969214273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788B2F-1651-408B-B9E1-1C924EE581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1EC0E0-AB1C-410D-8C91-DA29F9FCDF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FD2DE6-D59F-4278-997A-FD33D83A14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337E1F-61E3-4DAA-9844-BD4462403F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7588C2-6C89-44B2-B2E8-C80E2698D0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681350-C996-4900-BDB4-C0A8E8E480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E7AA35-13FC-470C-A90D-A7CA0524E1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652A08-E51C-4642-9495-9B7DEBC0BD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33DD90-1588-4A4F-AE43-FC0BFBC9EF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BD3FB8-07F9-47FD-9865-E832B89996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19BF7D-7F23-4FC8-96E0-E931F0F6A1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78D5AD-BF9B-4840-87E2-52B6CF0359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mtClean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mtClean="0">
                <a:latin typeface="Arial" charset="0"/>
              </a:defRPr>
            </a:lvl1pPr>
          </a:lstStyle>
          <a:p>
            <a:pPr>
              <a:defRPr/>
            </a:pPr>
            <a:fld id="{C6E07E9B-0168-491A-A5C3-407238CF67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1032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38918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8919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8920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8921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8922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38923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8924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38925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8926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mtClean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892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02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.ru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333375"/>
            <a:ext cx="7772400" cy="719138"/>
          </a:xfrm>
        </p:spPr>
        <p:txBody>
          <a:bodyPr/>
          <a:lstStyle/>
          <a:p>
            <a:pPr eaLnBrk="1" hangingPunct="1">
              <a:defRPr/>
            </a:pPr>
            <a:endParaRPr lang="ru-RU" sz="2000" dirty="0" smtClean="0">
              <a:latin typeface="Verdana" pitchFamily="34" charset="0"/>
            </a:endParaRP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900113" y="2349500"/>
            <a:ext cx="7488237" cy="32893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b="1" dirty="0" smtClean="0">
                <a:latin typeface="Verdana" pitchFamily="34" charset="0"/>
              </a:rPr>
              <a:t>К</a:t>
            </a:r>
            <a:r>
              <a:rPr lang="ru-RU" b="1" dirty="0" smtClean="0">
                <a:latin typeface="Verdana" pitchFamily="34" charset="0"/>
              </a:rPr>
              <a:t>оммуникативная культура </a:t>
            </a:r>
            <a:r>
              <a:rPr lang="ru-RU" b="1" dirty="0" smtClean="0">
                <a:latin typeface="Verdana" pitchFamily="34" charset="0"/>
              </a:rPr>
              <a:t>педагога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sz="2400" b="1" dirty="0" smtClean="0">
              <a:latin typeface="Verdana" pitchFamily="34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ru-RU" sz="2400" b="1" dirty="0" smtClean="0">
              <a:latin typeface="Verdana" pitchFamily="34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ru-RU" sz="2400" b="1" dirty="0" smtClean="0">
              <a:latin typeface="Verdana" pitchFamily="34" charset="0"/>
            </a:endParaRPr>
          </a:p>
          <a:p>
            <a:pPr algn="r" eaLnBrk="1" hangingPunct="1">
              <a:lnSpc>
                <a:spcPct val="90000"/>
              </a:lnSpc>
              <a:defRPr/>
            </a:pPr>
            <a:r>
              <a:rPr lang="ru-RU" sz="2000" b="1" dirty="0" err="1" smtClean="0">
                <a:latin typeface="Verdana" pitchFamily="34" charset="0"/>
              </a:rPr>
              <a:t>Бадарчинов</a:t>
            </a:r>
            <a:r>
              <a:rPr lang="ru-RU" sz="2000" b="1" dirty="0" smtClean="0">
                <a:latin typeface="Verdana" pitchFamily="34" charset="0"/>
              </a:rPr>
              <a:t> С.Б</a:t>
            </a:r>
            <a:endParaRPr lang="ru-RU" sz="2000" b="1" dirty="0" smtClean="0">
              <a:latin typeface="Verdana" pitchFamily="34" charset="0"/>
            </a:endParaRPr>
          </a:p>
          <a:p>
            <a:pPr algn="r" eaLnBrk="1" hangingPunct="1">
              <a:lnSpc>
                <a:spcPct val="90000"/>
              </a:lnSpc>
              <a:defRPr/>
            </a:pPr>
            <a:r>
              <a:rPr lang="ru-RU" sz="2000" b="1" dirty="0" smtClean="0">
                <a:latin typeface="Verdana" pitchFamily="34" charset="0"/>
              </a:rPr>
              <a:t>П</a:t>
            </a:r>
            <a:r>
              <a:rPr lang="en-US" sz="2000" b="1" dirty="0" smtClean="0">
                <a:latin typeface="Verdana" pitchFamily="34" charset="0"/>
              </a:rPr>
              <a:t>-Z</a:t>
            </a:r>
            <a:r>
              <a:rPr lang="ru-RU" sz="2000" b="1" dirty="0" smtClean="0">
                <a:latin typeface="Verdana" pitchFamily="34" charset="0"/>
              </a:rPr>
              <a:t>фкбж211</a:t>
            </a:r>
            <a:endParaRPr lang="ru-RU" sz="2000" b="1" dirty="0" smtClean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Коммуникативная культура-совокупность специальных знаний, навыков и умений, с помощью которых педагог предотвращает возникновение психологических трудностей и прогнозирует результативность межличностного и делового профессионального взаимодействия.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95288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2000" dirty="0" smtClean="0"/>
              <a:t>Коммуникативная культура-условие и предпосылка эффективности преподавательской деятельности, показатель компетентности и профессионального самосовершенствования.</a:t>
            </a:r>
            <a:br>
              <a:rPr lang="ru-RU" sz="2000" dirty="0" smtClean="0"/>
            </a:br>
            <a:r>
              <a:rPr lang="ru-RU" sz="2000" dirty="0" smtClean="0"/>
              <a:t> 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 eaLnBrk="1" hangingPunct="1">
              <a:buNone/>
              <a:defRPr/>
            </a:pPr>
            <a:r>
              <a:rPr lang="ru-RU" sz="2400" dirty="0" smtClean="0"/>
              <a:t>Педагог, как специалист, должен обладать высокой коммуникативной культурой, что подразумевает наличие коммуникативных знаний, умений, способностей, развивающих важные психологические качества, являющиеся составляющими компетентности педагога.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endParaRPr lang="ru-RU" sz="2400" dirty="0" smtClean="0"/>
          </a:p>
        </p:txBody>
      </p:sp>
      <p:sp>
        <p:nvSpPr>
          <p:cNvPr id="41989" name="Rectangle 5"/>
          <p:cNvSpPr>
            <a:spLocks noChangeArrowheads="1"/>
          </p:cNvSpPr>
          <p:nvPr/>
        </p:nvSpPr>
        <p:spPr bwMode="auto">
          <a:xfrm>
            <a:off x="4643438" y="1628775"/>
            <a:ext cx="4038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endParaRPr lang="ru-RU" sz="28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4101" name="Picture 8" descr="j030125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751513" y="3079750"/>
            <a:ext cx="2741612" cy="2344738"/>
          </a:xfrm>
        </p:spPr>
      </p:pic>
      <p:sp>
        <p:nvSpPr>
          <p:cNvPr id="6" name="Прямоугольник 5"/>
          <p:cNvSpPr/>
          <p:nvPr/>
        </p:nvSpPr>
        <p:spPr>
          <a:xfrm>
            <a:off x="467544" y="332656"/>
            <a:ext cx="79928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400" dirty="0" smtClean="0"/>
              <a:t>Коммуникативная культура преподавателя как основное требование к профессиональной подготовке учителя.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ru-RU" sz="2000" dirty="0" smtClean="0"/>
          </a:p>
          <a:p>
            <a:r>
              <a:rPr lang="ru-RU" sz="2400" dirty="0" smtClean="0"/>
              <a:t>      Педагог постоянно включен в процесс общения, предусматривающий разнообразные многоплановые отношения с партнерами по контакту в рамках общеобразовательного процесса. </a:t>
            </a:r>
          </a:p>
          <a:p>
            <a:r>
              <a:rPr lang="ru-RU" sz="2400" dirty="0" smtClean="0"/>
              <a:t>Общение- основа педагогической деятельности. От уровня общения между педагогом и учащимися зависит степень их познавательного интереса к предмету и в значительной мере определяет результативность овладения предметными знаниями и умениями, влияет на культуру межличностных отношений.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000" dirty="0" smtClean="0"/>
              <a:t>Коммуникативные качества, которые составляют основу коммуникативной культуры преподавателя.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800" dirty="0" smtClean="0"/>
              <a:t>Характеристики речи: четкая дикция и выразительность</a:t>
            </a:r>
          </a:p>
          <a:p>
            <a:r>
              <a:rPr lang="ru-RU" sz="2800" dirty="0" smtClean="0"/>
              <a:t>Личностные особенности</a:t>
            </a:r>
            <a:r>
              <a:rPr lang="ru-RU" sz="2800" b="1" dirty="0" smtClean="0"/>
              <a:t>: общительность</a:t>
            </a:r>
            <a:r>
              <a:rPr lang="ru-RU" sz="2800" dirty="0" smtClean="0"/>
              <a:t>, открытость, умение слушать и чувствовать людей.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3" name="Rectangle 7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400" dirty="0" smtClean="0"/>
              <a:t>Коммуникативная культура педагога- </a:t>
            </a:r>
            <a:br>
              <a:rPr lang="ru-RU" sz="24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4000" dirty="0" smtClean="0"/>
          </a:p>
        </p:txBody>
      </p:sp>
      <p:sp>
        <p:nvSpPr>
          <p:cNvPr id="45066" name="Rectangle 10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000" dirty="0" smtClean="0"/>
              <a:t>это культура его профессионально- педагогического общения с другими субъектами </a:t>
            </a:r>
            <a:r>
              <a:rPr lang="ru-RU" sz="2000" dirty="0" err="1" smtClean="0"/>
              <a:t>учебно</a:t>
            </a:r>
            <a:r>
              <a:rPr lang="ru-RU" sz="2000" dirty="0" smtClean="0"/>
              <a:t>  –воспитательного процесса. Необходимым уровнем коммуникативной культуры следует признать такой, который позволяет педагогу позитивно воспринимать своих подопечных и коллег и обеспечивает безусловное достижение целей воспитания и обучения</a:t>
            </a:r>
          </a:p>
        </p:txBody>
      </p:sp>
      <p:pic>
        <p:nvPicPr>
          <p:cNvPr id="7172" name="Picture 17" descr="Картинка 240 из 452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1843088"/>
            <a:ext cx="4038600" cy="40386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800" dirty="0" smtClean="0"/>
              <a:t>Из чего складывается коммуникативная культура учителя</a:t>
            </a:r>
            <a:r>
              <a:rPr lang="en-US" sz="2800" dirty="0" smtClean="0"/>
              <a:t>?</a:t>
            </a:r>
            <a:endParaRPr lang="ru-RU" sz="2800" b="0" dirty="0" smtClean="0"/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/>
              <a:t>Личностные качества</a:t>
            </a:r>
          </a:p>
          <a:p>
            <a:r>
              <a:rPr lang="ru-RU" sz="2800" dirty="0" smtClean="0"/>
              <a:t>Ценностные ориентации</a:t>
            </a:r>
          </a:p>
          <a:p>
            <a:r>
              <a:rPr lang="ru-RU" sz="2800" dirty="0" smtClean="0"/>
              <a:t>Установки, проявляющиеся в отношении к людям</a:t>
            </a:r>
          </a:p>
          <a:p>
            <a:r>
              <a:rPr lang="ru-RU" sz="2800" dirty="0" smtClean="0"/>
              <a:t>Техника общения - владение речью, мимикой, жестами, движениями, приемами воздействия до другого человека, приемами </a:t>
            </a:r>
            <a:r>
              <a:rPr lang="ru-RU" sz="2800" dirty="0" err="1" smtClean="0"/>
              <a:t>саморегуляции</a:t>
            </a:r>
            <a:r>
              <a:rPr lang="ru-RU" sz="2800" dirty="0" smtClean="0"/>
              <a:t>.</a:t>
            </a:r>
          </a:p>
          <a:p>
            <a:r>
              <a:rPr lang="ru-RU" sz="2800" dirty="0" smtClean="0"/>
              <a:t>Создание рабочего творческого самочувствия.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smtClean="0"/>
              <a:t>Основа коммуникативной культуры преподавателя.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 smtClean="0"/>
              <a:t>Наличие у педагога общительности является показателем достаточно высокого коммуникативного потенциала.</a:t>
            </a:r>
          </a:p>
          <a:p>
            <a:r>
              <a:rPr lang="ru-RU" sz="2400" dirty="0" smtClean="0"/>
              <a:t>Общительность, как свойство личности, включает в себя:</a:t>
            </a:r>
          </a:p>
          <a:p>
            <a:r>
              <a:rPr lang="ru-RU" sz="2400" dirty="0" smtClean="0"/>
              <a:t>1. Коммуникабельность-способность испытывать удовольствие от процесса общения</a:t>
            </a:r>
          </a:p>
          <a:p>
            <a:r>
              <a:rPr lang="ru-RU" sz="2400" dirty="0" smtClean="0"/>
              <a:t>2. Социальное родство - желание находиться в обществе, среди других людей</a:t>
            </a:r>
          </a:p>
          <a:p>
            <a:r>
              <a:rPr lang="ru-RU" sz="2400" dirty="0" smtClean="0"/>
              <a:t>3. Альтруистические тенденции - </a:t>
            </a:r>
            <a:r>
              <a:rPr lang="ru-RU" sz="2400" dirty="0" err="1" smtClean="0"/>
              <a:t>эмпатия</a:t>
            </a:r>
            <a:r>
              <a:rPr lang="ru-RU" sz="2400" dirty="0" smtClean="0"/>
              <a:t> как способность к сочувствию, сопереживанию и идентификация как умение переносить себя в мир другого человека.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Серьезные препятствия во взаимодействии учителя и ученика</a:t>
            </a:r>
            <a:endParaRPr lang="ru-RU" sz="32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Невыразительная речь</a:t>
            </a:r>
          </a:p>
          <a:p>
            <a:r>
              <a:rPr lang="ru-RU" dirty="0" smtClean="0"/>
              <a:t>Дефекты речи</a:t>
            </a:r>
          </a:p>
          <a:p>
            <a:r>
              <a:rPr lang="ru-RU" dirty="0" smtClean="0"/>
              <a:t>Необщительность</a:t>
            </a:r>
          </a:p>
          <a:p>
            <a:r>
              <a:rPr lang="ru-RU" dirty="0" smtClean="0"/>
              <a:t>Замкнутость</a:t>
            </a:r>
          </a:p>
          <a:p>
            <a:r>
              <a:rPr lang="ru-RU" dirty="0" smtClean="0"/>
              <a:t>Погруженность в себя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3" name="Rectangle 7"/>
          <p:cNvSpPr>
            <a:spLocks noGrp="1" noChangeArrowheads="1"/>
          </p:cNvSpPr>
          <p:nvPr>
            <p:ph type="ctrTitle"/>
          </p:nvPr>
        </p:nvSpPr>
        <p:spPr>
          <a:xfrm>
            <a:off x="755650" y="1052513"/>
            <a:ext cx="7772400" cy="1920875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smtClean="0"/>
              <a:t>«Неправильное употребление слов ведет за собой ошибки в области мысли и потом в практике жизни» Д.И. Писарев</a:t>
            </a:r>
            <a:r>
              <a:rPr lang="ru-RU" sz="5400" smtClean="0"/>
              <a:t> </a:t>
            </a:r>
          </a:p>
        </p:txBody>
      </p:sp>
      <p:sp>
        <p:nvSpPr>
          <p:cNvPr id="50184" name="Rectangle 8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mtClean="0"/>
              <a:t>« Точность слова является не только требованием здорового вкуса, но прежде всего – требованием смысла»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mtClean="0"/>
              <a:t> К.Федин.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4213" y="1125538"/>
            <a:ext cx="7772400" cy="1920875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smtClean="0"/>
              <a:t>« Говори так, чтобы тебя нельзя было не понять» </a:t>
            </a:r>
            <a:br>
              <a:rPr lang="ru-RU" sz="2800" smtClean="0"/>
            </a:br>
            <a:r>
              <a:rPr lang="ru-RU" sz="2800" smtClean="0"/>
              <a:t>  Квинтилиан</a:t>
            </a:r>
            <a:r>
              <a:rPr lang="ru-RU" sz="3200" smtClean="0"/>
              <a:t> </a:t>
            </a:r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500438"/>
            <a:ext cx="6400800" cy="2138362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«Что неясно представляешь, то и неясно выскажешь; неточность и запутанность выражений свидетельствует о запутанности мыслей»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smtClean="0"/>
              <a:t>Н. Чернышевский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55650" y="1268413"/>
            <a:ext cx="7772400" cy="1920875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smtClean="0"/>
              <a:t> « Под напыщенностью и неестественностью фразы скрывается пустота содержания» </a:t>
            </a:r>
            <a:br>
              <a:rPr lang="ru-RU" sz="3200" smtClean="0"/>
            </a:br>
            <a:r>
              <a:rPr lang="ru-RU" sz="3200" smtClean="0"/>
              <a:t>Л. Толстой</a:t>
            </a:r>
            <a:r>
              <a:rPr lang="ru-RU" sz="5400" smtClean="0"/>
              <a:t> </a:t>
            </a:r>
          </a:p>
        </p:txBody>
      </p:sp>
      <p:sp>
        <p:nvSpPr>
          <p:cNvPr id="5530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mtClean="0"/>
              <a:t> «Задачи, которые Вы ставите перед собой, неизбежно и настоятельно требуют большого количества слов, большого изобилия и разнообразия их»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mtClean="0"/>
              <a:t>М.Горький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4213" y="1125538"/>
            <a:ext cx="7772400" cy="1920875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smtClean="0"/>
              <a:t> «Если пишешь многословно,- это значит, что сам плохо понимаешь, что говоришь» </a:t>
            </a:r>
            <a:br>
              <a:rPr lang="ru-RU" sz="3200" smtClean="0"/>
            </a:br>
            <a:r>
              <a:rPr lang="ru-RU" sz="3200" smtClean="0"/>
              <a:t>М.Горький</a:t>
            </a:r>
            <a:r>
              <a:rPr lang="ru-RU" sz="5400" smtClean="0"/>
              <a:t> </a:t>
            </a:r>
          </a:p>
        </p:txBody>
      </p:sp>
      <p:sp>
        <p:nvSpPr>
          <p:cNvPr id="5734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476375" y="4005263"/>
            <a:ext cx="6400800" cy="1752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1200" smtClean="0"/>
              <a:t> «</a:t>
            </a:r>
            <a:r>
              <a:rPr lang="ru-RU" smtClean="0"/>
              <a:t>Употреблять иностранные слова, когда есть равносильные им русские слова, значит оскорблять и здравый смысл, и здравый вкус»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mtClean="0"/>
              <a:t>В. Белинский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600" smtClean="0"/>
              <a:t> «Язык должен быть живой»</a:t>
            </a:r>
            <a:br>
              <a:rPr lang="ru-RU" sz="3600" smtClean="0"/>
            </a:br>
            <a:r>
              <a:rPr lang="ru-RU" sz="3600" smtClean="0"/>
              <a:t> Л. Толстой</a:t>
            </a:r>
          </a:p>
        </p:txBody>
      </p:sp>
      <p:sp>
        <p:nvSpPr>
          <p:cNvPr id="59397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«Вообще следует избегать некрасивых, неблагозвучных слов» </a:t>
            </a:r>
          </a:p>
          <a:p>
            <a:pPr eaLnBrk="1" hangingPunct="1">
              <a:defRPr/>
            </a:pPr>
            <a:r>
              <a:rPr lang="ru-RU" smtClean="0"/>
              <a:t>А.Чехов.</a:t>
            </a:r>
            <a:endParaRPr lang="ru-RU" b="1" smtClean="0"/>
          </a:p>
          <a:p>
            <a:pPr eaLnBrk="1" hangingPunct="1">
              <a:defRPr/>
            </a:pP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39750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dirty="0" smtClean="0"/>
              <a:t>Качество речи педагога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defRPr/>
            </a:pPr>
            <a:r>
              <a:rPr lang="ru-RU" smtClean="0"/>
              <a:t>Голос </a:t>
            </a:r>
          </a:p>
          <a:p>
            <a:pPr marL="609600" indent="-609600" eaLnBrk="1" hangingPunct="1">
              <a:defRPr/>
            </a:pPr>
            <a:r>
              <a:rPr lang="ru-RU" smtClean="0"/>
              <a:t>Дикция</a:t>
            </a:r>
          </a:p>
          <a:p>
            <a:pPr marL="609600" indent="-609600" eaLnBrk="1" hangingPunct="1">
              <a:defRPr/>
            </a:pPr>
            <a:r>
              <a:rPr lang="ru-RU" smtClean="0"/>
              <a:t>Выразительность речи</a:t>
            </a:r>
          </a:p>
          <a:p>
            <a:pPr marL="609600" indent="-609600" eaLnBrk="1" hangingPunct="1">
              <a:buFont typeface="Wingdings" pitchFamily="2" charset="2"/>
              <a:buAutoNum type="arabicPeriod"/>
              <a:defRPr/>
            </a:pPr>
            <a:r>
              <a:rPr lang="ru-RU" smtClean="0"/>
              <a:t> </a:t>
            </a:r>
            <a:r>
              <a:rPr lang="ru-RU" sz="2800" smtClean="0"/>
              <a:t>Энергетика речи</a:t>
            </a:r>
          </a:p>
          <a:p>
            <a:pPr marL="609600" indent="-609600" eaLnBrk="1" hangingPunct="1">
              <a:buFont typeface="Wingdings" pitchFamily="2" charset="2"/>
              <a:buAutoNum type="arabicPeriod"/>
              <a:defRPr/>
            </a:pPr>
            <a:r>
              <a:rPr lang="ru-RU" sz="2800" smtClean="0"/>
              <a:t>Эмоциональное биополе</a:t>
            </a:r>
          </a:p>
          <a:p>
            <a:pPr marL="609600" indent="-609600" eaLnBrk="1" hangingPunct="1">
              <a:buFont typeface="Wingdings" pitchFamily="2" charset="2"/>
              <a:buAutoNum type="arabicPeriod"/>
              <a:defRPr/>
            </a:pPr>
            <a:r>
              <a:rPr lang="ru-RU" sz="2800" smtClean="0"/>
              <a:t>Интенсивность речи</a:t>
            </a:r>
          </a:p>
          <a:p>
            <a:pPr marL="609600" indent="-609600" eaLnBrk="1" hangingPunct="1">
              <a:buFont typeface="Wingdings" pitchFamily="2" charset="2"/>
              <a:buAutoNum type="arabicPeriod"/>
              <a:defRPr/>
            </a:pPr>
            <a:r>
              <a:rPr lang="ru-RU" sz="2800" smtClean="0"/>
              <a:t>Ассоциативность речи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800" dirty="0" smtClean="0"/>
              <a:t>Распространенные стилистические ошибки</a:t>
            </a:r>
          </a:p>
        </p:txBody>
      </p:sp>
      <p:graphicFrame>
        <p:nvGraphicFramePr>
          <p:cNvPr id="62709" name="Group 245"/>
          <p:cNvGraphicFramePr>
            <a:graphicFrameLocks noGrp="1"/>
          </p:cNvGraphicFramePr>
          <p:nvPr>
            <p:ph type="tbl"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table">
            <a:tbl>
              <a:tblPr/>
              <a:tblGrid>
                <a:gridCol w="442392"/>
                <a:gridCol w="5044008"/>
                <a:gridCol w="2743200"/>
              </a:tblGrid>
              <a:tr h="4525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Плеоназм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-  многословие, употребление слов, излишних не только для смысловой полноты, но обычно и для стилистической выразительности.  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После обновления </a:t>
                      </a: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уже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существующего</a:t>
                      </a: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объекта…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После обновления объекта…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Примеры, </a:t>
                      </a: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имеющиеся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таблице,</a:t>
                      </a: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показывают…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Примеры показывают..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55" name="Group 75"/>
          <p:cNvGraphicFramePr>
            <a:graphicFrameLocks noGrp="1"/>
          </p:cNvGraphicFramePr>
          <p:nvPr/>
        </p:nvGraphicFramePr>
        <p:xfrm>
          <a:off x="1187450" y="0"/>
          <a:ext cx="6257925" cy="6339840"/>
        </p:xfrm>
        <a:graphic>
          <a:graphicData uri="http://schemas.openxmlformats.org/drawingml/2006/table">
            <a:tbl>
              <a:tblPr/>
              <a:tblGrid>
                <a:gridCol w="504230"/>
                <a:gridCol w="3667720"/>
                <a:gridCol w="2085975"/>
              </a:tblGrid>
              <a:tr h="974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Тавтология-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определение, повторяющее в иной форме сказанное, повторение однокоренных слов.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</a:t>
                      </a: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ряду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 этими признаками имеется и </a:t>
                      </a: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ряд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других…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Наряду с этими признаками имеются другие…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Соединить воедино, приближаться все ближе, удаляться все дальше, изображаемый образ, стремления устремлены, явления являются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74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Штампы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-  избитые выражения с потускневшим лексическим значением и стертой экспрессивностью.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Канцеляризмы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слова и выражения, характерные для текстов официально-делового стиля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Они отдали свою жизнь 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 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светлое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будущее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человечества.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Через весь роман 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красной нитью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проходит тема одиночества человечества в этом мире.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 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мере увеличения доходной части своего бюджета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я решил 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приобрести в постоянное пользование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новый автомобиль</a:t>
                      </a: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770" name="Group 66"/>
          <p:cNvGraphicFramePr>
            <a:graphicFrameLocks noGrp="1"/>
          </p:cNvGraphicFramePr>
          <p:nvPr/>
        </p:nvGraphicFramePr>
        <p:xfrm>
          <a:off x="1476375" y="1484313"/>
          <a:ext cx="6257925" cy="3386773"/>
        </p:xfrm>
        <a:graphic>
          <a:graphicData uri="http://schemas.openxmlformats.org/drawingml/2006/table">
            <a:tbl>
              <a:tblPr/>
              <a:tblGrid>
                <a:gridCol w="2303537"/>
                <a:gridCol w="216024"/>
                <a:gridCol w="3738364"/>
              </a:tblGrid>
              <a:tr h="1192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Слова- паразиты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Понимаешь, значит, короче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Нарушение лексической сочетаемости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Дешёвые цены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низкие цены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Играет большое значение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играет большую роль и имеет большое значение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7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Лексические повторы в тексте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Для того, чтобы хорошо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учиться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 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ученики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должны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уделять больше внимания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учению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3796" name="Group 68"/>
          <p:cNvGraphicFramePr>
            <a:graphicFrameLocks noGrp="1"/>
          </p:cNvGraphicFramePr>
          <p:nvPr/>
        </p:nvGraphicFramePr>
        <p:xfrm>
          <a:off x="1476375" y="692150"/>
          <a:ext cx="6257925" cy="6065520"/>
        </p:xfrm>
        <a:graphic>
          <a:graphicData uri="http://schemas.openxmlformats.org/drawingml/2006/table">
            <a:tbl>
              <a:tblPr/>
              <a:tblGrid>
                <a:gridCol w="1943497"/>
                <a:gridCol w="2228453"/>
                <a:gridCol w="2085975"/>
              </a:tblGrid>
              <a:tr h="792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Паронимы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это близкие по написанию и звучанию слова, но разные по лексическому значению.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Отличие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(чего-то от чего- то)- 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различие 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(между чем- то и чем- то)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Представить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 предъявить)- 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предоставить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 отдать в пользование)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Надеть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(что на что- нибудь) шапку- 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одеть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 кого во что нибудь) ребенка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7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Речевая избыточность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Мертвый труп лежал без движения и не проявлял признаков жизни.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Речевая недостаточность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Garamond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кабинете литературы 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висят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великие 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писатели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 портреты писателей)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>
              <a:defRPr/>
            </a:pPr>
            <a:r>
              <a:rPr lang="ru-RU" sz="2000" smtClean="0"/>
              <a:t>Библиография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513"/>
            <a:ext cx="8229600" cy="5073650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defRPr/>
            </a:pPr>
            <a:r>
              <a:rPr lang="ru-RU" sz="2000" smtClean="0"/>
              <a:t>Баринова Е.А., Боженкова Л.Ф., Лебедев В.И. Методика русского языка для студентов фак.рус.яз. и лит. Пед. Инст-ов. – М.: Просвещение, 1974.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ru-RU" sz="2000" smtClean="0"/>
              <a:t/>
            </a:r>
            <a:br>
              <a:rPr lang="ru-RU" sz="2000" smtClean="0"/>
            </a:br>
            <a:r>
              <a:rPr lang="ru-RU" sz="2000" smtClean="0"/>
              <a:t>Быстрова Е.А. Цели обучения русскому языку, или какую компетенцию мы формируем на уроках // Русская словесность. – 2003. - №1.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ru-RU" sz="2000" smtClean="0"/>
              <a:t/>
            </a:r>
            <a:br>
              <a:rPr lang="ru-RU" sz="2000" smtClean="0"/>
            </a:br>
            <a:r>
              <a:rPr lang="ru-RU" sz="2000" smtClean="0"/>
              <a:t>Иванов Д.И., Митрофанов К.Г., Соколова А.В. Компетентностный подход в образовании. Проблемы, понятия, инструментарий. Учебно-методическое пособие. – Омск: Изд. ОмГПУ, 2003.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ru-RU" sz="2000" smtClean="0"/>
              <a:t/>
            </a:r>
            <a:br>
              <a:rPr lang="ru-RU" sz="2000" smtClean="0"/>
            </a:br>
            <a:r>
              <a:rPr lang="ru-RU" sz="2000" smtClean="0"/>
              <a:t>Капинос В.И., Сергеева В.Н., Соловейчик М.С. Развитие речи: теория и практика обучения в 5-7 классах. – Книга для учителя. – М.: Просвещение, 1991.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ru-RU" sz="2000" smtClean="0"/>
              <a:t/>
            </a:r>
            <a:br>
              <a:rPr lang="ru-RU" sz="2000" smtClean="0"/>
            </a:br>
            <a:r>
              <a:rPr lang="ru-RU" sz="2000" smtClean="0"/>
              <a:t>Ладыженская Т.А. Немой диктант // Русский язык в школе. – 1968. - № 7.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ru-RU" sz="1600" smtClean="0"/>
              <a:t/>
            </a:r>
            <a:br>
              <a:rPr lang="ru-RU" sz="1600" smtClean="0"/>
            </a:br>
            <a:endParaRPr lang="ru-RU" sz="16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80000"/>
              </a:lnSpc>
              <a:defRPr/>
            </a:pPr>
            <a:r>
              <a:rPr lang="ru-RU" sz="2000" smtClean="0"/>
              <a:t>Никитина Е.И. Русская речь (пособие по развитию связной речи) 5-7 классы. – М.: Просвещение, 1998.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ru-RU" sz="2000" smtClean="0"/>
              <a:t/>
            </a:r>
            <a:br>
              <a:rPr lang="ru-RU" sz="2000" smtClean="0"/>
            </a:br>
            <a:r>
              <a:rPr lang="ru-RU" sz="2000" smtClean="0"/>
              <a:t>Пичугов Ю.С. Обучение сочинениям на свободную тему в 7-8 классах. – М.: Просвещение, 1986.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ru-RU" sz="2000" smtClean="0"/>
              <a:t/>
            </a:r>
            <a:br>
              <a:rPr lang="ru-RU" sz="2000" smtClean="0"/>
            </a:br>
            <a:r>
              <a:rPr lang="ru-RU" sz="2000" smtClean="0"/>
              <a:t>Пустовалов П.С., Сенкевич М.П. Пособие по развитию речи. – М.: Просвещение, 1987.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ru-RU" sz="2000" smtClean="0"/>
              <a:t>Розенталь Д.Э. Говорите и пишите по-русски правильно -М.АйрисПресс, 2007 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ru-RU" sz="2000" smtClean="0"/>
              <a:t/>
            </a:r>
            <a:br>
              <a:rPr lang="ru-RU" sz="2000" smtClean="0"/>
            </a:br>
            <a:r>
              <a:rPr lang="ru-RU" sz="2000" smtClean="0"/>
              <a:t>Хуторской А.В. Ключевые компетенции и образовательные стандарты // Проблемы, понятия, инструментарий. Учебно-методическое пособие. – Омск: Изд. ОмГПУ. – 2003.</a:t>
            </a:r>
            <a:endParaRPr lang="en-US" sz="2000" smtClean="0"/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en-US" sz="2000" smtClean="0">
                <a:hlinkClick r:id="rId2"/>
              </a:rPr>
              <a:t>www</a:t>
            </a:r>
            <a:r>
              <a:rPr lang="ru-RU" sz="2000" smtClean="0">
                <a:hlinkClick r:id="rId2"/>
              </a:rPr>
              <a:t>.</a:t>
            </a:r>
            <a:r>
              <a:rPr lang="en-US" sz="2000" smtClean="0">
                <a:hlinkClick r:id="rId2"/>
              </a:rPr>
              <a:t>presen</a:t>
            </a:r>
            <a:r>
              <a:rPr lang="ru-RU" sz="2000" smtClean="0">
                <a:hlinkClick r:id="rId2"/>
              </a:rPr>
              <a:t>.</a:t>
            </a:r>
            <a:r>
              <a:rPr lang="en-US" sz="2000" smtClean="0">
                <a:hlinkClick r:id="rId2"/>
              </a:rPr>
              <a:t>ru</a:t>
            </a:r>
            <a:endParaRPr lang="en-US" sz="2000" smtClean="0"/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en-US" sz="2000" smtClean="0"/>
              <a:t>www vk</a:t>
            </a:r>
            <a:r>
              <a:rPr lang="ru-RU" sz="2000" smtClean="0"/>
              <a:t>.</a:t>
            </a:r>
            <a:r>
              <a:rPr lang="en-US" sz="2000" smtClean="0"/>
              <a:t>com</a:t>
            </a:r>
            <a:r>
              <a:rPr lang="ru-RU" sz="2000" smtClean="0"/>
              <a:t>/ </a:t>
            </a:r>
            <a:r>
              <a:rPr lang="en-US" sz="2000" smtClean="0"/>
              <a:t>album</a:t>
            </a:r>
            <a:endParaRPr lang="ru-RU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2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250825" y="2708275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Спасибо за внимание!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чение">
  <a:themeElements>
    <a:clrScheme name="Течение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Течение">
      <a:majorFont>
        <a:latin typeface="Garamond"/>
        <a:ea typeface=""/>
        <a:cs typeface="Arial"/>
      </a:majorFont>
      <a:minorFont>
        <a:latin typeface="Garamond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  <a:cs typeface="Arial" charset="0"/>
          </a:defRPr>
        </a:defPPr>
      </a:lstStyle>
    </a:lnDef>
  </a:objectDefaults>
  <a:extraClrSchemeLst>
    <a:extraClrScheme>
      <a:clrScheme name="Течение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чение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чение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204</TotalTime>
  <Words>850</Words>
  <Application>Microsoft Office PowerPoint</Application>
  <PresentationFormat>Экран (4:3)</PresentationFormat>
  <Paragraphs>117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Течение</vt:lpstr>
      <vt:lpstr>Слайд 1</vt:lpstr>
      <vt:lpstr>Слайд 2</vt:lpstr>
      <vt:lpstr>Коммуникативная культура-условие и предпосылка эффективности преподавательской деятельности, показатель компетентности и профессионального самосовершенствования.  </vt:lpstr>
      <vt:lpstr>Коммуникативная культура преподавателя как основное требование к профессиональной подготовке учителя.</vt:lpstr>
      <vt:lpstr>Коммуникативные качества, которые составляют основу коммуникативной культуры преподавателя.</vt:lpstr>
      <vt:lpstr>Коммуникативная культура педагога-   </vt:lpstr>
      <vt:lpstr>Из чего складывается коммуникативная культура учителя?</vt:lpstr>
      <vt:lpstr>Основа коммуникативной культуры преподавателя.</vt:lpstr>
      <vt:lpstr>Серьезные препятствия во взаимодействии учителя и ученика</vt:lpstr>
      <vt:lpstr>«Неправильное употребление слов ведет за собой ошибки в области мысли и потом в практике жизни» Д.И. Писарев </vt:lpstr>
      <vt:lpstr>« Говори так, чтобы тебя нельзя было не понять»    Квинтилиан </vt:lpstr>
      <vt:lpstr> « Под напыщенностью и неестественностью фразы скрывается пустота содержания»  Л. Толстой </vt:lpstr>
      <vt:lpstr> «Если пишешь многословно,- это значит, что сам плохо понимаешь, что говоришь»  М.Горький </vt:lpstr>
      <vt:lpstr> «Язык должен быть живой»  Л. Толстой</vt:lpstr>
      <vt:lpstr>Качество речи педагога</vt:lpstr>
      <vt:lpstr>Распространенные стилистические ошибки</vt:lpstr>
      <vt:lpstr>Слайд 17</vt:lpstr>
      <vt:lpstr>Слайд 18</vt:lpstr>
      <vt:lpstr>Слайд 19</vt:lpstr>
      <vt:lpstr>Библиография</vt:lpstr>
      <vt:lpstr>Слайд 21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Речевая компетентность как основа коммуникативной культуры педагога</dc:title>
  <dc:creator>Оксана</dc:creator>
  <cp:lastModifiedBy>aldyrbas@outlook.com</cp:lastModifiedBy>
  <cp:revision>18</cp:revision>
  <dcterms:created xsi:type="dcterms:W3CDTF">2011-11-23T12:45:58Z</dcterms:created>
  <dcterms:modified xsi:type="dcterms:W3CDTF">2024-03-20T16:45:58Z</dcterms:modified>
</cp:coreProperties>
</file>