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2137410"/>
            <a:ext cx="7477601" cy="1916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7545"/>
              </a:lnSpc>
              <a:buNone/>
            </a:pPr>
            <a:r>
              <a:rPr lang="en-US" sz="6036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Значение бактерий в жизни человека</a:t>
            </a:r>
            <a:endParaRPr lang="en-US" sz="6036" dirty="0"/>
          </a:p>
        </p:txBody>
      </p:sp>
      <p:sp>
        <p:nvSpPr>
          <p:cNvPr id="6" name="Text 3"/>
          <p:cNvSpPr/>
          <p:nvPr/>
        </p:nvSpPr>
        <p:spPr>
          <a:xfrm>
            <a:off x="6319599" y="4387096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Бактерии играют жизненно важную роль в нашей повседневной жизни. Они участвуют в производстве продуктов питания, таких как хлеб, сыр и йогурт, а также помогают в переработке отходов и очистке воды.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319599" y="5719882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19" y="5727502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6086" y="5703213"/>
            <a:ext cx="2426732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by Ayazhan Otarova</a:t>
            </a:r>
            <a:endParaRPr lang="en-US" sz="2187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7774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48389" y="4456628"/>
            <a:ext cx="738389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Распространение бактерий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2348389" y="5484257"/>
            <a:ext cx="9933503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Бактерии распространены повсюду: в почве, воде, воздухе и даже на нашей коже. Они могут быстро размножаться и адаптироваться к различным условиям окружающей среды, что позволяет им процветать практически везде.</a:t>
            </a:r>
            <a:endParaRPr lang="en-US" sz="1750" dirty="0"/>
          </a:p>
        </p:txBody>
      </p:sp>
      <p:pic>
        <p:nvPicPr>
          <p:cNvPr id="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702719"/>
            <a:ext cx="826531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Полезные и вредные бактерии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390394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/>
        </p:spPr>
      </p:sp>
      <p:sp>
        <p:nvSpPr>
          <p:cNvPr id="7" name="Text 4"/>
          <p:cNvSpPr/>
          <p:nvPr/>
        </p:nvSpPr>
        <p:spPr>
          <a:xfrm>
            <a:off x="1022509" y="3945612"/>
            <a:ext cx="12132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39802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Полезные бактерии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4460677"/>
            <a:ext cx="38200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Помогают в пищеварении, производстве лекарств и удобрений.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597485" y="3903940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/>
        </p:spPr>
      </p:sp>
      <p:sp>
        <p:nvSpPr>
          <p:cNvPr id="11" name="Text 8"/>
          <p:cNvSpPr/>
          <p:nvPr/>
        </p:nvSpPr>
        <p:spPr>
          <a:xfrm>
            <a:off x="5757863" y="3945612"/>
            <a:ext cx="1790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6319599" y="398025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Вредные бактерии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6319599" y="4460677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Могут вызывать заболевания, порчу продуктов и загрязнение окружающей среды.</a:t>
            </a:r>
            <a:endParaRPr lang="en-US" sz="1750" dirty="0"/>
          </a:p>
        </p:txBody>
      </p:sp>
      <p:pic>
        <p:nvPicPr>
          <p:cNvPr id="1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542937"/>
            <a:ext cx="7477601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Фотосинтезирующие бактерии</a:t>
            </a:r>
            <a:endParaRPr lang="en-US" sz="4374" dirty="0"/>
          </a:p>
        </p:txBody>
      </p:sp>
      <p:sp>
        <p:nvSpPr>
          <p:cNvPr id="6" name="Text 3"/>
          <p:cNvSpPr/>
          <p:nvPr/>
        </p:nvSpPr>
        <p:spPr>
          <a:xfrm>
            <a:off x="833199" y="4264938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Фотосинтезирующие бактерии, такие как цианобактерии, играют важную роль в производстве кислорода, который мы дышим. Они используют энергию солнца, воду и углекислый газ для производства глюкозы и кислорода.</a:t>
            </a:r>
            <a:endParaRPr lang="en-US" sz="1750" dirty="0"/>
          </a:p>
        </p:txBody>
      </p:sp>
      <p:pic>
        <p:nvPicPr>
          <p:cNvPr id="7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sp>
        <p:nvSpPr>
          <p:cNvPr id="4" name="Text 2"/>
          <p:cNvSpPr/>
          <p:nvPr/>
        </p:nvSpPr>
        <p:spPr>
          <a:xfrm>
            <a:off x="2348389" y="2572107"/>
            <a:ext cx="648747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Клубеньковые бактерии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348389" y="3821906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Что они делают?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348389" y="4391263"/>
            <a:ext cx="469570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Клубеньковые бактерии живут в симбиозе с корнями бобовых растений, фиксируя атмосферный азот и обогащая почву.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3687" y="3821906"/>
            <a:ext cx="432065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Польза для сельского хозяйства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7593687" y="4391263"/>
            <a:ext cx="469570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Благодаря этому они повышают плодородие почвы и улучшают рост растений без использования химических удобрений.</a:t>
            </a:r>
            <a:endParaRPr lang="en-US" sz="1750" dirty="0"/>
          </a:p>
        </p:txBody>
      </p:sp>
      <p:pic>
        <p:nvPicPr>
          <p:cNvPr id="9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925473"/>
            <a:ext cx="774596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Азотфиксирующие бактерии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810244" y="1953101"/>
            <a:ext cx="27742" cy="5351026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7" name="Shape 4"/>
          <p:cNvSpPr/>
          <p:nvPr/>
        </p:nvSpPr>
        <p:spPr>
          <a:xfrm>
            <a:off x="5074027" y="2362736"/>
            <a:ext cx="777597" cy="27742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8" name="Shape 5"/>
          <p:cNvSpPr/>
          <p:nvPr/>
        </p:nvSpPr>
        <p:spPr>
          <a:xfrm>
            <a:off x="4574084" y="2126694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/>
        </p:spPr>
      </p:sp>
      <p:sp>
        <p:nvSpPr>
          <p:cNvPr id="9" name="Text 6"/>
          <p:cNvSpPr/>
          <p:nvPr/>
        </p:nvSpPr>
        <p:spPr>
          <a:xfrm>
            <a:off x="4763393" y="2168366"/>
            <a:ext cx="12132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6046113" y="217527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Поглощение азота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6046113" y="2655689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Азотфиксирующие бактерии способны преобразовывать атмосферный азот в форму, доступную для растений.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5074027" y="4220468"/>
            <a:ext cx="777597" cy="27742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3" name="Shape 10"/>
          <p:cNvSpPr/>
          <p:nvPr/>
        </p:nvSpPr>
        <p:spPr>
          <a:xfrm>
            <a:off x="4574084" y="3984427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/>
        </p:spPr>
      </p:sp>
      <p:sp>
        <p:nvSpPr>
          <p:cNvPr id="14" name="Text 11"/>
          <p:cNvSpPr/>
          <p:nvPr/>
        </p:nvSpPr>
        <p:spPr>
          <a:xfrm>
            <a:off x="4734461" y="4026098"/>
            <a:ext cx="179070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6046113" y="403300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Обогащение почвы</a:t>
            </a:r>
            <a:endParaRPr lang="en-US" sz="2187" dirty="0"/>
          </a:p>
        </p:txBody>
      </p:sp>
      <p:sp>
        <p:nvSpPr>
          <p:cNvPr id="16" name="Text 13"/>
          <p:cNvSpPr/>
          <p:nvPr/>
        </p:nvSpPr>
        <p:spPr>
          <a:xfrm>
            <a:off x="6046113" y="4513421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Они повышают плодородие почвы, делая ее более богатой питательными веществами.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5074027" y="6078200"/>
            <a:ext cx="777597" cy="27742"/>
          </a:xfrm>
          <a:prstGeom prst="rect">
            <a:avLst/>
          </a:prstGeom>
          <a:solidFill>
            <a:srgbClr val="38512F"/>
          </a:solidFill>
          <a:ln/>
        </p:spPr>
      </p:sp>
      <p:sp>
        <p:nvSpPr>
          <p:cNvPr id="18" name="Shape 15"/>
          <p:cNvSpPr/>
          <p:nvPr/>
        </p:nvSpPr>
        <p:spPr>
          <a:xfrm>
            <a:off x="4574084" y="5842159"/>
            <a:ext cx="499943" cy="499943"/>
          </a:xfrm>
          <a:prstGeom prst="roundRect">
            <a:avLst>
              <a:gd name="adj" fmla="val 13333"/>
            </a:avLst>
          </a:prstGeom>
          <a:solidFill>
            <a:srgbClr val="F6E9D5"/>
          </a:solidFill>
          <a:ln/>
        </p:spPr>
      </p:sp>
      <p:sp>
        <p:nvSpPr>
          <p:cNvPr id="19" name="Text 16"/>
          <p:cNvSpPr/>
          <p:nvPr/>
        </p:nvSpPr>
        <p:spPr>
          <a:xfrm>
            <a:off x="4731127" y="5883831"/>
            <a:ext cx="18573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7"/>
          <p:cNvSpPr/>
          <p:nvPr/>
        </p:nvSpPr>
        <p:spPr>
          <a:xfrm>
            <a:off x="6046113" y="5890736"/>
            <a:ext cx="301228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Поддержка экосистем</a:t>
            </a:r>
            <a:endParaRPr lang="en-US" sz="2187" dirty="0"/>
          </a:p>
        </p:txBody>
      </p:sp>
      <p:sp>
        <p:nvSpPr>
          <p:cNvPr id="21" name="Text 18"/>
          <p:cNvSpPr/>
          <p:nvPr/>
        </p:nvSpPr>
        <p:spPr>
          <a:xfrm>
            <a:off x="6046113" y="6371153"/>
            <a:ext cx="775108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Это критически важно для здоровья растений и поддержания устойчивых экосистем.</a:t>
            </a:r>
            <a:endParaRPr lang="en-US" sz="1750" dirty="0"/>
          </a:p>
        </p:txBody>
      </p:sp>
      <p:pic>
        <p:nvPicPr>
          <p:cNvPr id="2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1854279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Бактерии гниения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6319599" y="2881908"/>
            <a:ext cx="7477601" cy="1635562"/>
          </a:xfrm>
          <a:prstGeom prst="roundRect">
            <a:avLst>
              <a:gd name="adj" fmla="val 4076"/>
            </a:avLst>
          </a:prstGeom>
          <a:solidFill>
            <a:srgbClr val="F6E9D5"/>
          </a:solidFill>
          <a:ln/>
        </p:spPr>
      </p:sp>
      <p:sp>
        <p:nvSpPr>
          <p:cNvPr id="7" name="Text 4"/>
          <p:cNvSpPr/>
          <p:nvPr/>
        </p:nvSpPr>
        <p:spPr>
          <a:xfrm>
            <a:off x="6541770" y="3104078"/>
            <a:ext cx="2964894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Разложение органики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6541770" y="3584496"/>
            <a:ext cx="70332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Бактерии гниения играют ключевую роль в разложении органических отходов и возвращении питательных веществ в почву.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319599" y="4739640"/>
            <a:ext cx="7477601" cy="1635562"/>
          </a:xfrm>
          <a:prstGeom prst="roundRect">
            <a:avLst>
              <a:gd name="adj" fmla="val 4076"/>
            </a:avLst>
          </a:prstGeom>
          <a:solidFill>
            <a:srgbClr val="F6E9D5"/>
          </a:solidFill>
          <a:ln/>
        </p:spPr>
      </p:sp>
      <p:sp>
        <p:nvSpPr>
          <p:cNvPr id="10" name="Text 7"/>
          <p:cNvSpPr/>
          <p:nvPr/>
        </p:nvSpPr>
        <p:spPr>
          <a:xfrm>
            <a:off x="6541770" y="4961811"/>
            <a:ext cx="387060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Очистка окружающей среды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6541770" y="5442228"/>
            <a:ext cx="703326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Они помогают поддерживать чистоту окружающей среды, перерабатывая мертвые организмы и отбросы.</a:t>
            </a:r>
            <a:endParaRPr lang="en-US" sz="1750" dirty="0"/>
          </a:p>
        </p:txBody>
      </p:sp>
      <p:pic>
        <p:nvPicPr>
          <p:cNvPr id="1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261116"/>
            <a:ext cx="709005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Молочнокислые бактерии</a:t>
            </a:r>
            <a:endParaRPr lang="en-US" sz="4374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99" y="3288744"/>
            <a:ext cx="555427" cy="5554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3199" y="40663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Ферментация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833199" y="4546759"/>
            <a:ext cx="3572113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Молочнокислые бактерии участвуют в процессе ферментации для производства таких продуктов, как йогурт, кефир и сыр.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68" y="3288744"/>
            <a:ext cx="555427" cy="5554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38568" y="4066342"/>
            <a:ext cx="278772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Польза для здоровья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4738568" y="4546759"/>
            <a:ext cx="3572232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Они также играют важную роль в поддержании здорового пищеварения и иммунитета.</a:t>
            </a:r>
            <a:endParaRPr lang="en-US" sz="1750" dirty="0"/>
          </a:p>
        </p:txBody>
      </p:sp>
      <p:pic>
        <p:nvPicPr>
          <p:cNvPr id="12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791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0"/>
            <a:ext cx="3657600" cy="82307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86156" y="607576"/>
            <a:ext cx="9315688" cy="1381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437"/>
              </a:lnSpc>
              <a:buNone/>
            </a:pPr>
            <a:r>
              <a:rPr lang="en-US" sz="435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Винные и уксуснокислые бактерии</a:t>
            </a:r>
            <a:endParaRPr lang="en-US" sz="4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156" y="2320052"/>
            <a:ext cx="1104781" cy="17677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22288" y="2540913"/>
            <a:ext cx="2762131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2175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Брожение</a:t>
            </a:r>
            <a:endParaRPr lang="en-US" sz="2175" dirty="0"/>
          </a:p>
        </p:txBody>
      </p:sp>
      <p:sp>
        <p:nvSpPr>
          <p:cNvPr id="8" name="Text 4"/>
          <p:cNvSpPr/>
          <p:nvPr/>
        </p:nvSpPr>
        <p:spPr>
          <a:xfrm>
            <a:off x="5922288" y="3018711"/>
            <a:ext cx="7879556" cy="7069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174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Эти бактерии участвуют в процессах брожения, ферментируя алкогольные напитки и производя уксус.</a:t>
            </a:r>
            <a:endParaRPr lang="en-US" sz="174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156" y="4087773"/>
            <a:ext cx="1104781" cy="17677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22288" y="4308634"/>
            <a:ext cx="2762131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2175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Консервирование</a:t>
            </a:r>
            <a:endParaRPr lang="en-US" sz="2175" dirty="0"/>
          </a:p>
        </p:txBody>
      </p:sp>
      <p:sp>
        <p:nvSpPr>
          <p:cNvPr id="11" name="Text 6"/>
          <p:cNvSpPr/>
          <p:nvPr/>
        </p:nvSpPr>
        <p:spPr>
          <a:xfrm>
            <a:off x="5922288" y="4786432"/>
            <a:ext cx="7879556" cy="7069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174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Благодаря своим антибактериальным свойствам они помогают консервировать и продлевать срок хранения пищевых продуктов.</a:t>
            </a:r>
            <a:endParaRPr lang="en-US" sz="174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156" y="5855494"/>
            <a:ext cx="1104781" cy="17677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922288" y="6076355"/>
            <a:ext cx="3891796" cy="3452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2175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Промышленное применение</a:t>
            </a:r>
            <a:endParaRPr lang="en-US" sz="2175" dirty="0"/>
          </a:p>
        </p:txBody>
      </p:sp>
      <p:sp>
        <p:nvSpPr>
          <p:cNvPr id="14" name="Text 8"/>
          <p:cNvSpPr/>
          <p:nvPr/>
        </p:nvSpPr>
        <p:spPr>
          <a:xfrm>
            <a:off x="5922288" y="6554153"/>
            <a:ext cx="7879556" cy="7069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84"/>
              </a:lnSpc>
              <a:buNone/>
            </a:pPr>
            <a:r>
              <a:rPr lang="en-US" sz="174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Они широко используются в пищевой, текстильной и других отраслях промышленности.</a:t>
            </a:r>
            <a:endParaRPr lang="en-US" sz="1740" dirty="0"/>
          </a:p>
        </p:txBody>
      </p:sp>
      <p:pic>
        <p:nvPicPr>
          <p:cNvPr id="15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2024-05-12T17:55:51Z</dcterms:created>
  <dcterms:modified xsi:type="dcterms:W3CDTF">2024-05-12T17:55:51Z</dcterms:modified>
</cp:coreProperties>
</file>