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3" r:id="rId10"/>
    <p:sldId id="264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5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EF355-442F-4BD3-9BB6-5587888E3741}" type="datetimeFigureOut">
              <a:rPr lang="ru-RU" smtClean="0"/>
              <a:pPr/>
              <a:t>19.05.2024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81077C-3152-4E78-8F22-B22DA2A559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d9f806df16e1t_cr.jp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-108520" y="15078"/>
            <a:ext cx="9252520" cy="6858000"/>
          </a:xfrm>
          <a:prstGeom prst="rect">
            <a:avLst/>
          </a:prstGeom>
          <a:ln>
            <a:noFill/>
          </a:ln>
          <a:effectLst>
            <a:outerShdw dist="50800" dir="5400000" algn="ctr" rotWithShape="0">
              <a:srgbClr val="000000">
                <a:alpha val="0"/>
              </a:srgbClr>
            </a:outerShdw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21155216">
            <a:off x="745919" y="2268077"/>
            <a:ext cx="7772400" cy="1470025"/>
          </a:xfrm>
        </p:spPr>
        <p:txBody>
          <a:bodyPr>
            <a:noAutofit/>
          </a:bodyPr>
          <a:lstStyle/>
          <a:p>
            <a:r>
              <a:rPr lang="ru-RU" sz="6600" b="1" dirty="0">
                <a:solidFill>
                  <a:schemeClr val="bg2">
                    <a:lumMod val="10000"/>
                  </a:schemeClr>
                </a:solidFill>
                <a:latin typeface="Monotype Corsiva" pitchFamily="66" charset="0"/>
              </a:rPr>
              <a:t>Пасхальные традиции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_r_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680" y="908720"/>
            <a:ext cx="5544616" cy="4158462"/>
          </a:xfrm>
          <a:prstGeom prst="rect">
            <a:avLst/>
          </a:prstGeom>
          <a:ln>
            <a:noFill/>
          </a:ln>
          <a:effectLst>
            <a:softEdge rad="112500"/>
          </a:effectLst>
          <a:scene3d>
            <a:camera prst="perspectiveFront"/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509120"/>
            <a:ext cx="9144000" cy="234888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древнейший христианский праздник; 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главный праздник богослужебного года.</a:t>
            </a:r>
            <a:br>
              <a:rPr lang="ru-RU" sz="24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 Установлен в честь воскресения Иисуса Христа.</a:t>
            </a:r>
            <a:r>
              <a:rPr lang="ru-RU" sz="3200" dirty="0"/>
              <a:t> 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1520" y="26064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latin typeface="Monotype Corsiva" pitchFamily="66" charset="0"/>
                <a:cs typeface="Times New Roman" pitchFamily="18" charset="0"/>
              </a:rPr>
              <a:t>Пасха</a:t>
            </a:r>
            <a:r>
              <a:rPr lang="ru-RU" sz="4000" dirty="0">
                <a:latin typeface="Monotype Corsiva" pitchFamily="66" charset="0"/>
                <a:cs typeface="Times New Roman" pitchFamily="18" charset="0"/>
              </a:rPr>
              <a:t> или </a:t>
            </a:r>
            <a:r>
              <a:rPr lang="ru-RU" sz="4000" b="1" dirty="0">
                <a:latin typeface="Monotype Corsiva" pitchFamily="66" charset="0"/>
                <a:cs typeface="Times New Roman" pitchFamily="18" charset="0"/>
              </a:rPr>
              <a:t>Воскресение Христово</a:t>
            </a:r>
            <a:r>
              <a:rPr lang="ru-RU" sz="4000" dirty="0">
                <a:latin typeface="Monotype Corsiva" pitchFamily="66" charset="0"/>
                <a:cs typeface="Times New Roman" pitchFamily="18" charset="0"/>
              </a:rPr>
              <a:t> — </a:t>
            </a:r>
            <a:endParaRPr lang="ru-RU" sz="40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229600" cy="5616624"/>
          </a:xfrm>
        </p:spPr>
        <p:txBody>
          <a:bodyPr>
            <a:no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Практически все пасхальные традиции возникли в богослужении. Даже размах пасхальных народных гуляний связан с разговением после 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Великого поста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 — времени воздержания, когда все праздники, семейные в том числе, переносились на празднование Пасхи. Символами Пасхи становится всё, что выражает </a:t>
            </a:r>
            <a:r>
              <a:rPr lang="ru-RU" sz="3200" b="1" i="1" dirty="0">
                <a:latin typeface="Times New Roman" pitchFamily="18" charset="0"/>
                <a:cs typeface="Times New Roman" pitchFamily="18" charset="0"/>
              </a:rPr>
              <a:t>Обновление (Пасхальные ручьи), Свет (Пасхальный огонь), Жизнь (Пасхальные куличи, яйца и зайцы)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22108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</a:rPr>
              <a:t>Пасхальное богослужение</a:t>
            </a:r>
            <a:br>
              <a:rPr lang="ru-RU" b="1" dirty="0"/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 Пасху, как в важнейший праздник церковного года, совершается особо торжественное богослужение. Оно формировалось в первые века христианства как 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крещальное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 Большинство оглашенных после подготовительного поста принимали крещение в этот особый день.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 Церкви с древних времён сложилась традиция совершения Пасхального богослужения ночью; или в некоторых странах (например, Сербии) ранним утром — с рассветом.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2623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861048"/>
            <a:ext cx="3338990" cy="2671192"/>
          </a:xfrm>
          <a:prstGeom prst="rect">
            <a:avLst/>
          </a:prstGeom>
        </p:spPr>
      </p:pic>
      <p:pic>
        <p:nvPicPr>
          <p:cNvPr id="4" name="Рисунок 3" descr="1744022.jpe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25234" y="3861048"/>
            <a:ext cx="3918506" cy="26692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345638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  <a:cs typeface="Times New Roman" pitchFamily="18" charset="0"/>
              </a:rPr>
              <a:t>Пасхальное приветствие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Начиная с пасхальной ночи и последующие сорок дней (до отдания Пасхи) принято христосоваться, то есть приветствовать друг друга словами: </a:t>
            </a:r>
            <a:r>
              <a:rPr lang="ru-RU" sz="2700" b="1" i="1" dirty="0">
                <a:latin typeface="Times New Roman" pitchFamily="18" charset="0"/>
                <a:cs typeface="Times New Roman" pitchFamily="18" charset="0"/>
              </a:rPr>
              <a:t>«Христос </a:t>
            </a:r>
            <a:r>
              <a:rPr lang="ru-RU" sz="2700" b="1" i="1" dirty="0" err="1">
                <a:latin typeface="Times New Roman" pitchFamily="18" charset="0"/>
                <a:cs typeface="Times New Roman" pitchFamily="18" charset="0"/>
              </a:rPr>
              <a:t>воскресе</a:t>
            </a:r>
            <a:r>
              <a:rPr lang="ru-RU" sz="2700" b="1" i="1" dirty="0">
                <a:latin typeface="Times New Roman" pitchFamily="18" charset="0"/>
                <a:cs typeface="Times New Roman" pitchFamily="18" charset="0"/>
              </a:rPr>
              <a:t>!» — «Во истину </a:t>
            </a:r>
            <a:r>
              <a:rPr lang="ru-RU" sz="2700" b="1" i="1" dirty="0" err="1">
                <a:latin typeface="Times New Roman" pitchFamily="18" charset="0"/>
                <a:cs typeface="Times New Roman" pitchFamily="18" charset="0"/>
              </a:rPr>
              <a:t>воскресе</a:t>
            </a:r>
            <a:r>
              <a:rPr lang="ru-RU" sz="2700" b="1" i="1" dirty="0">
                <a:latin typeface="Times New Roman" pitchFamily="18" charset="0"/>
                <a:cs typeface="Times New Roman" pitchFamily="18" charset="0"/>
              </a:rPr>
              <a:t>!»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при этом троекратно целуясь. Этот обычай идёт с апостольских времён: 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«Приветствуйте друг друга с целованием святым».</a:t>
            </a:r>
            <a:r>
              <a:rPr lang="ru-RU" dirty="0"/>
              <a:t>  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45396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3140968"/>
            <a:ext cx="2382027" cy="3573016"/>
          </a:xfrm>
          <a:prstGeom prst="rect">
            <a:avLst/>
          </a:prstGeom>
        </p:spPr>
      </p:pic>
      <p:pic>
        <p:nvPicPr>
          <p:cNvPr id="4" name="Рисунок 3" descr="73775486_pasxa_eggs2_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3140968"/>
            <a:ext cx="2808312" cy="3510390"/>
          </a:xfrm>
          <a:prstGeom prst="rect">
            <a:avLst/>
          </a:prstGeom>
        </p:spPr>
      </p:pic>
      <p:pic>
        <p:nvPicPr>
          <p:cNvPr id="5" name="Рисунок 4" descr="48026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44208" y="3140968"/>
            <a:ext cx="2304256" cy="35045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47525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</a:rPr>
              <a:t>Пасхальный огонь</a:t>
            </a:r>
            <a:br>
              <a:rPr lang="ru-RU" b="1" dirty="0"/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Пасхальный огонь играет большую роль в богослужении, а также в народных празднествах. Он символизирует </a:t>
            </a:r>
            <a:r>
              <a:rPr lang="ru-RU" sz="2700" b="1" i="1" dirty="0">
                <a:latin typeface="Times New Roman" pitchFamily="18" charset="0"/>
                <a:cs typeface="Times New Roman" pitchFamily="18" charset="0"/>
              </a:rPr>
              <a:t>Свет Божий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, просвещающий все народы после Христова Воскресения. В Греции, а также в крупных городах России в православных храмах до начала пасхальной службы верующие ждут 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b="1" i="1" dirty="0">
                <a:latin typeface="Times New Roman" pitchFamily="18" charset="0"/>
                <a:cs typeface="Times New Roman" pitchFamily="18" charset="0"/>
              </a:rPr>
              <a:t>Благодатного огня от Храма Гроба Господня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В случае успешного прибытия огня из Иерусалима священники торжественно разносят его по храмам города. Верующие тут же возжигают от него свои свечи. После службы многие уносят лампаду с огнём домой, где стараются поддерживать его в течение года.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5635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4293096"/>
            <a:ext cx="3523646" cy="24450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-lyubvi-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4365104"/>
            <a:ext cx="2741290" cy="2390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sc01190_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563888" y="4797152"/>
            <a:ext cx="2520280" cy="16822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92696"/>
            <a:ext cx="8229600" cy="49685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  <a:cs typeface="Times New Roman" pitchFamily="18" charset="0"/>
              </a:rPr>
              <a:t>Пасхальная трапеза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течение Великой Субботы и после пасхального богослужения в храмах освящают куличи, творожные пасхи, яйца и всё, что приготовлено к праздничному столу для разговения после Великого поста.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Пасхальные яйца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верующие дарят друг другу как символ чудесного появления на свет — Воскресения Христова. По Преданию, когда Мария Магдалина поднесла в подарок императору Тиберию яйцо как символ Воскресения Христа, император, усомнившись, сказал, что как яйцо из белого не становится красным, так и мёртвые не воскресают. Яйцо в тот же миг стало красным. Хотя яйца красят в разные цвета, традиционным является красный, как цвет жизни и победы. В иконописной традиции воскресший Христос, а также при Преображении окружён сиянием в форме овала. Эта фигура, близкая по форме яйцу, у эллинов (греков) означало чудо или загадку, в отличие от правильного симметричного круга.</a:t>
            </a:r>
            <a:br>
              <a:rPr lang="ru-RU" sz="2400" dirty="0"/>
            </a:br>
            <a:endParaRPr lang="ru-RU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_jLZdFnqTRpfBJCWvMz5ISYgE1eo34Hu6_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188640"/>
            <a:ext cx="3312368" cy="2484276"/>
          </a:xfrm>
          <a:prstGeom prst="rect">
            <a:avLst/>
          </a:prstGeom>
        </p:spPr>
      </p:pic>
      <p:pic>
        <p:nvPicPr>
          <p:cNvPr id="3" name="Рисунок 2" descr="1303388223_41122.jpg"/>
          <p:cNvPicPr>
            <a:picLocks noChangeAspect="1"/>
          </p:cNvPicPr>
          <p:nvPr/>
        </p:nvPicPr>
        <p:blipFill>
          <a:blip r:embed="rId4" cstate="print"/>
          <a:srcRect b="5785"/>
          <a:stretch>
            <a:fillRect/>
          </a:stretch>
        </p:blipFill>
        <p:spPr>
          <a:xfrm>
            <a:off x="5796136" y="188640"/>
            <a:ext cx="3166011" cy="4308576"/>
          </a:xfrm>
          <a:prstGeom prst="rect">
            <a:avLst/>
          </a:prstGeom>
        </p:spPr>
      </p:pic>
      <p:pic>
        <p:nvPicPr>
          <p:cNvPr id="4" name="Рисунок 3" descr="63175bf7307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2924944"/>
            <a:ext cx="5472608" cy="3768606"/>
          </a:xfrm>
          <a:prstGeom prst="rect">
            <a:avLst/>
          </a:prstGeom>
        </p:spPr>
      </p:pic>
      <p:pic>
        <p:nvPicPr>
          <p:cNvPr id="5" name="Рисунок 4" descr="x_ad5311db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4581128"/>
            <a:ext cx="2841104" cy="2055832"/>
          </a:xfrm>
          <a:prstGeom prst="rect">
            <a:avLst/>
          </a:prstGeom>
        </p:spPr>
      </p:pic>
      <p:pic>
        <p:nvPicPr>
          <p:cNvPr id="6" name="Рисунок 5" descr="28488bea5ff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35896" y="188640"/>
            <a:ext cx="2080213" cy="24879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229600" cy="273630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  <a:cs typeface="Times New Roman" pitchFamily="18" charset="0"/>
              </a:rPr>
              <a:t>Пасхальный крестный ход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Непосредственно перед Пасхой православные собираются в храме, откуда в полночь начинается крестный ход с громким пением 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стихиры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 праздника (</a:t>
            </a:r>
            <a:r>
              <a:rPr lang="ru-RU" sz="2700" dirty="0" err="1">
                <a:latin typeface="Times New Roman" pitchFamily="18" charset="0"/>
                <a:cs typeface="Times New Roman" pitchFamily="18" charset="0"/>
              </a:rPr>
              <a:t>гимнографические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 тексты строфической формы). Затем шествие подходит к дверям храма и начинается богослужение пасхальной утрени.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/>
            </a:br>
            <a:endParaRPr lang="ru-RU" dirty="0"/>
          </a:p>
        </p:txBody>
      </p:sp>
      <p:pic>
        <p:nvPicPr>
          <p:cNvPr id="4" name="Рисунок 3" descr="1303414314_pash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3429000"/>
            <a:ext cx="4286250" cy="3209925"/>
          </a:xfrm>
          <a:prstGeom prst="rect">
            <a:avLst/>
          </a:prstGeom>
        </p:spPr>
      </p:pic>
      <p:pic>
        <p:nvPicPr>
          <p:cNvPr id="5" name="Рисунок 4" descr="26338135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511" y="3429000"/>
            <a:ext cx="4126301" cy="31658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2952328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  <a:cs typeface="Times New Roman" pitchFamily="18" charset="0"/>
              </a:rPr>
              <a:t>Пасхальный звон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 России, а также других православных странах, после молчания колоколов во время Страстных дней на саму Пасху особенно торжественно звонится благовест. Всю Светлую седмицу любой желающий может подняться на колокольню и позвонить в честь Христова Воскресения.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79196445_large_Ne_zrya_v_period_morovuyh_bolezney__yepidemiy__zvonili_neustanno_v_kolokol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20" y="3068960"/>
            <a:ext cx="4104456" cy="3288804"/>
          </a:xfrm>
          <a:prstGeom prst="rect">
            <a:avLst/>
          </a:prstGeom>
        </p:spPr>
      </p:pic>
      <p:pic>
        <p:nvPicPr>
          <p:cNvPr id="4" name="Рисунок 3" descr="11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3068960"/>
            <a:ext cx="4294237" cy="32708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244827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Monotype Corsiva" pitchFamily="66" charset="0"/>
                <a:cs typeface="Times New Roman" pitchFamily="18" charset="0"/>
              </a:rPr>
              <a:t>Народные обычаи</a:t>
            </a:r>
            <a:br>
              <a:rPr lang="ru-RU" sz="27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Вечером Пасхи прямо на церковном дворе начинаются народные гуляния. В России народные гуляния с хороводами, играми, качелями продолжались в разных местностях от одного дня до двух-трёх недель и назывались</a:t>
            </a:r>
            <a:br>
              <a:rPr lang="ru-RU" sz="2700" dirty="0">
                <a:latin typeface="Times New Roman" pitchFamily="18" charset="0"/>
                <a:cs typeface="Times New Roman" pitchFamily="18" charset="0"/>
              </a:rPr>
            </a:b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Красная горка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/>
            </a:br>
            <a:endParaRPr lang="ru-RU" dirty="0"/>
          </a:p>
        </p:txBody>
      </p:sp>
      <p:pic>
        <p:nvPicPr>
          <p:cNvPr id="3" name="Рисунок 2" descr="ec3646b9a4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519" y="2852936"/>
            <a:ext cx="4106209" cy="3790346"/>
          </a:xfrm>
          <a:prstGeom prst="rect">
            <a:avLst/>
          </a:prstGeom>
        </p:spPr>
      </p:pic>
      <p:pic>
        <p:nvPicPr>
          <p:cNvPr id="4" name="Рисунок 3" descr="0_8fd67_29c3d493_X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9992" y="3284984"/>
            <a:ext cx="4459580" cy="28564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9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Также на Пасху дети устраивали 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покатушки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— у кого яйцо дальше укатится. Пасхальное крашеное яйцо в русской культуре означало новую жизнь, возрождение. Пасхальные яйца в России катали по земле, чтобы она была плодородной.</a:t>
            </a:r>
          </a:p>
        </p:txBody>
      </p:sp>
      <p:pic>
        <p:nvPicPr>
          <p:cNvPr id="3" name="Рисунок 2" descr="t_lebedev-1_165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43608" y="1844824"/>
            <a:ext cx="7321494" cy="47040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9f806df16e1t_c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74159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20444103">
            <a:off x="497695" y="2450368"/>
            <a:ext cx="8229600" cy="1143000"/>
          </a:xfrm>
        </p:spPr>
        <p:txBody>
          <a:bodyPr>
            <a:normAutofit/>
          </a:bodyPr>
          <a:lstStyle/>
          <a:p>
            <a:r>
              <a:rPr lang="ru-RU" sz="6600" dirty="0">
                <a:latin typeface="Monotype Corsiva" pitchFamily="66" charset="0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105</TotalTime>
  <Words>643</Words>
  <Application>Microsoft Office PowerPoint</Application>
  <PresentationFormat>Экран (4:3)</PresentationFormat>
  <Paragraphs>13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Monotype Corsiva</vt:lpstr>
      <vt:lpstr>Times New Roman</vt:lpstr>
      <vt:lpstr>Тема Office</vt:lpstr>
      <vt:lpstr>Пасхальные традиции</vt:lpstr>
      <vt:lpstr>древнейший христианский праздник;  главный праздник богослужебного года.  Установлен в честь воскресения Иисуса Христа. </vt:lpstr>
      <vt:lpstr>Практически все пасхальные традиции возникли в богослужении. Даже размах пасхальных народных гуляний связан с разговением после Великого поста — времени воздержания, когда все праздники, семейные в том числе, переносились на празднование Пасхи. Символами Пасхи становится всё, что выражает Обновление (Пасхальные ручьи), Свет (Пасхальный огонь), Жизнь (Пасхальные куличи, яйца и зайцы).</vt:lpstr>
      <vt:lpstr>Пасхальное богослужение В Пасху, как в важнейший праздник церковного года, совершается особо торжественное богослужение. Оно формировалось в первые века христианства как крещальное. Большинство оглашенных после подготовительного поста принимали крещение в этот особый день. В Церкви с древних времён сложилась традиция совершения Пасхального богослужения ночью; или в некоторых странах (например, Сербии) ранним утром — с рассветом. </vt:lpstr>
      <vt:lpstr>Пасхальное приветствие Начиная с пасхальной ночи и последующие сорок дней (до отдания Пасхи) принято христосоваться, то есть приветствовать друг друга словами: «Христос воскресе!» — «Во истину воскресе!»,  при этом троекратно целуясь. Этот обычай идёт с апостольских времён:  «Приветствуйте друг друга с целованием святым».   </vt:lpstr>
      <vt:lpstr>Пасхальный огонь Пасхальный огонь играет большую роль в богослужении, а также в народных празднествах. Он символизирует Свет Божий, просвещающий все народы после Христова Воскресения. В Греции, а также в крупных городах России в православных храмах до начала пасхальной службы верующие ждут  Благодатного огня от Храма Гроба Господня.  В случае успешного прибытия огня из Иерусалима священники торжественно разносят его по храмам города. Верующие тут же возжигают от него свои свечи. После службы многие уносят лампаду с огнём домой, где стараются поддерживать его в течение года. </vt:lpstr>
      <vt:lpstr>Пасхальная трапеза В течение Великой Субботы и после пасхального богослужения в храмах освящают куличи, творожные пасхи, яйца и всё, что приготовлено к праздничному столу для разговения после Великого поста. Пасхальные яйца верующие дарят друг другу как символ чудесного появления на свет — Воскресения Христова. По Преданию, когда Мария Магдалина поднесла в подарок императору Тиберию яйцо как символ Воскресения Христа, император, усомнившись, сказал, что как яйцо из белого не становится красным, так и мёртвые не воскресают. Яйцо в тот же миг стало красным. Хотя яйца красят в разные цвета, традиционным является красный, как цвет жизни и победы. В иконописной традиции воскресший Христос, а также при Преображении окружён сиянием в форме овала. Эта фигура, близкая по форме яйцу, у эллинов (греков) означало чудо или загадку, в отличие от правильного симметричного круга. </vt:lpstr>
      <vt:lpstr>Презентация PowerPoint</vt:lpstr>
      <vt:lpstr>Пасхальный крестный ход Непосредственно перед Пасхой православные собираются в храме, откуда в полночь начинается крестный ход с громким пением стихиры праздника (гимнографические тексты строфической формы). Затем шествие подходит к дверям храма и начинается богослужение пасхальной утрени.  </vt:lpstr>
      <vt:lpstr>Пасхальный звон В России, а также других православных странах, после молчания колоколов во время Страстных дней на саму Пасху особенно торжественно звонится благовест. Всю Светлую седмицу любой желающий может подняться на колокольню и позвонить в честь Христова Воскресения. </vt:lpstr>
      <vt:lpstr>Народные обычаи Вечером Пасхи прямо на церковном дворе начинаются народные гуляния. В России народные гуляния с хороводами, играми, качелями продолжались в разных местностях от одного дня до двух-трёх недель и назывались  Красная горка. </vt:lpstr>
      <vt:lpstr>Также на Пасху дети устраивали «покатушки» — у кого яйцо дальше укатится. Пасхальное крашеное яйцо в русской культуре означало новую жизнь, возрождение. Пасхальные яйца в России катали по земле, чтобы она была плодородной.</vt:lpstr>
      <vt:lpstr>Спасибо за внимание!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Пасхальные традиции</dc:title>
  <dc:creator>Владыко</dc:creator>
  <cp:lastModifiedBy>Оксана Рауш</cp:lastModifiedBy>
  <cp:revision>13</cp:revision>
  <dcterms:created xsi:type="dcterms:W3CDTF">2013-11-09T09:39:17Z</dcterms:created>
  <dcterms:modified xsi:type="dcterms:W3CDTF">2024-05-19T19:04:48Z</dcterms:modified>
</cp:coreProperties>
</file>